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doc" ContentType="application/msword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9"/>
  </p:notesMasterIdLst>
  <p:sldIdLst>
    <p:sldId id="256" r:id="rId2"/>
    <p:sldId id="257" r:id="rId3"/>
    <p:sldId id="260" r:id="rId4"/>
    <p:sldId id="258" r:id="rId5"/>
    <p:sldId id="259" r:id="rId6"/>
    <p:sldId id="263" r:id="rId7"/>
    <p:sldId id="261" r:id="rId8"/>
    <p:sldId id="262" r:id="rId9"/>
    <p:sldId id="266" r:id="rId10"/>
    <p:sldId id="265" r:id="rId11"/>
    <p:sldId id="267" r:id="rId12"/>
    <p:sldId id="268" r:id="rId13"/>
    <p:sldId id="270" r:id="rId14"/>
    <p:sldId id="269" r:id="rId15"/>
    <p:sldId id="271" r:id="rId16"/>
    <p:sldId id="264" r:id="rId17"/>
    <p:sldId id="272" r:id="rId18"/>
    <p:sldId id="273" r:id="rId19"/>
    <p:sldId id="276" r:id="rId20"/>
    <p:sldId id="277" r:id="rId21"/>
    <p:sldId id="278" r:id="rId22"/>
    <p:sldId id="280" r:id="rId23"/>
    <p:sldId id="282" r:id="rId24"/>
    <p:sldId id="284" r:id="rId25"/>
    <p:sldId id="286" r:id="rId26"/>
    <p:sldId id="287" r:id="rId27"/>
    <p:sldId id="289" r:id="rId28"/>
    <p:sldId id="316" r:id="rId29"/>
    <p:sldId id="317" r:id="rId30"/>
    <p:sldId id="318" r:id="rId31"/>
    <p:sldId id="319" r:id="rId32"/>
    <p:sldId id="376" r:id="rId33"/>
    <p:sldId id="377" r:id="rId34"/>
    <p:sldId id="378" r:id="rId35"/>
    <p:sldId id="320" r:id="rId36"/>
    <p:sldId id="321" r:id="rId37"/>
    <p:sldId id="379" r:id="rId38"/>
    <p:sldId id="322" r:id="rId39"/>
    <p:sldId id="323" r:id="rId40"/>
    <p:sldId id="324" r:id="rId41"/>
    <p:sldId id="380" r:id="rId42"/>
    <p:sldId id="325" r:id="rId43"/>
    <p:sldId id="383" r:id="rId44"/>
    <p:sldId id="381" r:id="rId45"/>
    <p:sldId id="382" r:id="rId46"/>
    <p:sldId id="384" r:id="rId47"/>
    <p:sldId id="328" r:id="rId48"/>
    <p:sldId id="327" r:id="rId49"/>
    <p:sldId id="385" r:id="rId50"/>
    <p:sldId id="386" r:id="rId51"/>
    <p:sldId id="387" r:id="rId52"/>
    <p:sldId id="329" r:id="rId53"/>
    <p:sldId id="330" r:id="rId54"/>
    <p:sldId id="331" r:id="rId55"/>
    <p:sldId id="332" r:id="rId56"/>
    <p:sldId id="333" r:id="rId57"/>
    <p:sldId id="334" r:id="rId58"/>
    <p:sldId id="335" r:id="rId59"/>
    <p:sldId id="336" r:id="rId60"/>
    <p:sldId id="337" r:id="rId61"/>
    <p:sldId id="338" r:id="rId62"/>
    <p:sldId id="291" r:id="rId63"/>
    <p:sldId id="299" r:id="rId64"/>
    <p:sldId id="295" r:id="rId65"/>
    <p:sldId id="294" r:id="rId66"/>
    <p:sldId id="293" r:id="rId67"/>
    <p:sldId id="298" r:id="rId68"/>
    <p:sldId id="297" r:id="rId69"/>
    <p:sldId id="300" r:id="rId70"/>
    <p:sldId id="301" r:id="rId71"/>
    <p:sldId id="303" r:id="rId72"/>
    <p:sldId id="302" r:id="rId73"/>
    <p:sldId id="305" r:id="rId74"/>
    <p:sldId id="307" r:id="rId75"/>
    <p:sldId id="308" r:id="rId76"/>
    <p:sldId id="310" r:id="rId77"/>
    <p:sldId id="311" r:id="rId78"/>
    <p:sldId id="312" r:id="rId79"/>
    <p:sldId id="309" r:id="rId80"/>
    <p:sldId id="313" r:id="rId81"/>
    <p:sldId id="314" r:id="rId82"/>
    <p:sldId id="339" r:id="rId83"/>
    <p:sldId id="340" r:id="rId84"/>
    <p:sldId id="345" r:id="rId85"/>
    <p:sldId id="346" r:id="rId86"/>
    <p:sldId id="343" r:id="rId87"/>
    <p:sldId id="348" r:id="rId88"/>
    <p:sldId id="341" r:id="rId89"/>
    <p:sldId id="347" r:id="rId90"/>
    <p:sldId id="349" r:id="rId91"/>
    <p:sldId id="342" r:id="rId92"/>
    <p:sldId id="350" r:id="rId93"/>
    <p:sldId id="351" r:id="rId94"/>
    <p:sldId id="352" r:id="rId95"/>
    <p:sldId id="353" r:id="rId96"/>
    <p:sldId id="354" r:id="rId97"/>
    <p:sldId id="355" r:id="rId98"/>
    <p:sldId id="356" r:id="rId99"/>
    <p:sldId id="357" r:id="rId100"/>
    <p:sldId id="358" r:id="rId101"/>
    <p:sldId id="359" r:id="rId102"/>
    <p:sldId id="360" r:id="rId103"/>
    <p:sldId id="361" r:id="rId104"/>
    <p:sldId id="362" r:id="rId105"/>
    <p:sldId id="363" r:id="rId106"/>
    <p:sldId id="364" r:id="rId107"/>
    <p:sldId id="365" r:id="rId108"/>
    <p:sldId id="366" r:id="rId109"/>
    <p:sldId id="367" r:id="rId110"/>
    <p:sldId id="368" r:id="rId111"/>
    <p:sldId id="369" r:id="rId112"/>
    <p:sldId id="370" r:id="rId113"/>
    <p:sldId id="371" r:id="rId114"/>
    <p:sldId id="372" r:id="rId115"/>
    <p:sldId id="373" r:id="rId116"/>
    <p:sldId id="374" r:id="rId117"/>
    <p:sldId id="375" r:id="rId1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4646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7" autoAdjust="0"/>
    <p:restoredTop sz="94660"/>
  </p:normalViewPr>
  <p:slideViewPr>
    <p:cSldViewPr snapToGrid="0">
      <p:cViewPr varScale="1">
        <p:scale>
          <a:sx n="71" d="100"/>
          <a:sy n="71" d="100"/>
        </p:scale>
        <p:origin x="5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6A62B-FD2E-4425-A8A6-36118F5B1F53}" type="datetimeFigureOut">
              <a:rPr lang="en-IN" smtClean="0"/>
              <a:t>23-08-2024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403CD2-FD83-48E4-9E97-EAA1F210C4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8051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wmf"/><Relationship Id="rId5" Type="http://schemas.openxmlformats.org/officeDocument/2006/relationships/oleObject" Target="../embeddings/Microsoft_Word_97_-_2003_Document1.doc"/><Relationship Id="rId4" Type="http://schemas.openxmlformats.org/officeDocument/2006/relationships/oleObject" Target="../embeddings/oleObject1.bin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AAAB413-CB4D-4A4A-A603-06D721A4D75A}" type="slidenum">
              <a:rPr lang="en-US"/>
              <a:pPr>
                <a:spcBef>
                  <a:spcPct val="0"/>
                </a:spcBef>
              </a:pPr>
              <a:t>7</a:t>
            </a:fld>
            <a:endParaRPr lang="en-US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38525" y="2390775"/>
            <a:ext cx="0" cy="0"/>
          </a:xfrm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80" tIns="45639" rIns="91280" bIns="45639"/>
          <a:lstStyle/>
          <a:p>
            <a:pPr eaLnBrk="1" hangingPunct="1"/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0448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04A697-C14F-4157-882E-F7F7B7E3E985}" type="slidenum">
              <a:rPr lang="en-IN" smtClean="0"/>
              <a:pPr/>
              <a:t>47</a:t>
            </a:fld>
            <a:endParaRPr lang="en-IN" smtClean="0"/>
          </a:p>
        </p:txBody>
      </p:sp>
      <p:sp>
        <p:nvSpPr>
          <p:cNvPr id="53350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12750" y="4773613"/>
            <a:ext cx="6029325" cy="3756025"/>
          </a:xfrm>
          <a:noFill/>
          <a:ln/>
        </p:spPr>
        <p:txBody>
          <a:bodyPr lIns="91164" tIns="45582" rIns="91164" bIns="45582"/>
          <a:lstStyle/>
          <a:p>
            <a:pPr defTabSz="427038" eaLnBrk="1" hangingPunct="1"/>
            <a:r>
              <a:rPr lang="en-US" smtClean="0"/>
              <a:t>The </a:t>
            </a:r>
            <a:r>
              <a:rPr lang="en-US" smtClean="0">
                <a:latin typeface="Courier New" pitchFamily="49" charset="0"/>
              </a:rPr>
              <a:t>FOREIGN</a:t>
            </a:r>
            <a:r>
              <a:rPr lang="en-US" smtClean="0">
                <a:latin typeface="Times New Roman" pitchFamily="18" charset="0"/>
              </a:rPr>
              <a:t> </a:t>
            </a:r>
            <a:r>
              <a:rPr lang="en-US" smtClean="0">
                <a:latin typeface="Courier New" pitchFamily="49" charset="0"/>
              </a:rPr>
              <a:t>KEY</a:t>
            </a:r>
            <a:r>
              <a:rPr lang="en-US" smtClean="0"/>
              <a:t> Constraint (continued)</a:t>
            </a:r>
          </a:p>
          <a:p>
            <a:pPr marL="120650" lvl="1" defTabSz="427038" eaLnBrk="1" hangingPunct="1"/>
            <a:r>
              <a:rPr lang="en-US" smtClean="0"/>
              <a:t>The </a:t>
            </a:r>
            <a:r>
              <a:rPr lang="en-US" smtClean="0">
                <a:solidFill>
                  <a:srgbClr val="FC0128"/>
                </a:solidFill>
              </a:rPr>
              <a:t>foreign key</a:t>
            </a:r>
            <a:r>
              <a:rPr lang="en-US" smtClean="0"/>
              <a:t> is defined in the child table, and the table containing the referenced column is the parent table. The foreign key is defined using a combination of the following keywords: </a:t>
            </a:r>
          </a:p>
          <a:p>
            <a:pPr marL="465138" lvl="2" indent="-223838" defTabSz="427038" eaLnBrk="1" hangingPunct="1"/>
            <a:r>
              <a:rPr lang="en-US" smtClean="0">
                <a:latin typeface="Courier New" pitchFamily="49" charset="0"/>
              </a:rPr>
              <a:t>FOREIGN KEY</a:t>
            </a:r>
            <a:r>
              <a:rPr lang="en-US" smtClean="0"/>
              <a:t> is used to define the column in the child table at the table constraint level.</a:t>
            </a:r>
          </a:p>
          <a:p>
            <a:pPr marL="465138" lvl="2" indent="-223838" defTabSz="427038" eaLnBrk="1" hangingPunct="1"/>
            <a:r>
              <a:rPr lang="en-US" smtClean="0">
                <a:solidFill>
                  <a:srgbClr val="FC0128"/>
                </a:solidFill>
                <a:latin typeface="Courier New" pitchFamily="49" charset="0"/>
              </a:rPr>
              <a:t>REFERENCES</a:t>
            </a:r>
            <a:r>
              <a:rPr lang="en-US" smtClean="0"/>
              <a:t> identifies the table and column in the parent table.</a:t>
            </a:r>
          </a:p>
          <a:p>
            <a:pPr marL="465138" lvl="2" indent="-223838" defTabSz="427038" eaLnBrk="1" hangingPunct="1"/>
            <a:r>
              <a:rPr lang="en-US" smtClean="0">
                <a:solidFill>
                  <a:srgbClr val="FC0128"/>
                </a:solidFill>
                <a:latin typeface="Courier New" pitchFamily="49" charset="0"/>
              </a:rPr>
              <a:t>ON</a:t>
            </a:r>
            <a:r>
              <a:rPr lang="en-US" smtClean="0">
                <a:solidFill>
                  <a:srgbClr val="FC0128"/>
                </a:solidFill>
              </a:rPr>
              <a:t> </a:t>
            </a:r>
            <a:r>
              <a:rPr lang="en-US" smtClean="0">
                <a:solidFill>
                  <a:srgbClr val="FC0128"/>
                </a:solidFill>
                <a:latin typeface="Courier New" pitchFamily="49" charset="0"/>
              </a:rPr>
              <a:t>DELETE</a:t>
            </a:r>
            <a:r>
              <a:rPr lang="en-US" smtClean="0">
                <a:solidFill>
                  <a:srgbClr val="FC0128"/>
                </a:solidFill>
              </a:rPr>
              <a:t> </a:t>
            </a:r>
            <a:r>
              <a:rPr lang="en-US" smtClean="0">
                <a:solidFill>
                  <a:srgbClr val="FC0128"/>
                </a:solidFill>
                <a:latin typeface="Courier New" pitchFamily="49" charset="0"/>
              </a:rPr>
              <a:t>CASCADE</a:t>
            </a:r>
            <a:r>
              <a:rPr lang="en-US" smtClean="0"/>
              <a:t> indicates that when the row in the parent table is deleted, the dependent rows in the child table will also be deleted.</a:t>
            </a:r>
          </a:p>
          <a:p>
            <a:pPr marL="465138" lvl="2" indent="-223838" defTabSz="427038" eaLnBrk="1" hangingPunct="1"/>
            <a:r>
              <a:rPr lang="en-US" smtClean="0">
                <a:solidFill>
                  <a:srgbClr val="FC0128"/>
                </a:solidFill>
                <a:latin typeface="Courier New" pitchFamily="49" charset="0"/>
              </a:rPr>
              <a:t>ON</a:t>
            </a:r>
            <a:r>
              <a:rPr lang="en-US" smtClean="0">
                <a:solidFill>
                  <a:srgbClr val="FC0128"/>
                </a:solidFill>
              </a:rPr>
              <a:t> </a:t>
            </a:r>
            <a:r>
              <a:rPr lang="en-US" smtClean="0">
                <a:solidFill>
                  <a:srgbClr val="FC0128"/>
                </a:solidFill>
                <a:latin typeface="Courier New" pitchFamily="49" charset="0"/>
              </a:rPr>
              <a:t>DELETE</a:t>
            </a:r>
            <a:r>
              <a:rPr lang="en-US" smtClean="0">
                <a:solidFill>
                  <a:srgbClr val="FC0128"/>
                </a:solidFill>
              </a:rPr>
              <a:t> </a:t>
            </a:r>
            <a:r>
              <a:rPr lang="en-US" smtClean="0">
                <a:solidFill>
                  <a:srgbClr val="FC0128"/>
                </a:solidFill>
                <a:latin typeface="Courier New" pitchFamily="49" charset="0"/>
              </a:rPr>
              <a:t>SET</a:t>
            </a:r>
            <a:r>
              <a:rPr lang="en-US" smtClean="0">
                <a:solidFill>
                  <a:srgbClr val="FC0128"/>
                </a:solidFill>
              </a:rPr>
              <a:t> </a:t>
            </a:r>
            <a:r>
              <a:rPr lang="en-US" smtClean="0">
                <a:solidFill>
                  <a:srgbClr val="FC0128"/>
                </a:solidFill>
                <a:latin typeface="Courier New" pitchFamily="49" charset="0"/>
              </a:rPr>
              <a:t>NULL</a:t>
            </a:r>
            <a:r>
              <a:rPr lang="en-US" smtClean="0"/>
              <a:t> converts foreign key values to null when the parent value is removed.</a:t>
            </a:r>
          </a:p>
          <a:p>
            <a:pPr marL="120650" lvl="1" defTabSz="427038" eaLnBrk="1" hangingPunct="1"/>
            <a:r>
              <a:rPr lang="en-US" smtClean="0"/>
              <a:t>The default behavior is called the restrict rule, which disallows the update or deletion of referenced data. </a:t>
            </a:r>
          </a:p>
          <a:p>
            <a:pPr marL="120650" lvl="1" defTabSz="427038" eaLnBrk="1" hangingPunct="1"/>
            <a:r>
              <a:rPr lang="en-US" smtClean="0"/>
              <a:t>Without the </a:t>
            </a:r>
            <a:r>
              <a:rPr lang="en-US" smtClean="0">
                <a:latin typeface="Courier New" pitchFamily="49" charset="0"/>
              </a:rPr>
              <a:t>ON DELETE CASCADE</a:t>
            </a:r>
            <a:r>
              <a:rPr lang="en-US" smtClean="0"/>
              <a:t> or the </a:t>
            </a:r>
            <a:r>
              <a:rPr lang="en-US" smtClean="0">
                <a:latin typeface="Courier New" pitchFamily="49" charset="0"/>
              </a:rPr>
              <a:t>ON DELETE SET NULL</a:t>
            </a:r>
            <a:r>
              <a:rPr lang="en-US" smtClean="0"/>
              <a:t> options, the row in the parent table cannot be deleted if it is referenced in the child table.</a:t>
            </a:r>
          </a:p>
        </p:txBody>
      </p:sp>
      <p:sp>
        <p:nvSpPr>
          <p:cNvPr id="53350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488950" y="158750"/>
            <a:ext cx="7834313" cy="4406900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1201184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8FA679-5FE6-47E7-AB28-AF2800480FB1}" type="slidenum">
              <a:rPr lang="en-IN" smtClean="0"/>
              <a:pPr/>
              <a:t>48</a:t>
            </a:fld>
            <a:endParaRPr lang="en-IN" smtClean="0"/>
          </a:p>
        </p:txBody>
      </p:sp>
      <p:sp>
        <p:nvSpPr>
          <p:cNvPr id="532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488950" y="158750"/>
            <a:ext cx="7834313" cy="4406900"/>
          </a:xfrm>
          <a:ln w="12700" cap="flat">
            <a:solidFill>
              <a:schemeClr val="tx1"/>
            </a:solidFill>
          </a:ln>
        </p:spPr>
      </p:sp>
      <p:sp>
        <p:nvSpPr>
          <p:cNvPr id="532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2750" y="4773613"/>
            <a:ext cx="6029325" cy="3756025"/>
          </a:xfrm>
          <a:noFill/>
          <a:ln/>
        </p:spPr>
        <p:txBody>
          <a:bodyPr lIns="91164" tIns="45582" rIns="91164" bIns="45582"/>
          <a:lstStyle/>
          <a:p>
            <a:pPr eaLnBrk="1" hangingPunct="1"/>
            <a:r>
              <a:rPr lang="en-US" smtClean="0"/>
              <a:t>The </a:t>
            </a:r>
            <a:r>
              <a:rPr lang="en-US" smtClean="0">
                <a:latin typeface="Courier New" pitchFamily="49" charset="0"/>
              </a:rPr>
              <a:t>FOREIGN</a:t>
            </a:r>
            <a:r>
              <a:rPr lang="en-US" smtClean="0">
                <a:latin typeface="Times New Roman" pitchFamily="18" charset="0"/>
              </a:rPr>
              <a:t>  </a:t>
            </a:r>
            <a:r>
              <a:rPr lang="en-US" smtClean="0">
                <a:latin typeface="Courier New" pitchFamily="49" charset="0"/>
              </a:rPr>
              <a:t>KEY</a:t>
            </a:r>
            <a:r>
              <a:rPr lang="en-US" smtClean="0"/>
              <a:t> Constraint (continued)</a:t>
            </a:r>
          </a:p>
          <a:p>
            <a:pPr lvl="1" eaLnBrk="1" hangingPunct="1"/>
            <a:r>
              <a:rPr lang="en-US" smtClean="0">
                <a:solidFill>
                  <a:srgbClr val="FC0128"/>
                </a:solidFill>
                <a:latin typeface="Courier New" pitchFamily="49" charset="0"/>
              </a:rPr>
              <a:t>FOREIGN</a:t>
            </a:r>
            <a:r>
              <a:rPr lang="en-US" smtClean="0">
                <a:solidFill>
                  <a:srgbClr val="FC0128"/>
                </a:solidFill>
              </a:rPr>
              <a:t> </a:t>
            </a:r>
            <a:r>
              <a:rPr lang="en-US" smtClean="0">
                <a:solidFill>
                  <a:srgbClr val="FC0128"/>
                </a:solidFill>
                <a:latin typeface="Courier New" pitchFamily="49" charset="0"/>
              </a:rPr>
              <a:t>KEY</a:t>
            </a:r>
            <a:r>
              <a:rPr lang="en-US" smtClean="0"/>
              <a:t> constraints can be defined at the column or table constraint level. A composite foreign key must be created by using the table-level definition.</a:t>
            </a:r>
          </a:p>
          <a:p>
            <a:pPr lvl="1" eaLnBrk="1" hangingPunct="1"/>
            <a:r>
              <a:rPr lang="en-US" smtClean="0"/>
              <a:t>The example on the slide defines a </a:t>
            </a:r>
            <a:r>
              <a:rPr lang="en-US" smtClean="0">
                <a:latin typeface="Courier New" pitchFamily="49" charset="0"/>
              </a:rPr>
              <a:t>FOREIGN KEY</a:t>
            </a:r>
            <a:r>
              <a:rPr lang="en-US" smtClean="0"/>
              <a:t> constraint on the </a:t>
            </a:r>
            <a:r>
              <a:rPr lang="en-US" smtClean="0">
                <a:latin typeface="Courier New" pitchFamily="49" charset="0"/>
              </a:rPr>
              <a:t>DEPARTMENT_ID</a:t>
            </a:r>
            <a:r>
              <a:rPr lang="en-US" smtClean="0"/>
              <a:t> column of the </a:t>
            </a:r>
            <a:r>
              <a:rPr lang="en-US" smtClean="0">
                <a:latin typeface="Courier New" pitchFamily="49" charset="0"/>
              </a:rPr>
              <a:t>EMPLOYEES</a:t>
            </a:r>
            <a:r>
              <a:rPr lang="en-US" smtClean="0"/>
              <a:t> table, using table-level syntax. The name of the constraint is </a:t>
            </a:r>
            <a:r>
              <a:rPr lang="en-US" smtClean="0">
                <a:latin typeface="Courier New" pitchFamily="49" charset="0"/>
              </a:rPr>
              <a:t>EMP_DEPTID_FK</a:t>
            </a:r>
            <a:r>
              <a:rPr lang="en-US" smtClean="0"/>
              <a:t>.</a:t>
            </a:r>
          </a:p>
          <a:p>
            <a:pPr lvl="1" eaLnBrk="1" hangingPunct="1"/>
            <a:r>
              <a:rPr lang="en-US" smtClean="0"/>
              <a:t>The foreign key can also be defined at the column level, provided the constraint is based on a single column. The syntax differs in that the keywords </a:t>
            </a:r>
            <a:r>
              <a:rPr lang="en-US" smtClean="0">
                <a:latin typeface="Courier New" pitchFamily="49" charset="0"/>
              </a:rPr>
              <a:t>FOREIGN KEY</a:t>
            </a:r>
            <a:r>
              <a:rPr lang="en-US" smtClean="0"/>
              <a:t> do not appear. For example:</a:t>
            </a:r>
          </a:p>
          <a:p>
            <a:pPr lvl="1" eaLnBrk="1" hangingPunct="1"/>
            <a:endParaRPr lang="en-US" sz="500" smtClean="0"/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latin typeface="Courier New" pitchFamily="49" charset="0"/>
              </a:rPr>
              <a:t>     CREATE TABLE employees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latin typeface="Courier New" pitchFamily="49" charset="0"/>
              </a:rPr>
              <a:t>     (...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latin typeface="Courier New" pitchFamily="49" charset="0"/>
              </a:rPr>
              <a:t>     department_id NUMBER(4) CONSTRAINT emp_deptid_fk 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latin typeface="Courier New" pitchFamily="49" charset="0"/>
              </a:rPr>
              <a:t>         REFERENCES departments(department_id),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latin typeface="Courier New" pitchFamily="49" charset="0"/>
              </a:rPr>
              <a:t>     ...</a:t>
            </a:r>
          </a:p>
          <a:p>
            <a:pPr lvl="1" eaLnBrk="1" hangingPunct="1">
              <a:spcBef>
                <a:spcPct val="0"/>
              </a:spcBef>
            </a:pPr>
            <a:r>
              <a:rPr lang="en-US" smtClean="0">
                <a:latin typeface="Courier New" pitchFamily="49" charset="0"/>
              </a:rPr>
              <a:t>     )</a:t>
            </a:r>
          </a:p>
        </p:txBody>
      </p:sp>
    </p:spTree>
    <p:extLst>
      <p:ext uri="{BB962C8B-B14F-4D97-AF65-F5344CB8AC3E}">
        <p14:creationId xmlns:p14="http://schemas.microsoft.com/office/powerpoint/2010/main" val="720309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F710F4-A05F-4452-B663-7BC3FE57B6CB}" type="slidenum">
              <a:rPr lang="en-IN" smtClean="0"/>
              <a:pPr/>
              <a:t>52</a:t>
            </a:fld>
            <a:endParaRPr lang="en-IN" smtClean="0"/>
          </a:p>
        </p:txBody>
      </p:sp>
      <p:sp>
        <p:nvSpPr>
          <p:cNvPr id="534531" name="Rectangle 2"/>
          <p:cNvSpPr>
            <a:spLocks noChangeArrowheads="1"/>
          </p:cNvSpPr>
          <p:nvPr/>
        </p:nvSpPr>
        <p:spPr bwMode="auto">
          <a:xfrm>
            <a:off x="3883025" y="-1588"/>
            <a:ext cx="29749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4532" name="Rectangle 3"/>
          <p:cNvSpPr>
            <a:spLocks noChangeArrowheads="1"/>
          </p:cNvSpPr>
          <p:nvPr/>
        </p:nvSpPr>
        <p:spPr bwMode="auto">
          <a:xfrm>
            <a:off x="-1588" y="-1588"/>
            <a:ext cx="297021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4533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12750" y="4773613"/>
            <a:ext cx="6029325" cy="3756025"/>
          </a:xfrm>
          <a:noFill/>
          <a:ln/>
        </p:spPr>
        <p:txBody>
          <a:bodyPr lIns="91164" tIns="45582" rIns="91164" bIns="45582">
            <a:normAutofit lnSpcReduction="10000"/>
          </a:bodyPr>
          <a:lstStyle/>
          <a:p>
            <a:pPr defTabSz="427038" eaLnBrk="1" hangingPunct="1"/>
            <a:r>
              <a:rPr lang="en-US" dirty="0" smtClean="0"/>
              <a:t>The </a:t>
            </a:r>
            <a:r>
              <a:rPr lang="en-US" dirty="0" smtClean="0">
                <a:latin typeface="Courier New" pitchFamily="49" charset="0"/>
              </a:rPr>
              <a:t>CHECK</a:t>
            </a:r>
            <a:r>
              <a:rPr lang="en-US" dirty="0" smtClean="0"/>
              <a:t> Constraint</a:t>
            </a:r>
          </a:p>
          <a:p>
            <a:pPr marL="120650" lvl="1" defTabSz="427038" eaLnBrk="1" hangingPunct="1"/>
            <a:r>
              <a:rPr lang="en-US" dirty="0" smtClean="0"/>
              <a:t>The </a:t>
            </a:r>
            <a:r>
              <a:rPr lang="en-US" dirty="0" smtClean="0">
                <a:solidFill>
                  <a:srgbClr val="FC0128"/>
                </a:solidFill>
                <a:latin typeface="Courier New" pitchFamily="49" charset="0"/>
              </a:rPr>
              <a:t>CHECK</a:t>
            </a:r>
            <a:r>
              <a:rPr lang="en-US" dirty="0" smtClean="0">
                <a:solidFill>
                  <a:srgbClr val="FC0128"/>
                </a:solidFill>
              </a:rPr>
              <a:t> constraint</a:t>
            </a:r>
            <a:r>
              <a:rPr lang="en-US" dirty="0" smtClean="0"/>
              <a:t> defines a condition that each row must satisfy. The condition can use the same constructs as query conditions, with the following exceptions:</a:t>
            </a:r>
          </a:p>
          <a:p>
            <a:pPr marL="465138" lvl="2" indent="-223838" defTabSz="427038" eaLnBrk="1" hangingPunct="1"/>
            <a:r>
              <a:rPr lang="en-US" dirty="0" smtClean="0"/>
              <a:t>References to the </a:t>
            </a:r>
            <a:r>
              <a:rPr lang="en-US" dirty="0" smtClean="0">
                <a:latin typeface="Courier New" pitchFamily="49" charset="0"/>
              </a:rPr>
              <a:t>CURRVAL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</a:rPr>
              <a:t>NEXTVAL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</a:rPr>
              <a:t>LEVEL</a:t>
            </a:r>
            <a:r>
              <a:rPr lang="en-US" dirty="0" smtClean="0"/>
              <a:t>, and </a:t>
            </a:r>
            <a:r>
              <a:rPr lang="en-US" dirty="0" smtClean="0">
                <a:latin typeface="Courier New" pitchFamily="49" charset="0"/>
              </a:rPr>
              <a:t>ROWNUM</a:t>
            </a:r>
            <a:r>
              <a:rPr lang="en-US" dirty="0" smtClean="0"/>
              <a:t> </a:t>
            </a:r>
            <a:r>
              <a:rPr lang="en-US" dirty="0" err="1" smtClean="0"/>
              <a:t>pseudocolumns</a:t>
            </a:r>
            <a:endParaRPr lang="en-US" dirty="0" smtClean="0"/>
          </a:p>
          <a:p>
            <a:pPr marL="465138" lvl="2" indent="-223838" defTabSz="427038" eaLnBrk="1" hangingPunct="1"/>
            <a:r>
              <a:rPr lang="en-US" dirty="0" smtClean="0"/>
              <a:t>Calls to </a:t>
            </a:r>
            <a:r>
              <a:rPr lang="en-US" dirty="0" smtClean="0">
                <a:latin typeface="Courier New" pitchFamily="49" charset="0"/>
              </a:rPr>
              <a:t>SYSDATE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</a:rPr>
              <a:t>UID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</a:rPr>
              <a:t>USER</a:t>
            </a:r>
            <a:r>
              <a:rPr lang="en-US" dirty="0" smtClean="0"/>
              <a:t>, and </a:t>
            </a:r>
            <a:r>
              <a:rPr lang="en-US" dirty="0" smtClean="0">
                <a:latin typeface="Courier New" pitchFamily="49" charset="0"/>
              </a:rPr>
              <a:t>USERENV</a:t>
            </a:r>
            <a:r>
              <a:rPr lang="en-US" dirty="0" smtClean="0"/>
              <a:t> functions</a:t>
            </a:r>
          </a:p>
          <a:p>
            <a:pPr marL="465138" lvl="2" indent="-223838" defTabSz="427038" eaLnBrk="1" hangingPunct="1"/>
            <a:r>
              <a:rPr lang="en-US" dirty="0" smtClean="0"/>
              <a:t>Queries that refer to other values in other rows</a:t>
            </a:r>
          </a:p>
          <a:p>
            <a:pPr marL="120650" lvl="1" defTabSz="427038" eaLnBrk="1" hangingPunct="1"/>
            <a:r>
              <a:rPr lang="en-US" dirty="0" smtClean="0"/>
              <a:t>A single column can have multiple </a:t>
            </a:r>
            <a:r>
              <a:rPr lang="en-US" dirty="0" smtClean="0">
                <a:latin typeface="Courier New" pitchFamily="49" charset="0"/>
              </a:rPr>
              <a:t>CHECK</a:t>
            </a:r>
            <a:r>
              <a:rPr lang="en-US" dirty="0" smtClean="0"/>
              <a:t> constraints which refer to the column in its definition. There is no limit to the number of </a:t>
            </a:r>
            <a:r>
              <a:rPr lang="en-US" dirty="0" smtClean="0">
                <a:latin typeface="Courier New" pitchFamily="49" charset="0"/>
              </a:rPr>
              <a:t>CHECK</a:t>
            </a:r>
            <a:r>
              <a:rPr lang="en-US" dirty="0" smtClean="0"/>
              <a:t> constraints which you can define on a column.</a:t>
            </a:r>
          </a:p>
          <a:p>
            <a:pPr marL="120650" lvl="1" defTabSz="427038" eaLnBrk="1" hangingPunct="1"/>
            <a:r>
              <a:rPr lang="en-US" dirty="0" smtClean="0">
                <a:latin typeface="Courier New" pitchFamily="49" charset="0"/>
              </a:rPr>
              <a:t>CHECK</a:t>
            </a:r>
            <a:r>
              <a:rPr lang="en-US" dirty="0" smtClean="0"/>
              <a:t> constraints can be defined at the column level or table level. </a:t>
            </a:r>
          </a:p>
          <a:p>
            <a:pPr marL="120650" lvl="1" defTabSz="427038" eaLnBrk="1" hangingPunct="1">
              <a:spcBef>
                <a:spcPct val="0"/>
              </a:spcBef>
            </a:pPr>
            <a:endParaRPr lang="en-US" dirty="0" smtClean="0">
              <a:latin typeface="Courier New" pitchFamily="49" charset="0"/>
            </a:endParaRPr>
          </a:p>
          <a:p>
            <a:pPr marL="120650" lvl="1" defTabSz="427038" eaLnBrk="1" hangingPunct="1">
              <a:spcBef>
                <a:spcPct val="0"/>
              </a:spcBef>
            </a:pPr>
            <a:r>
              <a:rPr lang="en-US" dirty="0" smtClean="0">
                <a:latin typeface="Courier New" pitchFamily="49" charset="0"/>
              </a:rPr>
              <a:t>CREATE TABLE employees</a:t>
            </a:r>
          </a:p>
          <a:p>
            <a:pPr marL="120650" lvl="1" defTabSz="427038" eaLnBrk="1" hangingPunct="1">
              <a:spcBef>
                <a:spcPct val="0"/>
              </a:spcBef>
            </a:pPr>
            <a:r>
              <a:rPr lang="en-US" dirty="0" smtClean="0">
                <a:latin typeface="Courier New" pitchFamily="49" charset="0"/>
              </a:rPr>
              <a:t>     (...</a:t>
            </a:r>
          </a:p>
          <a:p>
            <a:pPr marL="120650" lvl="1" defTabSz="427038" eaLnBrk="1" hangingPunct="1">
              <a:spcBef>
                <a:spcPct val="0"/>
              </a:spcBef>
            </a:pPr>
            <a:r>
              <a:rPr lang="en-US" dirty="0" smtClean="0">
                <a:latin typeface="Courier New" pitchFamily="49" charset="0"/>
              </a:rPr>
              <a:t>      salary NUMBER(8,2) CONSTRAINT </a:t>
            </a:r>
            <a:r>
              <a:rPr lang="en-US" dirty="0" err="1" smtClean="0">
                <a:latin typeface="Courier New" pitchFamily="49" charset="0"/>
              </a:rPr>
              <a:t>emp_salary_min</a:t>
            </a:r>
            <a:r>
              <a:rPr lang="en-US" dirty="0" smtClean="0">
                <a:latin typeface="Courier New" pitchFamily="49" charset="0"/>
              </a:rPr>
              <a:t> </a:t>
            </a:r>
          </a:p>
          <a:p>
            <a:pPr marL="120650" lvl="1" defTabSz="427038" eaLnBrk="1" hangingPunct="1">
              <a:spcBef>
                <a:spcPct val="0"/>
              </a:spcBef>
            </a:pPr>
            <a:r>
              <a:rPr lang="en-US" dirty="0" smtClean="0">
                <a:latin typeface="Courier New" pitchFamily="49" charset="0"/>
              </a:rPr>
              <a:t>                         CHECK (salary &gt; 0),</a:t>
            </a:r>
          </a:p>
          <a:p>
            <a:pPr marL="120650" lvl="1" defTabSz="427038" eaLnBrk="1" hangingPunct="1">
              <a:spcBef>
                <a:spcPct val="0"/>
              </a:spcBef>
            </a:pPr>
            <a:r>
              <a:rPr lang="en-US" dirty="0" smtClean="0">
                <a:latin typeface="Courier New" pitchFamily="49" charset="0"/>
              </a:rPr>
              <a:t>     ...</a:t>
            </a:r>
          </a:p>
          <a:p>
            <a:pPr defTabSz="427038" eaLnBrk="1" hangingPunct="1"/>
            <a:endParaRPr lang="en-US" dirty="0" smtClean="0">
              <a:solidFill>
                <a:srgbClr val="0000FF"/>
              </a:solidFill>
            </a:endParaRPr>
          </a:p>
          <a:p>
            <a:pPr defTabSz="427038" eaLnBrk="1" hangingPunct="1"/>
            <a:r>
              <a:rPr lang="en-US" dirty="0" smtClean="0">
                <a:solidFill>
                  <a:srgbClr val="0000FF"/>
                </a:solidFill>
              </a:rPr>
              <a:t>Instructor Note</a:t>
            </a:r>
          </a:p>
          <a:p>
            <a:pPr marL="120650" lvl="1" defTabSz="427038" eaLnBrk="1" hangingPunct="1"/>
            <a:r>
              <a:rPr lang="en-US" dirty="0" smtClean="0">
                <a:solidFill>
                  <a:srgbClr val="0000FF"/>
                </a:solidFill>
              </a:rPr>
              <a:t>Explain what </a:t>
            </a:r>
            <a:r>
              <a:rPr lang="en-US" dirty="0" err="1" smtClean="0">
                <a:solidFill>
                  <a:srgbClr val="0000FF"/>
                </a:solidFill>
              </a:rPr>
              <a:t>pseudocolumns</a:t>
            </a:r>
            <a:r>
              <a:rPr lang="en-US" dirty="0" smtClean="0">
                <a:solidFill>
                  <a:srgbClr val="0000FF"/>
                </a:solidFill>
              </a:rPr>
              <a:t> are. </a:t>
            </a:r>
            <a:r>
              <a:rPr lang="en-US" dirty="0" err="1" smtClean="0">
                <a:solidFill>
                  <a:srgbClr val="0000FF"/>
                </a:solidFill>
              </a:rPr>
              <a:t>Pseudocolumns</a:t>
            </a:r>
            <a:r>
              <a:rPr lang="en-US" dirty="0" smtClean="0">
                <a:solidFill>
                  <a:srgbClr val="0000FF"/>
                </a:solidFill>
              </a:rPr>
              <a:t> are not actual columns in a table but they behave like columns. For example, you can select values from a </a:t>
            </a:r>
            <a:r>
              <a:rPr lang="en-US" dirty="0" err="1" smtClean="0">
                <a:solidFill>
                  <a:srgbClr val="0000FF"/>
                </a:solidFill>
              </a:rPr>
              <a:t>pseudocolumn</a:t>
            </a:r>
            <a:r>
              <a:rPr lang="en-US" dirty="0" smtClean="0">
                <a:solidFill>
                  <a:srgbClr val="0000FF"/>
                </a:solidFill>
              </a:rPr>
              <a:t>. However, you cannot insert into, update, or delete from a </a:t>
            </a:r>
            <a:r>
              <a:rPr lang="en-US" dirty="0" err="1" smtClean="0">
                <a:solidFill>
                  <a:srgbClr val="0000FF"/>
                </a:solidFill>
              </a:rPr>
              <a:t>pseudocolumn</a:t>
            </a:r>
            <a:r>
              <a:rPr lang="en-US" dirty="0" smtClean="0">
                <a:solidFill>
                  <a:srgbClr val="0000FF"/>
                </a:solidFill>
              </a:rPr>
              <a:t>. </a:t>
            </a:r>
            <a:r>
              <a:rPr lang="en-US" dirty="0" err="1" smtClean="0">
                <a:solidFill>
                  <a:srgbClr val="0000FF"/>
                </a:solidFill>
              </a:rPr>
              <a:t>Pseudocolumns</a:t>
            </a:r>
            <a:r>
              <a:rPr lang="en-US" dirty="0" smtClean="0">
                <a:solidFill>
                  <a:srgbClr val="0000FF"/>
                </a:solidFill>
              </a:rPr>
              <a:t> can be used in SQL statements.</a:t>
            </a:r>
          </a:p>
        </p:txBody>
      </p:sp>
      <p:sp>
        <p:nvSpPr>
          <p:cNvPr id="534534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488950" y="158750"/>
            <a:ext cx="7834313" cy="4406900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844934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6D15D7-7AE7-42BA-A570-BEC8DAF4889E}" type="slidenum">
              <a:rPr lang="en-IN" smtClean="0"/>
              <a:pPr/>
              <a:t>53</a:t>
            </a:fld>
            <a:endParaRPr lang="en-IN" smtClean="0"/>
          </a:p>
        </p:txBody>
      </p:sp>
      <p:sp>
        <p:nvSpPr>
          <p:cNvPr id="535555" name="Rectangle 2"/>
          <p:cNvSpPr>
            <a:spLocks noChangeArrowheads="1"/>
          </p:cNvSpPr>
          <p:nvPr/>
        </p:nvSpPr>
        <p:spPr bwMode="auto">
          <a:xfrm>
            <a:off x="3883025" y="-1588"/>
            <a:ext cx="29749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5556" name="Rectangle 3"/>
          <p:cNvSpPr>
            <a:spLocks noChangeArrowheads="1"/>
          </p:cNvSpPr>
          <p:nvPr/>
        </p:nvSpPr>
        <p:spPr bwMode="auto">
          <a:xfrm>
            <a:off x="-1588" y="-1588"/>
            <a:ext cx="297021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5557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12750" y="4678363"/>
            <a:ext cx="6029325" cy="3756025"/>
          </a:xfrm>
          <a:noFill/>
          <a:ln/>
        </p:spPr>
        <p:txBody>
          <a:bodyPr lIns="91164" tIns="45582" rIns="91164" bIns="45582">
            <a:normAutofit fontScale="92500" lnSpcReduction="10000"/>
          </a:bodyPr>
          <a:lstStyle/>
          <a:p>
            <a:pPr defTabSz="427038" eaLnBrk="1" hangingPunct="1"/>
            <a:r>
              <a:rPr lang="en-US" dirty="0" smtClean="0"/>
              <a:t>Adding a Constraint</a:t>
            </a:r>
          </a:p>
          <a:p>
            <a:pPr marL="120650" lvl="1" defTabSz="427038" eaLnBrk="1" hangingPunct="1">
              <a:lnSpc>
                <a:spcPct val="95000"/>
              </a:lnSpc>
              <a:spcBef>
                <a:spcPct val="25000"/>
              </a:spcBef>
            </a:pPr>
            <a:r>
              <a:rPr lang="en-US" dirty="0" smtClean="0"/>
              <a:t>You can add a constraint for existing tables by using the </a:t>
            </a:r>
            <a:r>
              <a:rPr lang="en-US" dirty="0" smtClean="0">
                <a:solidFill>
                  <a:srgbClr val="FC0128"/>
                </a:solidFill>
                <a:latin typeface="Courier New" pitchFamily="49" charset="0"/>
              </a:rPr>
              <a:t>ALTER</a:t>
            </a:r>
            <a:r>
              <a:rPr lang="en-US" dirty="0" smtClean="0">
                <a:solidFill>
                  <a:srgbClr val="FC0128"/>
                </a:solidFill>
              </a:rPr>
              <a:t> </a:t>
            </a:r>
            <a:r>
              <a:rPr lang="en-US" dirty="0" smtClean="0">
                <a:solidFill>
                  <a:srgbClr val="FC0128"/>
                </a:solidFill>
                <a:latin typeface="Courier New" pitchFamily="49" charset="0"/>
              </a:rPr>
              <a:t>TABLE</a:t>
            </a:r>
            <a:r>
              <a:rPr lang="en-US" dirty="0" smtClean="0">
                <a:solidFill>
                  <a:srgbClr val="FC0128"/>
                </a:solidFill>
              </a:rPr>
              <a:t> statement with the </a:t>
            </a:r>
            <a:r>
              <a:rPr lang="en-US" dirty="0" smtClean="0">
                <a:solidFill>
                  <a:srgbClr val="FC0128"/>
                </a:solidFill>
                <a:latin typeface="Courier New" pitchFamily="49" charset="0"/>
              </a:rPr>
              <a:t>ADD</a:t>
            </a:r>
            <a:r>
              <a:rPr lang="en-US" dirty="0" smtClean="0">
                <a:solidFill>
                  <a:srgbClr val="FC0128"/>
                </a:solidFill>
              </a:rPr>
              <a:t> clause</a:t>
            </a:r>
            <a:r>
              <a:rPr lang="en-US" dirty="0" smtClean="0"/>
              <a:t>.</a:t>
            </a:r>
            <a:endParaRPr lang="en-US" dirty="0" smtClean="0">
              <a:solidFill>
                <a:srgbClr val="FC0128"/>
              </a:solidFill>
            </a:endParaRPr>
          </a:p>
          <a:p>
            <a:pPr marL="120650" lvl="1" defTabSz="427038" eaLnBrk="1" hangingPunct="1">
              <a:lnSpc>
                <a:spcPct val="95000"/>
              </a:lnSpc>
              <a:spcBef>
                <a:spcPct val="15000"/>
              </a:spcBef>
            </a:pPr>
            <a:r>
              <a:rPr lang="en-US" dirty="0" smtClean="0"/>
              <a:t>In the syntax:</a:t>
            </a:r>
          </a:p>
          <a:p>
            <a:pPr marL="120650" lvl="1" defTabSz="427038" eaLnBrk="1" hangingPunct="1">
              <a:lnSpc>
                <a:spcPct val="95000"/>
              </a:lnSpc>
              <a:spcBef>
                <a:spcPct val="25000"/>
              </a:spcBef>
            </a:pPr>
            <a:r>
              <a:rPr lang="en-US" i="1" dirty="0" smtClean="0"/>
              <a:t>	</a:t>
            </a:r>
            <a:r>
              <a:rPr lang="en-US" i="1" dirty="0" smtClean="0">
                <a:latin typeface="Courier New" pitchFamily="49" charset="0"/>
              </a:rPr>
              <a:t>table</a:t>
            </a:r>
            <a:r>
              <a:rPr lang="en-US" dirty="0" smtClean="0"/>
              <a:t>			is the name of the table</a:t>
            </a:r>
          </a:p>
          <a:p>
            <a:pPr marL="120650" lvl="1" defTabSz="427038" eaLnBrk="1" hangingPunct="1">
              <a:lnSpc>
                <a:spcPct val="95000"/>
              </a:lnSpc>
              <a:spcBef>
                <a:spcPct val="25000"/>
              </a:spcBef>
            </a:pPr>
            <a:r>
              <a:rPr lang="en-US" i="1" dirty="0" smtClean="0"/>
              <a:t>	</a:t>
            </a:r>
            <a:r>
              <a:rPr lang="en-US" i="1" dirty="0" smtClean="0">
                <a:latin typeface="Courier New" pitchFamily="49" charset="0"/>
              </a:rPr>
              <a:t>constraint	</a:t>
            </a:r>
            <a:r>
              <a:rPr lang="en-US" dirty="0" smtClean="0"/>
              <a:t>	is the name of the constraint</a:t>
            </a:r>
          </a:p>
          <a:p>
            <a:pPr marL="120650" lvl="1" defTabSz="427038" eaLnBrk="1" hangingPunct="1">
              <a:lnSpc>
                <a:spcPct val="95000"/>
              </a:lnSpc>
              <a:spcBef>
                <a:spcPct val="25000"/>
              </a:spcBef>
            </a:pPr>
            <a:r>
              <a:rPr lang="en-US" dirty="0" smtClean="0"/>
              <a:t>	</a:t>
            </a:r>
            <a:r>
              <a:rPr lang="en-US" i="1" dirty="0" smtClean="0">
                <a:latin typeface="Courier New" pitchFamily="49" charset="0"/>
              </a:rPr>
              <a:t>type</a:t>
            </a:r>
            <a:r>
              <a:rPr lang="en-US" dirty="0" smtClean="0"/>
              <a:t>			is the constraint type</a:t>
            </a:r>
          </a:p>
          <a:p>
            <a:pPr marL="120650" lvl="1" defTabSz="427038" eaLnBrk="1" hangingPunct="1">
              <a:lnSpc>
                <a:spcPct val="95000"/>
              </a:lnSpc>
              <a:spcBef>
                <a:spcPct val="25000"/>
              </a:spcBef>
            </a:pPr>
            <a:r>
              <a:rPr lang="en-US" dirty="0" smtClean="0"/>
              <a:t>	</a:t>
            </a:r>
            <a:r>
              <a:rPr lang="en-US" i="1" dirty="0" smtClean="0">
                <a:latin typeface="Courier New" pitchFamily="49" charset="0"/>
              </a:rPr>
              <a:t>column</a:t>
            </a:r>
            <a:r>
              <a:rPr lang="en-US" i="1" dirty="0" smtClean="0"/>
              <a:t>		</a:t>
            </a:r>
            <a:r>
              <a:rPr lang="en-US" dirty="0" smtClean="0"/>
              <a:t>is the name of the column affected by the constraint</a:t>
            </a:r>
          </a:p>
          <a:p>
            <a:pPr marL="120650" lvl="1" defTabSz="427038" eaLnBrk="1" hangingPunct="1">
              <a:lnSpc>
                <a:spcPct val="95000"/>
              </a:lnSpc>
              <a:spcBef>
                <a:spcPct val="25000"/>
              </a:spcBef>
            </a:pPr>
            <a:r>
              <a:rPr lang="en-US" dirty="0" smtClean="0"/>
              <a:t>The constraint name syntax is optional, although recommended. If you do not name your constraints, the system will generate constraint names.</a:t>
            </a:r>
          </a:p>
          <a:p>
            <a:pPr marL="120650" lvl="1" defTabSz="427038" eaLnBrk="1" hangingPunct="1">
              <a:lnSpc>
                <a:spcPct val="95000"/>
              </a:lnSpc>
            </a:pPr>
            <a:r>
              <a:rPr lang="en-US" b="1" dirty="0" smtClean="0"/>
              <a:t>Guidelines</a:t>
            </a:r>
          </a:p>
          <a:p>
            <a:pPr marL="465138" lvl="2" indent="-223838" defTabSz="427038" eaLnBrk="1" hangingPunct="1">
              <a:lnSpc>
                <a:spcPct val="95000"/>
              </a:lnSpc>
              <a:spcBef>
                <a:spcPct val="15000"/>
              </a:spcBef>
            </a:pPr>
            <a:r>
              <a:rPr lang="en-US" dirty="0" smtClean="0"/>
              <a:t>You can add, drop, enable, or disable a constraint, but you cannot modify its structure.</a:t>
            </a:r>
          </a:p>
          <a:p>
            <a:pPr marL="465138" lvl="2" indent="-223838" defTabSz="427038" eaLnBrk="1" hangingPunct="1">
              <a:lnSpc>
                <a:spcPct val="95000"/>
              </a:lnSpc>
              <a:spcBef>
                <a:spcPct val="15000"/>
              </a:spcBef>
            </a:pPr>
            <a:r>
              <a:rPr lang="en-US" dirty="0" smtClean="0"/>
              <a:t>You can add a </a:t>
            </a:r>
            <a:r>
              <a:rPr lang="en-US" dirty="0" smtClean="0">
                <a:latin typeface="Courier New" pitchFamily="49" charset="0"/>
              </a:rPr>
              <a:t>NOT NULL</a:t>
            </a:r>
            <a:r>
              <a:rPr lang="en-US" dirty="0" smtClean="0"/>
              <a:t> constraint to an existing column by using the </a:t>
            </a:r>
            <a:r>
              <a:rPr lang="en-US" dirty="0" smtClean="0">
                <a:latin typeface="Courier New" pitchFamily="49" charset="0"/>
              </a:rPr>
              <a:t>MODIFY</a:t>
            </a:r>
            <a:r>
              <a:rPr lang="en-US" dirty="0" smtClean="0"/>
              <a:t> clause of the </a:t>
            </a:r>
            <a:r>
              <a:rPr lang="en-US" dirty="0" smtClean="0">
                <a:latin typeface="Courier New" pitchFamily="49" charset="0"/>
              </a:rPr>
              <a:t>ALTER TABLE</a:t>
            </a:r>
            <a:r>
              <a:rPr lang="en-US" dirty="0" smtClean="0"/>
              <a:t> statement.</a:t>
            </a:r>
          </a:p>
          <a:p>
            <a:pPr marL="120650" lvl="1" defTabSz="427038" eaLnBrk="1" hangingPunct="1">
              <a:lnSpc>
                <a:spcPct val="95000"/>
              </a:lnSpc>
            </a:pPr>
            <a:r>
              <a:rPr lang="en-US" b="1" dirty="0" smtClean="0">
                <a:latin typeface="Times" pitchFamily="18" charset="0"/>
              </a:rPr>
              <a:t>Note:</a:t>
            </a:r>
            <a:r>
              <a:rPr lang="en-US" dirty="0" smtClean="0">
                <a:latin typeface="Times" pitchFamily="18" charset="0"/>
              </a:rPr>
              <a:t> You can define a </a:t>
            </a:r>
            <a:r>
              <a:rPr lang="en-US" dirty="0" smtClean="0">
                <a:latin typeface="Courier New" pitchFamily="49" charset="0"/>
              </a:rPr>
              <a:t>NOT NULL</a:t>
            </a:r>
            <a:r>
              <a:rPr lang="en-US" dirty="0" smtClean="0">
                <a:latin typeface="Times" pitchFamily="18" charset="0"/>
              </a:rPr>
              <a:t> column only if the table is empty or if the column has a value for every row.</a:t>
            </a:r>
            <a:endParaRPr lang="en-US" dirty="0" smtClean="0">
              <a:solidFill>
                <a:srgbClr val="0000FF"/>
              </a:solidFill>
              <a:latin typeface="Times" pitchFamily="18" charset="0"/>
            </a:endParaRPr>
          </a:p>
          <a:p>
            <a:pPr defTabSz="427038" eaLnBrk="1" hangingPunct="1">
              <a:lnSpc>
                <a:spcPct val="95000"/>
              </a:lnSpc>
            </a:pPr>
            <a:r>
              <a:rPr lang="en-US" dirty="0" smtClean="0">
                <a:solidFill>
                  <a:srgbClr val="0000FF"/>
                </a:solidFill>
              </a:rPr>
              <a:t>Instructor Note</a:t>
            </a:r>
          </a:p>
          <a:p>
            <a:pPr marL="120650" lvl="1" defTabSz="427038" eaLnBrk="1" hangingPunct="1">
              <a:lnSpc>
                <a:spcPct val="95000"/>
              </a:lnSpc>
              <a:spcBef>
                <a:spcPct val="0"/>
              </a:spcBef>
            </a:pPr>
            <a:r>
              <a:rPr lang="en-US" dirty="0" smtClean="0">
                <a:solidFill>
                  <a:srgbClr val="0000FF"/>
                </a:solidFill>
              </a:rPr>
              <a:t>You can defer checking constraints for validity until the end of the transaction. </a:t>
            </a:r>
          </a:p>
          <a:p>
            <a:pPr marL="120650" lvl="1" defTabSz="427038" eaLnBrk="1" hangingPunct="1">
              <a:lnSpc>
                <a:spcPct val="95000"/>
              </a:lnSpc>
              <a:spcBef>
                <a:spcPct val="0"/>
              </a:spcBef>
            </a:pPr>
            <a:r>
              <a:rPr lang="en-US" dirty="0" smtClean="0">
                <a:solidFill>
                  <a:srgbClr val="0000FF"/>
                </a:solidFill>
              </a:rPr>
              <a:t>A constraint is </a:t>
            </a:r>
            <a:r>
              <a:rPr lang="en-US" i="1" dirty="0" smtClean="0">
                <a:solidFill>
                  <a:srgbClr val="0000FF"/>
                </a:solidFill>
              </a:rPr>
              <a:t>deferred</a:t>
            </a:r>
            <a:r>
              <a:rPr lang="en-US" dirty="0" smtClean="0">
                <a:solidFill>
                  <a:srgbClr val="0000FF"/>
                </a:solidFill>
              </a:rPr>
              <a:t> if the system checks that it is satisfied only on commit. If a deferred constraint is violated, then committing causes the transaction to roll back.</a:t>
            </a:r>
          </a:p>
          <a:p>
            <a:pPr marL="120650" lvl="1" defTabSz="427038" eaLnBrk="1" hangingPunct="1">
              <a:lnSpc>
                <a:spcPct val="95000"/>
              </a:lnSpc>
              <a:spcBef>
                <a:spcPct val="0"/>
              </a:spcBef>
            </a:pPr>
            <a:r>
              <a:rPr lang="en-US" dirty="0" smtClean="0">
                <a:solidFill>
                  <a:srgbClr val="0000FF"/>
                </a:solidFill>
              </a:rPr>
              <a:t>A constraint is </a:t>
            </a:r>
            <a:r>
              <a:rPr lang="en-US" i="1" dirty="0" smtClean="0">
                <a:solidFill>
                  <a:srgbClr val="0000FF"/>
                </a:solidFill>
              </a:rPr>
              <a:t>immediate </a:t>
            </a:r>
            <a:r>
              <a:rPr lang="en-US" dirty="0" smtClean="0">
                <a:solidFill>
                  <a:srgbClr val="0000FF"/>
                </a:solidFill>
              </a:rPr>
              <a:t>if it is checked at the end of each statement. If it is violated, the statement is rolled back immediately.</a:t>
            </a:r>
          </a:p>
        </p:txBody>
      </p:sp>
      <p:sp>
        <p:nvSpPr>
          <p:cNvPr id="535558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488950" y="158750"/>
            <a:ext cx="7834313" cy="4406900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4061986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4ABC170-3B02-45DE-AF6C-25A3F93BBBD9}" type="slidenum">
              <a:rPr lang="en-IN" smtClean="0"/>
              <a:pPr/>
              <a:t>54</a:t>
            </a:fld>
            <a:endParaRPr lang="en-IN" smtClean="0"/>
          </a:p>
        </p:txBody>
      </p:sp>
      <p:sp>
        <p:nvSpPr>
          <p:cNvPr id="53657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12750" y="4773613"/>
            <a:ext cx="6029325" cy="3756025"/>
          </a:xfrm>
          <a:noFill/>
          <a:ln/>
        </p:spPr>
        <p:txBody>
          <a:bodyPr lIns="91164" tIns="45582" rIns="91164" bIns="45582"/>
          <a:lstStyle/>
          <a:p>
            <a:pPr defTabSz="427038" eaLnBrk="1" hangingPunct="1"/>
            <a:r>
              <a:rPr lang="en-US" smtClean="0"/>
              <a:t>Adding a Constraint (continued)</a:t>
            </a:r>
          </a:p>
          <a:p>
            <a:pPr marL="120650" lvl="1" defTabSz="427038" eaLnBrk="1" hangingPunct="1"/>
            <a:r>
              <a:rPr lang="en-US" smtClean="0"/>
              <a:t>The example on the slide creates a </a:t>
            </a:r>
            <a:r>
              <a:rPr lang="en-US" smtClean="0">
                <a:latin typeface="Courier New" pitchFamily="49" charset="0"/>
              </a:rPr>
              <a:t>FOREIGN</a:t>
            </a:r>
            <a:r>
              <a:rPr lang="en-US" smtClean="0"/>
              <a:t> </a:t>
            </a:r>
            <a:r>
              <a:rPr lang="en-US" smtClean="0">
                <a:latin typeface="Courier New" pitchFamily="49" charset="0"/>
              </a:rPr>
              <a:t>KEY</a:t>
            </a:r>
            <a:r>
              <a:rPr lang="en-US" smtClean="0"/>
              <a:t> constraint on the </a:t>
            </a:r>
            <a:r>
              <a:rPr lang="en-US" smtClean="0">
                <a:latin typeface="Courier New" pitchFamily="49" charset="0"/>
              </a:rPr>
              <a:t>EMPLOYEES</a:t>
            </a:r>
            <a:r>
              <a:rPr lang="en-US" smtClean="0"/>
              <a:t> table. The constraint ensures that a manager exists as a valid employee in the </a:t>
            </a:r>
            <a:r>
              <a:rPr lang="en-US" smtClean="0">
                <a:latin typeface="Courier New" pitchFamily="49" charset="0"/>
              </a:rPr>
              <a:t>EMPLOYEES</a:t>
            </a:r>
            <a:r>
              <a:rPr lang="en-US" smtClean="0"/>
              <a:t> table.</a:t>
            </a:r>
          </a:p>
          <a:p>
            <a:pPr marL="120650" lvl="1" defTabSz="427038" eaLnBrk="1" hangingPunct="1"/>
            <a:endParaRPr lang="en-US" smtClean="0"/>
          </a:p>
          <a:p>
            <a:pPr marL="120650" lvl="1" defTabSz="427038" eaLnBrk="1" hangingPunct="1"/>
            <a:endParaRPr lang="en-US" smtClean="0"/>
          </a:p>
          <a:p>
            <a:pPr marL="120650" lvl="1" defTabSz="427038" eaLnBrk="1" hangingPunct="1"/>
            <a:endParaRPr lang="en-US" smtClean="0"/>
          </a:p>
          <a:p>
            <a:pPr marL="120650" lvl="1" defTabSz="427038" eaLnBrk="1" hangingPunct="1"/>
            <a:endParaRPr lang="en-US" smtClean="0"/>
          </a:p>
          <a:p>
            <a:pPr marL="120650" lvl="1" defTabSz="427038" eaLnBrk="1" hangingPunct="1"/>
            <a:endParaRPr lang="en-US" smtClean="0"/>
          </a:p>
          <a:p>
            <a:pPr marL="120650" lvl="1" defTabSz="427038" eaLnBrk="1" hangingPunct="1"/>
            <a:endParaRPr lang="en-US" smtClean="0"/>
          </a:p>
          <a:p>
            <a:pPr marL="120650" lvl="1" defTabSz="427038" eaLnBrk="1" hangingPunct="1"/>
            <a:endParaRPr lang="en-US" smtClean="0"/>
          </a:p>
          <a:p>
            <a:pPr marL="120650" lvl="1" defTabSz="427038" eaLnBrk="1" hangingPunct="1"/>
            <a:endParaRPr lang="en-US" smtClean="0"/>
          </a:p>
          <a:p>
            <a:pPr marL="120650" lvl="1" defTabSz="427038" eaLnBrk="1" hangingPunct="1"/>
            <a:endParaRPr lang="en-US" smtClean="0"/>
          </a:p>
          <a:p>
            <a:pPr marL="120650" lvl="1" defTabSz="427038" eaLnBrk="1" hangingPunct="1"/>
            <a:endParaRPr lang="en-US" smtClean="0"/>
          </a:p>
          <a:p>
            <a:pPr defTabSz="427038" eaLnBrk="1" hangingPunct="1"/>
            <a:r>
              <a:rPr lang="en-US" smtClean="0">
                <a:solidFill>
                  <a:srgbClr val="0000FF"/>
                </a:solidFill>
              </a:rPr>
              <a:t>Instructor Note</a:t>
            </a:r>
          </a:p>
          <a:p>
            <a:pPr marL="120650" lvl="1" defTabSz="427038" eaLnBrk="1" hangingPunct="1"/>
            <a:r>
              <a:rPr lang="en-US" smtClean="0">
                <a:solidFill>
                  <a:srgbClr val="0000FF"/>
                </a:solidFill>
              </a:rPr>
              <a:t>To add a </a:t>
            </a:r>
            <a:r>
              <a:rPr lang="en-US" smtClean="0">
                <a:solidFill>
                  <a:srgbClr val="0000FF"/>
                </a:solidFill>
                <a:latin typeface="Courier New" pitchFamily="49" charset="0"/>
              </a:rPr>
              <a:t>NOT</a:t>
            </a:r>
            <a:r>
              <a:rPr lang="en-US" smtClean="0">
                <a:solidFill>
                  <a:srgbClr val="0000FF"/>
                </a:solidFill>
              </a:rPr>
              <a:t> </a:t>
            </a:r>
            <a:r>
              <a:rPr lang="en-US" smtClean="0">
                <a:solidFill>
                  <a:srgbClr val="0000FF"/>
                </a:solidFill>
                <a:latin typeface="Courier New" pitchFamily="49" charset="0"/>
              </a:rPr>
              <a:t>NULL</a:t>
            </a:r>
            <a:r>
              <a:rPr lang="en-US" smtClean="0">
                <a:solidFill>
                  <a:srgbClr val="0000FF"/>
                </a:solidFill>
              </a:rPr>
              <a:t> constraint, use the </a:t>
            </a:r>
            <a:r>
              <a:rPr lang="en-US" smtClean="0">
                <a:solidFill>
                  <a:srgbClr val="0000FF"/>
                </a:solidFill>
                <a:latin typeface="Courier New" pitchFamily="49" charset="0"/>
              </a:rPr>
              <a:t>ALTER</a:t>
            </a:r>
            <a:r>
              <a:rPr lang="en-US" smtClean="0">
                <a:solidFill>
                  <a:srgbClr val="0000FF"/>
                </a:solidFill>
              </a:rPr>
              <a:t> </a:t>
            </a:r>
            <a:r>
              <a:rPr lang="en-US" smtClean="0">
                <a:solidFill>
                  <a:srgbClr val="0000FF"/>
                </a:solidFill>
                <a:latin typeface="Courier New" pitchFamily="49" charset="0"/>
              </a:rPr>
              <a:t>TABLE</a:t>
            </a:r>
            <a:r>
              <a:rPr lang="en-US" smtClean="0">
                <a:solidFill>
                  <a:srgbClr val="0000FF"/>
                </a:solidFill>
              </a:rPr>
              <a:t> </a:t>
            </a:r>
            <a:r>
              <a:rPr lang="en-US" smtClean="0">
                <a:solidFill>
                  <a:srgbClr val="0000FF"/>
                </a:solidFill>
                <a:latin typeface="Courier New" pitchFamily="49" charset="0"/>
              </a:rPr>
              <a:t>MODIFY</a:t>
            </a:r>
            <a:r>
              <a:rPr lang="en-US" smtClean="0">
                <a:solidFill>
                  <a:srgbClr val="0000FF"/>
                </a:solidFill>
              </a:rPr>
              <a:t> syntax:</a:t>
            </a:r>
          </a:p>
          <a:p>
            <a:pPr marL="120650" lvl="1" defTabSz="427038" eaLnBrk="1" hangingPunct="1"/>
            <a:endParaRPr lang="en-US" sz="500" smtClean="0">
              <a:solidFill>
                <a:srgbClr val="0000FF"/>
              </a:solidFill>
            </a:endParaRPr>
          </a:p>
          <a:p>
            <a:pPr marL="120650" lvl="1" defTabSz="427038" eaLnBrk="1" hangingPunct="1">
              <a:spcBef>
                <a:spcPct val="0"/>
              </a:spcBef>
            </a:pPr>
            <a:r>
              <a:rPr lang="en-US" smtClean="0">
                <a:solidFill>
                  <a:srgbClr val="0000FF"/>
                </a:solidFill>
                <a:latin typeface="Courier New" pitchFamily="49" charset="0"/>
              </a:rPr>
              <a:t>    ALTER</a:t>
            </a:r>
            <a:r>
              <a:rPr lang="en-US" smtClean="0">
                <a:solidFill>
                  <a:srgbClr val="0000FF"/>
                </a:solidFill>
              </a:rPr>
              <a:t> </a:t>
            </a:r>
            <a:r>
              <a:rPr lang="en-US" smtClean="0">
                <a:solidFill>
                  <a:srgbClr val="0000FF"/>
                </a:solidFill>
                <a:latin typeface="Courier New" pitchFamily="49" charset="0"/>
              </a:rPr>
              <a:t>TABLE employees</a:t>
            </a:r>
          </a:p>
          <a:p>
            <a:pPr marL="120650" lvl="1" defTabSz="427038" eaLnBrk="1" hangingPunct="1">
              <a:spcBef>
                <a:spcPct val="0"/>
              </a:spcBef>
            </a:pPr>
            <a:r>
              <a:rPr lang="en-US" smtClean="0">
                <a:solidFill>
                  <a:srgbClr val="0000FF"/>
                </a:solidFill>
                <a:latin typeface="Courier New" pitchFamily="49" charset="0"/>
              </a:rPr>
              <a:t>    MODIFY</a:t>
            </a:r>
            <a:r>
              <a:rPr lang="en-US" smtClean="0">
                <a:solidFill>
                  <a:srgbClr val="0000FF"/>
                </a:solidFill>
              </a:rPr>
              <a:t> </a:t>
            </a:r>
            <a:r>
              <a:rPr lang="en-US" smtClean="0">
                <a:solidFill>
                  <a:srgbClr val="0000FF"/>
                </a:solidFill>
                <a:latin typeface="Courier New" pitchFamily="49" charset="0"/>
              </a:rPr>
              <a:t>(salary</a:t>
            </a:r>
            <a:r>
              <a:rPr lang="en-US" smtClean="0">
                <a:solidFill>
                  <a:srgbClr val="0000FF"/>
                </a:solidFill>
              </a:rPr>
              <a:t> </a:t>
            </a:r>
            <a:r>
              <a:rPr lang="en-US" smtClean="0">
                <a:solidFill>
                  <a:srgbClr val="0000FF"/>
                </a:solidFill>
                <a:latin typeface="Courier New" pitchFamily="49" charset="0"/>
              </a:rPr>
              <a:t>CONSTRAINT emp_salary_nn NOT NULL);</a:t>
            </a:r>
          </a:p>
        </p:txBody>
      </p:sp>
      <p:sp>
        <p:nvSpPr>
          <p:cNvPr id="536580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488950" y="158750"/>
            <a:ext cx="7834313" cy="4406900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1609622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4B684D-76B7-416F-95CA-515B1B0A32F5}" type="slidenum">
              <a:rPr lang="en-IN" smtClean="0"/>
              <a:pPr/>
              <a:t>55</a:t>
            </a:fld>
            <a:endParaRPr lang="en-IN" smtClean="0"/>
          </a:p>
        </p:txBody>
      </p:sp>
      <p:sp>
        <p:nvSpPr>
          <p:cNvPr id="53760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12750" y="4773613"/>
            <a:ext cx="6029325" cy="3756025"/>
          </a:xfrm>
          <a:noFill/>
          <a:ln/>
        </p:spPr>
        <p:txBody>
          <a:bodyPr lIns="91164" tIns="45582" rIns="91164" bIns="45582"/>
          <a:lstStyle/>
          <a:p>
            <a:pPr defTabSz="427038" eaLnBrk="1" hangingPunct="1"/>
            <a:r>
              <a:rPr lang="en-US" smtClean="0"/>
              <a:t>Dropping a Constraint</a:t>
            </a:r>
          </a:p>
          <a:p>
            <a:pPr marL="120650" lvl="1" defTabSz="427038" eaLnBrk="1" hangingPunct="1"/>
            <a:r>
              <a:rPr lang="en-US" smtClean="0"/>
              <a:t>To </a:t>
            </a:r>
            <a:r>
              <a:rPr lang="en-US" smtClean="0">
                <a:solidFill>
                  <a:srgbClr val="FC0128"/>
                </a:solidFill>
              </a:rPr>
              <a:t>drop a constraint</a:t>
            </a:r>
            <a:r>
              <a:rPr lang="en-US" smtClean="0"/>
              <a:t>, you can identify the constraint name from the </a:t>
            </a:r>
            <a:r>
              <a:rPr lang="en-US" smtClean="0">
                <a:solidFill>
                  <a:srgbClr val="FC0128"/>
                </a:solidFill>
                <a:latin typeface="Courier New" pitchFamily="49" charset="0"/>
              </a:rPr>
              <a:t>USER_CONSTRAINTS</a:t>
            </a:r>
            <a:r>
              <a:rPr lang="en-US" smtClean="0"/>
              <a:t> and </a:t>
            </a:r>
            <a:r>
              <a:rPr lang="en-US" smtClean="0">
                <a:solidFill>
                  <a:srgbClr val="FC0128"/>
                </a:solidFill>
                <a:latin typeface="Courier New" pitchFamily="49" charset="0"/>
              </a:rPr>
              <a:t>USER_CONS_COLUMNS</a:t>
            </a:r>
            <a:r>
              <a:rPr lang="en-US" smtClean="0"/>
              <a:t> data dictionary views. Then use the </a:t>
            </a:r>
            <a:r>
              <a:rPr lang="en-US" smtClean="0">
                <a:latin typeface="Courier New" pitchFamily="49" charset="0"/>
              </a:rPr>
              <a:t>ALTER TABLE</a:t>
            </a:r>
            <a:r>
              <a:rPr lang="en-US" smtClean="0"/>
              <a:t> statement with the </a:t>
            </a:r>
            <a:r>
              <a:rPr lang="en-US" smtClean="0">
                <a:latin typeface="Courier New" pitchFamily="49" charset="0"/>
              </a:rPr>
              <a:t>DROP</a:t>
            </a:r>
            <a:r>
              <a:rPr lang="en-US" smtClean="0"/>
              <a:t> clause. The </a:t>
            </a:r>
            <a:r>
              <a:rPr lang="en-US" smtClean="0">
                <a:latin typeface="Courier New" pitchFamily="49" charset="0"/>
              </a:rPr>
              <a:t>CASCADE </a:t>
            </a:r>
            <a:r>
              <a:rPr lang="en-US" smtClean="0"/>
              <a:t>option of the </a:t>
            </a:r>
            <a:r>
              <a:rPr lang="en-US" smtClean="0">
                <a:latin typeface="Courier New" pitchFamily="49" charset="0"/>
              </a:rPr>
              <a:t>DROP</a:t>
            </a:r>
            <a:r>
              <a:rPr lang="en-US" smtClean="0"/>
              <a:t> clause causes any dependent constraints also to be dropped.</a:t>
            </a:r>
          </a:p>
          <a:p>
            <a:pPr marL="120650" lvl="1" defTabSz="427038" eaLnBrk="1" hangingPunct="1"/>
            <a:r>
              <a:rPr lang="en-US" b="1" smtClean="0"/>
              <a:t>Syntax</a:t>
            </a:r>
            <a:endParaRPr lang="en-US" smtClean="0"/>
          </a:p>
          <a:p>
            <a:pPr marL="120650" lvl="1" defTabSz="427038" eaLnBrk="1" hangingPunct="1">
              <a:spcBef>
                <a:spcPct val="65000"/>
              </a:spcBef>
            </a:pPr>
            <a:r>
              <a:rPr lang="en-US" smtClean="0"/>
              <a:t>  </a:t>
            </a:r>
            <a:r>
              <a:rPr lang="en-US" smtClean="0">
                <a:latin typeface="Courier New" pitchFamily="49" charset="0"/>
              </a:rPr>
              <a:t>ALTER TABLE	</a:t>
            </a:r>
            <a:r>
              <a:rPr lang="en-US" i="1" smtClean="0">
                <a:latin typeface="Courier New" pitchFamily="49" charset="0"/>
              </a:rPr>
              <a:t>table</a:t>
            </a:r>
            <a:endParaRPr lang="en-US" smtClean="0">
              <a:latin typeface="Courier New" pitchFamily="49" charset="0"/>
            </a:endParaRPr>
          </a:p>
          <a:p>
            <a:pPr marL="120650" lvl="1" defTabSz="427038" eaLnBrk="1" hangingPunct="1">
              <a:spcBef>
                <a:spcPct val="0"/>
              </a:spcBef>
            </a:pPr>
            <a:r>
              <a:rPr lang="en-US" smtClean="0">
                <a:latin typeface="Courier New" pitchFamily="49" charset="0"/>
              </a:rPr>
              <a:t> DROP  PRIMARY KEY | UNIQUE (</a:t>
            </a:r>
            <a:r>
              <a:rPr lang="en-US" i="1" smtClean="0">
                <a:latin typeface="Courier New" pitchFamily="49" charset="0"/>
              </a:rPr>
              <a:t>column</a:t>
            </a:r>
            <a:r>
              <a:rPr lang="en-US" smtClean="0">
                <a:latin typeface="Courier New" pitchFamily="49" charset="0"/>
              </a:rPr>
              <a:t>) |</a:t>
            </a:r>
          </a:p>
          <a:p>
            <a:pPr marL="120650" lvl="1" defTabSz="427038" eaLnBrk="1" hangingPunct="1">
              <a:spcBef>
                <a:spcPct val="0"/>
              </a:spcBef>
            </a:pPr>
            <a:r>
              <a:rPr lang="en-US" smtClean="0">
                <a:latin typeface="Courier New" pitchFamily="49" charset="0"/>
              </a:rPr>
              <a:t>       CONSTRAINT   </a:t>
            </a:r>
            <a:r>
              <a:rPr lang="en-US" i="1" smtClean="0">
                <a:latin typeface="Courier New" pitchFamily="49" charset="0"/>
              </a:rPr>
              <a:t>constraint</a:t>
            </a:r>
            <a:r>
              <a:rPr lang="en-US" smtClean="0">
                <a:latin typeface="Courier New" pitchFamily="49" charset="0"/>
              </a:rPr>
              <a:t>  [CASCADE];</a:t>
            </a:r>
            <a:endParaRPr lang="en-US" smtClean="0"/>
          </a:p>
          <a:p>
            <a:pPr marL="120650" lvl="1" defTabSz="427038" eaLnBrk="1" hangingPunct="1"/>
            <a:endParaRPr lang="en-US" sz="500" smtClean="0"/>
          </a:p>
          <a:p>
            <a:pPr marL="120650" lvl="1" defTabSz="427038" eaLnBrk="1" hangingPunct="1"/>
            <a:r>
              <a:rPr lang="en-US" smtClean="0"/>
              <a:t>In the syntax:</a:t>
            </a:r>
            <a:endParaRPr lang="en-US" b="1" smtClean="0"/>
          </a:p>
          <a:p>
            <a:pPr marL="120650" lvl="1" defTabSz="427038" eaLnBrk="1" hangingPunct="1"/>
            <a:r>
              <a:rPr lang="en-US" smtClean="0"/>
              <a:t>	</a:t>
            </a:r>
            <a:r>
              <a:rPr lang="en-US" i="1" smtClean="0">
                <a:latin typeface="Courier New" pitchFamily="49" charset="0"/>
              </a:rPr>
              <a:t>table</a:t>
            </a:r>
            <a:r>
              <a:rPr lang="en-US" smtClean="0"/>
              <a:t>			is the name of the table</a:t>
            </a:r>
          </a:p>
          <a:p>
            <a:pPr marL="120650" lvl="1" defTabSz="427038" eaLnBrk="1" hangingPunct="1"/>
            <a:r>
              <a:rPr lang="en-US" smtClean="0"/>
              <a:t>	</a:t>
            </a:r>
            <a:r>
              <a:rPr lang="en-US" i="1" smtClean="0">
                <a:latin typeface="Courier New" pitchFamily="49" charset="0"/>
              </a:rPr>
              <a:t>column</a:t>
            </a:r>
            <a:r>
              <a:rPr lang="en-US" i="1" smtClean="0"/>
              <a:t>		</a:t>
            </a:r>
            <a:r>
              <a:rPr lang="en-US" smtClean="0"/>
              <a:t>is the name of the column affected by the constraint</a:t>
            </a:r>
          </a:p>
          <a:p>
            <a:pPr marL="120650" lvl="1" defTabSz="427038" eaLnBrk="1" hangingPunct="1"/>
            <a:r>
              <a:rPr lang="en-US" i="1" smtClean="0"/>
              <a:t>	</a:t>
            </a:r>
            <a:r>
              <a:rPr lang="en-US" i="1" smtClean="0">
                <a:latin typeface="Courier New" pitchFamily="49" charset="0"/>
              </a:rPr>
              <a:t>constraint	</a:t>
            </a:r>
            <a:r>
              <a:rPr lang="en-US" smtClean="0"/>
              <a:t>	is the name of the constraint</a:t>
            </a:r>
          </a:p>
          <a:p>
            <a:pPr marL="120650" lvl="1" defTabSz="427038" eaLnBrk="1" hangingPunct="1"/>
            <a:r>
              <a:rPr lang="en-US" smtClean="0"/>
              <a:t>When you drop an integrity constraint, that constraint is no longer enforced by the Oracle server and is no longer available in the data dictionary.</a:t>
            </a:r>
          </a:p>
          <a:p>
            <a:pPr marL="120650" lvl="1" defTabSz="427038" eaLnBrk="1" hangingPunct="1"/>
            <a:endParaRPr lang="en-US" smtClean="0">
              <a:latin typeface="Times" pitchFamily="18" charset="0"/>
            </a:endParaRPr>
          </a:p>
          <a:p>
            <a:pPr defTabSz="427038" eaLnBrk="1" hangingPunct="1"/>
            <a:endParaRPr lang="en-US" b="1" smtClean="0">
              <a:latin typeface="Times" pitchFamily="18" charset="0"/>
            </a:endParaRPr>
          </a:p>
        </p:txBody>
      </p:sp>
      <p:sp>
        <p:nvSpPr>
          <p:cNvPr id="537604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488950" y="158750"/>
            <a:ext cx="7834313" cy="4406900"/>
          </a:xfrm>
          <a:ln w="12700" cap="flat">
            <a:solidFill>
              <a:schemeClr val="tx1"/>
            </a:solidFill>
          </a:ln>
        </p:spPr>
      </p:sp>
      <p:sp>
        <p:nvSpPr>
          <p:cNvPr id="537605" name="Rectangle 4"/>
          <p:cNvSpPr>
            <a:spLocks noChangeArrowheads="1"/>
          </p:cNvSpPr>
          <p:nvPr/>
        </p:nvSpPr>
        <p:spPr bwMode="auto">
          <a:xfrm>
            <a:off x="603250" y="5965825"/>
            <a:ext cx="5507038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810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5F0D2B-0450-4EDD-BB80-1E4C57CD567D}" type="slidenum">
              <a:rPr lang="en-IN" smtClean="0"/>
              <a:pPr/>
              <a:t>56</a:t>
            </a:fld>
            <a:endParaRPr lang="en-IN" smtClean="0"/>
          </a:p>
        </p:txBody>
      </p:sp>
      <p:sp>
        <p:nvSpPr>
          <p:cNvPr id="53862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12750" y="4773613"/>
            <a:ext cx="6029325" cy="3978275"/>
          </a:xfrm>
          <a:noFill/>
          <a:ln/>
        </p:spPr>
        <p:txBody>
          <a:bodyPr lIns="91164" tIns="45582" rIns="91164" bIns="45582"/>
          <a:lstStyle/>
          <a:p>
            <a:pPr defTabSz="427038" eaLnBrk="1" hangingPunct="1"/>
            <a:r>
              <a:rPr lang="en-US" smtClean="0"/>
              <a:t>Disabling a Constraint</a:t>
            </a:r>
          </a:p>
          <a:p>
            <a:pPr marL="120650" lvl="1" defTabSz="427038" eaLnBrk="1" hangingPunct="1"/>
            <a:r>
              <a:rPr lang="en-US" smtClean="0"/>
              <a:t>You can disable a constraint without dropping it or re-creating it by using the </a:t>
            </a:r>
            <a:r>
              <a:rPr lang="en-US" smtClean="0">
                <a:solidFill>
                  <a:srgbClr val="FC0128"/>
                </a:solidFill>
                <a:latin typeface="Courier New" pitchFamily="49" charset="0"/>
              </a:rPr>
              <a:t>ALTER</a:t>
            </a:r>
            <a:r>
              <a:rPr lang="en-US" smtClean="0">
                <a:solidFill>
                  <a:srgbClr val="FC0128"/>
                </a:solidFill>
              </a:rPr>
              <a:t> </a:t>
            </a:r>
            <a:r>
              <a:rPr lang="en-US" smtClean="0">
                <a:solidFill>
                  <a:srgbClr val="FC0128"/>
                </a:solidFill>
                <a:latin typeface="Courier New" pitchFamily="49" charset="0"/>
              </a:rPr>
              <a:t>TABLE</a:t>
            </a:r>
            <a:r>
              <a:rPr lang="en-US" smtClean="0">
                <a:solidFill>
                  <a:srgbClr val="FC0128"/>
                </a:solidFill>
              </a:rPr>
              <a:t> statement</a:t>
            </a:r>
            <a:r>
              <a:rPr lang="en-US" smtClean="0"/>
              <a:t> with the </a:t>
            </a:r>
            <a:r>
              <a:rPr lang="en-US" smtClean="0">
                <a:solidFill>
                  <a:srgbClr val="FC0128"/>
                </a:solidFill>
                <a:latin typeface="Courier New" pitchFamily="49" charset="0"/>
              </a:rPr>
              <a:t>DISABLE</a:t>
            </a:r>
            <a:r>
              <a:rPr lang="en-US" smtClean="0">
                <a:solidFill>
                  <a:srgbClr val="FC0128"/>
                </a:solidFill>
              </a:rPr>
              <a:t> clause</a:t>
            </a:r>
            <a:r>
              <a:rPr lang="en-US" smtClean="0"/>
              <a:t>.</a:t>
            </a:r>
          </a:p>
          <a:p>
            <a:pPr marL="120650" lvl="1" defTabSz="427038" eaLnBrk="1" hangingPunct="1"/>
            <a:r>
              <a:rPr lang="en-US" b="1" smtClean="0"/>
              <a:t>Syntax</a:t>
            </a:r>
            <a:endParaRPr lang="en-US" smtClean="0"/>
          </a:p>
          <a:p>
            <a:pPr defTabSz="427038" eaLnBrk="1" hangingPunct="1">
              <a:spcBef>
                <a:spcPct val="65000"/>
              </a:spcBef>
            </a:pPr>
            <a:r>
              <a:rPr lang="en-US" smtClean="0"/>
              <a:t>      </a:t>
            </a:r>
            <a:r>
              <a:rPr lang="en-US" b="1" smtClean="0">
                <a:latin typeface="Courier New" pitchFamily="49" charset="0"/>
              </a:rPr>
              <a:t>ALTER   TABLE   </a:t>
            </a:r>
            <a:r>
              <a:rPr lang="en-US" b="1" i="1" smtClean="0">
                <a:latin typeface="Courier New" pitchFamily="49" charset="0"/>
              </a:rPr>
              <a:t>table</a:t>
            </a:r>
            <a:endParaRPr lang="en-US" smtClean="0"/>
          </a:p>
          <a:p>
            <a:pPr defTabSz="427038" eaLnBrk="1" hangingPunct="1">
              <a:spcBef>
                <a:spcPct val="0"/>
              </a:spcBef>
            </a:pPr>
            <a:r>
              <a:rPr lang="en-US" b="1" smtClean="0">
                <a:latin typeface="Courier New" pitchFamily="49" charset="0"/>
              </a:rPr>
              <a:t>   DISABLE CONSTRAINT </a:t>
            </a:r>
            <a:r>
              <a:rPr lang="en-US" b="1" i="1" smtClean="0">
                <a:latin typeface="Courier New" pitchFamily="49" charset="0"/>
              </a:rPr>
              <a:t>constraint</a:t>
            </a:r>
            <a:r>
              <a:rPr lang="en-US" b="1" smtClean="0">
                <a:latin typeface="Courier New" pitchFamily="49" charset="0"/>
              </a:rPr>
              <a:t> [CASCADE];</a:t>
            </a:r>
          </a:p>
          <a:p>
            <a:pPr marL="120650" lvl="1" defTabSz="427038" eaLnBrk="1" hangingPunct="1"/>
            <a:endParaRPr lang="en-US" b="1" smtClean="0"/>
          </a:p>
          <a:p>
            <a:pPr marL="120650" lvl="1" defTabSz="427038" eaLnBrk="1" hangingPunct="1"/>
            <a:r>
              <a:rPr lang="en-US" smtClean="0"/>
              <a:t>In the syntax:</a:t>
            </a:r>
            <a:endParaRPr lang="en-US" b="1" smtClean="0"/>
          </a:p>
          <a:p>
            <a:pPr marL="120650" lvl="1" defTabSz="427038" eaLnBrk="1" hangingPunct="1"/>
            <a:r>
              <a:rPr lang="en-US" smtClean="0"/>
              <a:t>	</a:t>
            </a:r>
            <a:r>
              <a:rPr lang="en-US" i="1" smtClean="0">
                <a:latin typeface="Courier New" pitchFamily="49" charset="0"/>
              </a:rPr>
              <a:t>table</a:t>
            </a:r>
            <a:r>
              <a:rPr lang="en-US" smtClean="0"/>
              <a:t>			is the name of the table</a:t>
            </a:r>
          </a:p>
          <a:p>
            <a:pPr marL="120650" lvl="1" defTabSz="427038" eaLnBrk="1" hangingPunct="1"/>
            <a:r>
              <a:rPr lang="en-US" smtClean="0"/>
              <a:t>	</a:t>
            </a:r>
            <a:r>
              <a:rPr lang="en-US" i="1" smtClean="0">
                <a:latin typeface="Courier New" pitchFamily="49" charset="0"/>
              </a:rPr>
              <a:t>constrain</a:t>
            </a:r>
            <a:r>
              <a:rPr lang="en-US" i="1" smtClean="0"/>
              <a:t>t</a:t>
            </a:r>
            <a:r>
              <a:rPr lang="en-US" smtClean="0"/>
              <a:t>		is the name of the constraint</a:t>
            </a:r>
          </a:p>
          <a:p>
            <a:pPr marL="120650" lvl="1" defTabSz="427038" eaLnBrk="1" hangingPunct="1"/>
            <a:r>
              <a:rPr lang="en-US" b="1" smtClean="0"/>
              <a:t>Guidelines</a:t>
            </a:r>
            <a:endParaRPr lang="en-US" smtClean="0"/>
          </a:p>
          <a:p>
            <a:pPr marL="465138" lvl="2" indent="-223838" defTabSz="427038" eaLnBrk="1" hangingPunct="1"/>
            <a:r>
              <a:rPr lang="en-US" smtClean="0"/>
              <a:t>You can use the </a:t>
            </a:r>
            <a:r>
              <a:rPr lang="en-US" smtClean="0">
                <a:latin typeface="Courier New" pitchFamily="49" charset="0"/>
              </a:rPr>
              <a:t>DISABLE</a:t>
            </a:r>
            <a:r>
              <a:rPr lang="en-US" smtClean="0"/>
              <a:t> clause in both the </a:t>
            </a:r>
            <a:r>
              <a:rPr lang="en-US" smtClean="0">
                <a:latin typeface="Courier New" pitchFamily="49" charset="0"/>
              </a:rPr>
              <a:t>CREATE</a:t>
            </a:r>
            <a:r>
              <a:rPr lang="en-US" smtClean="0"/>
              <a:t> </a:t>
            </a:r>
            <a:r>
              <a:rPr lang="en-US" smtClean="0">
                <a:latin typeface="Courier New" pitchFamily="49" charset="0"/>
              </a:rPr>
              <a:t>TABLE</a:t>
            </a:r>
            <a:r>
              <a:rPr lang="en-US" smtClean="0"/>
              <a:t> statement and the </a:t>
            </a:r>
            <a:r>
              <a:rPr lang="en-US" smtClean="0">
                <a:latin typeface="Courier New" pitchFamily="49" charset="0"/>
              </a:rPr>
              <a:t>ALTER</a:t>
            </a:r>
            <a:r>
              <a:rPr lang="en-US" smtClean="0"/>
              <a:t> </a:t>
            </a:r>
            <a:r>
              <a:rPr lang="en-US" smtClean="0">
                <a:latin typeface="Courier New" pitchFamily="49" charset="0"/>
              </a:rPr>
              <a:t>TABLE</a:t>
            </a:r>
            <a:r>
              <a:rPr lang="en-US" smtClean="0"/>
              <a:t> statement.</a:t>
            </a:r>
          </a:p>
          <a:p>
            <a:pPr marL="465138" lvl="2" indent="-223838" defTabSz="427038" eaLnBrk="1" hangingPunct="1"/>
            <a:r>
              <a:rPr lang="en-US" smtClean="0"/>
              <a:t>The </a:t>
            </a:r>
            <a:r>
              <a:rPr lang="en-US" smtClean="0">
                <a:latin typeface="Courier New" pitchFamily="49" charset="0"/>
              </a:rPr>
              <a:t>CASCADE</a:t>
            </a:r>
            <a:r>
              <a:rPr lang="en-US" smtClean="0"/>
              <a:t> clause disables dependent integrity constraints.</a:t>
            </a:r>
          </a:p>
          <a:p>
            <a:pPr marL="465138" lvl="2" indent="-223838" defTabSz="427038" eaLnBrk="1" hangingPunct="1"/>
            <a:r>
              <a:rPr lang="en-US" smtClean="0"/>
              <a:t>Disabling a unique or primary key constraint removes the unique index.</a:t>
            </a:r>
          </a:p>
          <a:p>
            <a:pPr defTabSz="427038" eaLnBrk="1" hangingPunct="1">
              <a:lnSpc>
                <a:spcPct val="90000"/>
              </a:lnSpc>
            </a:pPr>
            <a:endParaRPr lang="en-US" smtClean="0">
              <a:solidFill>
                <a:schemeClr val="accent2"/>
              </a:solidFill>
            </a:endParaRPr>
          </a:p>
          <a:p>
            <a:pPr defTabSz="427038" eaLnBrk="1" hangingPunct="1">
              <a:lnSpc>
                <a:spcPct val="90000"/>
              </a:lnSpc>
            </a:pPr>
            <a:endParaRPr lang="en-US" smtClean="0">
              <a:solidFill>
                <a:schemeClr val="accent2"/>
              </a:solidFill>
            </a:endParaRPr>
          </a:p>
        </p:txBody>
      </p:sp>
      <p:sp>
        <p:nvSpPr>
          <p:cNvPr id="53862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488950" y="158750"/>
            <a:ext cx="7834313" cy="4406900"/>
          </a:xfrm>
          <a:ln w="12700" cap="flat">
            <a:solidFill>
              <a:schemeClr val="tx1"/>
            </a:solidFill>
          </a:ln>
        </p:spPr>
      </p:sp>
      <p:sp>
        <p:nvSpPr>
          <p:cNvPr id="538629" name="Rectangle 4"/>
          <p:cNvSpPr>
            <a:spLocks noChangeArrowheads="1"/>
          </p:cNvSpPr>
          <p:nvPr/>
        </p:nvSpPr>
        <p:spPr bwMode="auto">
          <a:xfrm>
            <a:off x="603250" y="5637213"/>
            <a:ext cx="5507038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538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6E024D-7DF4-44B4-8786-C59BB82AEEAC}" type="slidenum">
              <a:rPr lang="en-IN" smtClean="0"/>
              <a:pPr/>
              <a:t>57</a:t>
            </a:fld>
            <a:endParaRPr lang="en-IN" smtClean="0"/>
          </a:p>
        </p:txBody>
      </p:sp>
      <p:sp>
        <p:nvSpPr>
          <p:cNvPr id="53965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01638" y="4783138"/>
            <a:ext cx="6030912" cy="3968750"/>
          </a:xfrm>
          <a:noFill/>
          <a:ln/>
        </p:spPr>
        <p:txBody>
          <a:bodyPr lIns="91164" tIns="45582" rIns="91164" bIns="45582"/>
          <a:lstStyle/>
          <a:p>
            <a:pPr defTabSz="427038" eaLnBrk="1" hangingPunct="1">
              <a:lnSpc>
                <a:spcPct val="90000"/>
              </a:lnSpc>
            </a:pPr>
            <a:r>
              <a:rPr lang="en-US" smtClean="0"/>
              <a:t>Enabling a Constraint</a:t>
            </a:r>
          </a:p>
          <a:p>
            <a:pPr marL="120650" lvl="1" defTabSz="427038" eaLnBrk="1" hangingPunct="1">
              <a:lnSpc>
                <a:spcPct val="90000"/>
              </a:lnSpc>
            </a:pPr>
            <a:r>
              <a:rPr lang="en-US" smtClean="0"/>
              <a:t>You can enable a constraint without dropping it or re-creating it by using the </a:t>
            </a:r>
            <a:r>
              <a:rPr lang="en-US" smtClean="0">
                <a:solidFill>
                  <a:srgbClr val="FC0128"/>
                </a:solidFill>
                <a:latin typeface="Courier New" pitchFamily="49" charset="0"/>
              </a:rPr>
              <a:t>ALTER</a:t>
            </a:r>
            <a:r>
              <a:rPr lang="en-US" smtClean="0">
                <a:solidFill>
                  <a:srgbClr val="FC0128"/>
                </a:solidFill>
              </a:rPr>
              <a:t> </a:t>
            </a:r>
            <a:r>
              <a:rPr lang="en-US" smtClean="0">
                <a:solidFill>
                  <a:srgbClr val="FC0128"/>
                </a:solidFill>
                <a:latin typeface="Courier New" pitchFamily="49" charset="0"/>
              </a:rPr>
              <a:t>TABLE</a:t>
            </a:r>
            <a:r>
              <a:rPr lang="en-US" smtClean="0">
                <a:solidFill>
                  <a:srgbClr val="FC0128"/>
                </a:solidFill>
              </a:rPr>
              <a:t> statement</a:t>
            </a:r>
            <a:r>
              <a:rPr lang="en-US" smtClean="0"/>
              <a:t> with the </a:t>
            </a:r>
            <a:r>
              <a:rPr lang="en-US" smtClean="0">
                <a:latin typeface="Courier New" pitchFamily="49" charset="0"/>
              </a:rPr>
              <a:t>ENABLE</a:t>
            </a:r>
            <a:r>
              <a:rPr lang="en-US" smtClean="0"/>
              <a:t> clause.</a:t>
            </a:r>
          </a:p>
          <a:p>
            <a:pPr marL="120650" lvl="1" defTabSz="427038" eaLnBrk="1" hangingPunct="1">
              <a:lnSpc>
                <a:spcPct val="90000"/>
              </a:lnSpc>
            </a:pPr>
            <a:r>
              <a:rPr lang="en-US" b="1" smtClean="0"/>
              <a:t>Syntax</a:t>
            </a:r>
            <a:endParaRPr lang="en-US" smtClean="0"/>
          </a:p>
          <a:p>
            <a:pPr defTabSz="427038" eaLnBrk="1" hangingPunct="1">
              <a:lnSpc>
                <a:spcPct val="90000"/>
              </a:lnSpc>
              <a:spcBef>
                <a:spcPct val="65000"/>
              </a:spcBef>
            </a:pPr>
            <a:r>
              <a:rPr lang="en-US" smtClean="0"/>
              <a:t>      </a:t>
            </a:r>
            <a:r>
              <a:rPr lang="en-US" b="1" smtClean="0">
                <a:latin typeface="Courier New" pitchFamily="49" charset="0"/>
              </a:rPr>
              <a:t>ALTER   TABLE      </a:t>
            </a:r>
            <a:r>
              <a:rPr lang="en-US" b="1" i="1" smtClean="0">
                <a:latin typeface="Courier New" pitchFamily="49" charset="0"/>
              </a:rPr>
              <a:t>table</a:t>
            </a:r>
            <a:endParaRPr lang="en-US" smtClean="0">
              <a:latin typeface="Courier New" pitchFamily="49" charset="0"/>
            </a:endParaRPr>
          </a:p>
          <a:p>
            <a:pPr defTabSz="427038"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b="1" smtClean="0">
                <a:latin typeface="Courier New" pitchFamily="49" charset="0"/>
              </a:rPr>
              <a:t>   ENABLE  CONSTRAINT </a:t>
            </a:r>
            <a:r>
              <a:rPr lang="en-US" b="1" i="1" smtClean="0">
                <a:latin typeface="Courier New" pitchFamily="49" charset="0"/>
              </a:rPr>
              <a:t>constraint;</a:t>
            </a:r>
            <a:endParaRPr lang="en-US" b="1" smtClean="0">
              <a:latin typeface="Courier New" pitchFamily="49" charset="0"/>
            </a:endParaRPr>
          </a:p>
          <a:p>
            <a:pPr marL="120650" lvl="1" defTabSz="427038" eaLnBrk="1" hangingPunct="1">
              <a:lnSpc>
                <a:spcPct val="90000"/>
              </a:lnSpc>
            </a:pPr>
            <a:endParaRPr lang="en-US" sz="500" b="1" smtClean="0"/>
          </a:p>
          <a:p>
            <a:pPr marL="120650" lvl="1" defTabSz="427038" eaLnBrk="1" hangingPunct="1">
              <a:lnSpc>
                <a:spcPct val="90000"/>
              </a:lnSpc>
            </a:pPr>
            <a:r>
              <a:rPr lang="en-US" smtClean="0"/>
              <a:t>In the syntax:</a:t>
            </a:r>
          </a:p>
          <a:p>
            <a:pPr marL="120650" lvl="1" defTabSz="427038" eaLnBrk="1" hangingPunct="1">
              <a:lnSpc>
                <a:spcPct val="90000"/>
              </a:lnSpc>
            </a:pPr>
            <a:r>
              <a:rPr lang="en-US" smtClean="0"/>
              <a:t>	</a:t>
            </a:r>
            <a:r>
              <a:rPr lang="en-US" i="1" smtClean="0">
                <a:latin typeface="Courier New" pitchFamily="49" charset="0"/>
              </a:rPr>
              <a:t>table</a:t>
            </a:r>
            <a:r>
              <a:rPr lang="en-US" smtClean="0"/>
              <a:t>			is the name of the table</a:t>
            </a:r>
          </a:p>
          <a:p>
            <a:pPr marL="120650" lvl="1" defTabSz="427038" eaLnBrk="1" hangingPunct="1">
              <a:lnSpc>
                <a:spcPct val="90000"/>
              </a:lnSpc>
            </a:pPr>
            <a:r>
              <a:rPr lang="en-US" smtClean="0"/>
              <a:t>	</a:t>
            </a:r>
            <a:r>
              <a:rPr lang="en-US" i="1" smtClean="0">
                <a:latin typeface="Courier New" pitchFamily="49" charset="0"/>
              </a:rPr>
              <a:t>constraint</a:t>
            </a:r>
            <a:r>
              <a:rPr lang="en-US" smtClean="0">
                <a:latin typeface="Courier New" pitchFamily="49" charset="0"/>
              </a:rPr>
              <a:t>		</a:t>
            </a:r>
            <a:r>
              <a:rPr lang="en-US" smtClean="0"/>
              <a:t>is the name of the constraint</a:t>
            </a:r>
          </a:p>
          <a:p>
            <a:pPr marL="120650" lvl="1" defTabSz="427038" eaLnBrk="1" hangingPunct="1">
              <a:lnSpc>
                <a:spcPct val="90000"/>
              </a:lnSpc>
            </a:pPr>
            <a:r>
              <a:rPr lang="en-US" b="1" smtClean="0"/>
              <a:t>Guidelines</a:t>
            </a:r>
          </a:p>
          <a:p>
            <a:pPr marL="465138" lvl="2" indent="-223838" defTabSz="427038" eaLnBrk="1" hangingPunct="1">
              <a:lnSpc>
                <a:spcPct val="90000"/>
              </a:lnSpc>
              <a:spcBef>
                <a:spcPct val="15000"/>
              </a:spcBef>
            </a:pPr>
            <a:r>
              <a:rPr lang="en-US" smtClean="0"/>
              <a:t>If you enable a constraint, that constraint applies to all the data in the table. All the data in the table must fit the constraint.</a:t>
            </a:r>
          </a:p>
          <a:p>
            <a:pPr marL="465138" lvl="2" indent="-223838" defTabSz="427038" eaLnBrk="1" hangingPunct="1">
              <a:lnSpc>
                <a:spcPct val="90000"/>
              </a:lnSpc>
              <a:spcBef>
                <a:spcPct val="15000"/>
              </a:spcBef>
            </a:pPr>
            <a:r>
              <a:rPr lang="en-US" smtClean="0"/>
              <a:t>If you enable a </a:t>
            </a:r>
            <a:r>
              <a:rPr lang="en-US" smtClean="0">
                <a:latin typeface="Courier New" pitchFamily="49" charset="0"/>
              </a:rPr>
              <a:t>UNIQUE</a:t>
            </a:r>
            <a:r>
              <a:rPr lang="en-US" smtClean="0"/>
              <a:t> key or </a:t>
            </a:r>
            <a:r>
              <a:rPr lang="en-US" smtClean="0">
                <a:latin typeface="Courier New" pitchFamily="49" charset="0"/>
              </a:rPr>
              <a:t>PRIMARY KEY</a:t>
            </a:r>
            <a:r>
              <a:rPr lang="en-US" smtClean="0"/>
              <a:t> constraint, a </a:t>
            </a:r>
            <a:r>
              <a:rPr lang="en-US" smtClean="0">
                <a:latin typeface="Courier New" pitchFamily="49" charset="0"/>
              </a:rPr>
              <a:t>UNIQUE</a:t>
            </a:r>
            <a:r>
              <a:rPr lang="en-US" smtClean="0"/>
              <a:t> or </a:t>
            </a:r>
            <a:r>
              <a:rPr lang="en-US" smtClean="0">
                <a:latin typeface="Courier New" pitchFamily="49" charset="0"/>
              </a:rPr>
              <a:t>PRIMARY KEY</a:t>
            </a:r>
            <a:r>
              <a:rPr lang="en-US" smtClean="0"/>
              <a:t> index is created automatically.</a:t>
            </a:r>
          </a:p>
          <a:p>
            <a:pPr marL="465138" lvl="2" indent="-223838" defTabSz="427038" eaLnBrk="1" hangingPunct="1">
              <a:lnSpc>
                <a:spcPct val="90000"/>
              </a:lnSpc>
              <a:spcBef>
                <a:spcPct val="15000"/>
              </a:spcBef>
            </a:pPr>
            <a:r>
              <a:rPr lang="en-US" smtClean="0"/>
              <a:t>You can use the </a:t>
            </a:r>
            <a:r>
              <a:rPr lang="en-US" smtClean="0">
                <a:latin typeface="Courier New" pitchFamily="49" charset="0"/>
              </a:rPr>
              <a:t>ENABLE</a:t>
            </a:r>
            <a:r>
              <a:rPr lang="en-US" smtClean="0"/>
              <a:t> clause in both the </a:t>
            </a:r>
            <a:r>
              <a:rPr lang="en-US" smtClean="0">
                <a:latin typeface="Courier New" pitchFamily="49" charset="0"/>
              </a:rPr>
              <a:t>CREATE TABLE</a:t>
            </a:r>
            <a:r>
              <a:rPr lang="en-US" smtClean="0"/>
              <a:t> statement and the </a:t>
            </a:r>
            <a:r>
              <a:rPr lang="en-US" smtClean="0">
                <a:latin typeface="Courier New" pitchFamily="49" charset="0"/>
              </a:rPr>
              <a:t>ALTER TABLE</a:t>
            </a:r>
            <a:r>
              <a:rPr lang="en-US" smtClean="0"/>
              <a:t> statement.</a:t>
            </a:r>
          </a:p>
          <a:p>
            <a:pPr marL="465138" lvl="2" indent="-223838" defTabSz="427038" eaLnBrk="1" hangingPunct="1">
              <a:lnSpc>
                <a:spcPct val="90000"/>
              </a:lnSpc>
              <a:spcBef>
                <a:spcPct val="15000"/>
              </a:spcBef>
            </a:pPr>
            <a:r>
              <a:rPr lang="en-US" smtClean="0"/>
              <a:t>Enabling a primary key constraint that was disabled with the </a:t>
            </a:r>
            <a:r>
              <a:rPr lang="en-US" smtClean="0">
                <a:latin typeface="Courier New" pitchFamily="49" charset="0"/>
              </a:rPr>
              <a:t>CASCADE</a:t>
            </a:r>
            <a:r>
              <a:rPr lang="en-US" smtClean="0"/>
              <a:t> option does not enable any foreign keys that are dependent upon the primary key.</a:t>
            </a:r>
          </a:p>
          <a:p>
            <a:pPr defTabSz="427038" eaLnBrk="1" hangingPunct="1">
              <a:lnSpc>
                <a:spcPct val="90000"/>
              </a:lnSpc>
            </a:pPr>
            <a:r>
              <a:rPr lang="en-US" smtClean="0">
                <a:solidFill>
                  <a:srgbClr val="0000FF"/>
                </a:solidFill>
              </a:rPr>
              <a:t>Instructor Note</a:t>
            </a:r>
          </a:p>
          <a:p>
            <a:pPr marL="120650" lvl="1" defTabSz="427038" eaLnBrk="1" hangingPunct="1">
              <a:lnSpc>
                <a:spcPct val="90000"/>
              </a:lnSpc>
            </a:pPr>
            <a:r>
              <a:rPr lang="en-US" smtClean="0">
                <a:solidFill>
                  <a:srgbClr val="0000FF"/>
                </a:solidFill>
              </a:rPr>
              <a:t>Please read the Instructor Note on page 10-29 for information on the </a:t>
            </a:r>
            <a:r>
              <a:rPr lang="en-US" smtClean="0">
                <a:solidFill>
                  <a:srgbClr val="0000FF"/>
                </a:solidFill>
                <a:latin typeface="Courier New" pitchFamily="49" charset="0"/>
              </a:rPr>
              <a:t>VALIDATE</a:t>
            </a:r>
            <a:r>
              <a:rPr lang="en-US" smtClean="0">
                <a:solidFill>
                  <a:srgbClr val="0000FF"/>
                </a:solidFill>
              </a:rPr>
              <a:t> and </a:t>
            </a:r>
            <a:r>
              <a:rPr lang="en-US" smtClean="0">
                <a:solidFill>
                  <a:srgbClr val="0000FF"/>
                </a:solidFill>
                <a:latin typeface="Courier New" pitchFamily="49" charset="0"/>
              </a:rPr>
              <a:t>NOVALIDATE</a:t>
            </a:r>
            <a:r>
              <a:rPr lang="en-US" smtClean="0">
                <a:solidFill>
                  <a:srgbClr val="0000FF"/>
                </a:solidFill>
              </a:rPr>
              <a:t> options.</a:t>
            </a:r>
          </a:p>
        </p:txBody>
      </p:sp>
      <p:sp>
        <p:nvSpPr>
          <p:cNvPr id="53965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488950" y="158750"/>
            <a:ext cx="7834313" cy="4406900"/>
          </a:xfrm>
          <a:ln w="12700" cap="flat">
            <a:solidFill>
              <a:schemeClr val="tx1"/>
            </a:solidFill>
          </a:ln>
        </p:spPr>
      </p:sp>
      <p:sp>
        <p:nvSpPr>
          <p:cNvPr id="539653" name="Rectangle 4"/>
          <p:cNvSpPr>
            <a:spLocks noChangeArrowheads="1"/>
          </p:cNvSpPr>
          <p:nvPr/>
        </p:nvSpPr>
        <p:spPr bwMode="auto">
          <a:xfrm>
            <a:off x="603250" y="5637213"/>
            <a:ext cx="5507038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3499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4CFC89-725C-45FC-9E30-E343EB41B7C2}" type="slidenum">
              <a:rPr lang="en-IN" smtClean="0"/>
              <a:pPr/>
              <a:t>58</a:t>
            </a:fld>
            <a:endParaRPr lang="en-IN" smtClean="0"/>
          </a:p>
        </p:txBody>
      </p:sp>
      <p:sp>
        <p:nvSpPr>
          <p:cNvPr id="54067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12750" y="4773613"/>
            <a:ext cx="6029325" cy="3756025"/>
          </a:xfrm>
          <a:noFill/>
          <a:ln/>
        </p:spPr>
        <p:txBody>
          <a:bodyPr lIns="91164" tIns="45582" rIns="91164" bIns="45582">
            <a:normAutofit lnSpcReduction="10000"/>
          </a:bodyPr>
          <a:lstStyle/>
          <a:p>
            <a:pPr defTabSz="427038" eaLnBrk="1" hangingPunct="1"/>
            <a:r>
              <a:rPr lang="en-US" smtClean="0"/>
              <a:t>Viewing Constraints</a:t>
            </a:r>
          </a:p>
          <a:p>
            <a:pPr marL="120650" lvl="1" defTabSz="427038" eaLnBrk="1" hangingPunct="1"/>
            <a:r>
              <a:rPr lang="en-US" smtClean="0"/>
              <a:t>After creating a table, you can confirm its existence by issuing a </a:t>
            </a:r>
            <a:r>
              <a:rPr lang="en-US" smtClean="0">
                <a:solidFill>
                  <a:srgbClr val="FC0128"/>
                </a:solidFill>
                <a:latin typeface="Courier New" pitchFamily="49" charset="0"/>
              </a:rPr>
              <a:t>DESCRIBE</a:t>
            </a:r>
            <a:r>
              <a:rPr lang="en-US" smtClean="0">
                <a:solidFill>
                  <a:srgbClr val="FC0128"/>
                </a:solidFill>
              </a:rPr>
              <a:t> command</a:t>
            </a:r>
            <a:r>
              <a:rPr lang="en-US" smtClean="0"/>
              <a:t>. The only constraint that you can verify is the </a:t>
            </a:r>
            <a:r>
              <a:rPr lang="en-US" smtClean="0">
                <a:latin typeface="Courier New" pitchFamily="49" charset="0"/>
              </a:rPr>
              <a:t>NOT NULL</a:t>
            </a:r>
            <a:r>
              <a:rPr lang="en-US" smtClean="0"/>
              <a:t> constraint. To view all constraints on your table, query the </a:t>
            </a:r>
            <a:r>
              <a:rPr lang="en-US" smtClean="0">
                <a:solidFill>
                  <a:srgbClr val="FC0128"/>
                </a:solidFill>
                <a:latin typeface="Courier New" pitchFamily="49" charset="0"/>
              </a:rPr>
              <a:t>USER_CONSTRAINTS</a:t>
            </a:r>
            <a:r>
              <a:rPr lang="en-US" smtClean="0"/>
              <a:t> table. </a:t>
            </a:r>
          </a:p>
          <a:p>
            <a:pPr marL="120650" lvl="1" defTabSz="427038" eaLnBrk="1" hangingPunct="1"/>
            <a:r>
              <a:rPr lang="en-US" smtClean="0"/>
              <a:t>The example on the slide displays the constraints on the </a:t>
            </a:r>
            <a:r>
              <a:rPr lang="en-US" smtClean="0">
                <a:latin typeface="Courier New" pitchFamily="49" charset="0"/>
              </a:rPr>
              <a:t>EMPLOYEES</a:t>
            </a:r>
            <a:r>
              <a:rPr lang="en-US" smtClean="0"/>
              <a:t> table.</a:t>
            </a:r>
          </a:p>
          <a:p>
            <a:pPr marL="120650" lvl="1" defTabSz="427038" eaLnBrk="1" hangingPunct="1"/>
            <a:r>
              <a:rPr lang="en-US" b="1" smtClean="0"/>
              <a:t>Note:</a:t>
            </a:r>
            <a:r>
              <a:rPr lang="en-US" smtClean="0"/>
              <a:t> Constraints that are not named by the table owner receive the system-assigned constraint name. In constraint type, </a:t>
            </a:r>
            <a:r>
              <a:rPr lang="en-US" smtClean="0">
                <a:latin typeface="Courier New" pitchFamily="49" charset="0"/>
              </a:rPr>
              <a:t>C</a:t>
            </a:r>
            <a:r>
              <a:rPr lang="en-US" smtClean="0"/>
              <a:t> stands for </a:t>
            </a:r>
            <a:r>
              <a:rPr lang="en-US" smtClean="0">
                <a:latin typeface="Courier New" pitchFamily="49" charset="0"/>
              </a:rPr>
              <a:t>CHECK</a:t>
            </a:r>
            <a:r>
              <a:rPr lang="en-US" smtClean="0"/>
              <a:t>, </a:t>
            </a:r>
            <a:r>
              <a:rPr lang="en-US" smtClean="0">
                <a:latin typeface="Courier New" pitchFamily="49" charset="0"/>
              </a:rPr>
              <a:t>P</a:t>
            </a:r>
            <a:r>
              <a:rPr lang="en-US" smtClean="0"/>
              <a:t> for </a:t>
            </a:r>
            <a:r>
              <a:rPr lang="en-US" smtClean="0">
                <a:latin typeface="Courier New" pitchFamily="49" charset="0"/>
              </a:rPr>
              <a:t>PRIMARY KEY</a:t>
            </a:r>
            <a:r>
              <a:rPr lang="en-US" smtClean="0"/>
              <a:t>, </a:t>
            </a:r>
            <a:r>
              <a:rPr lang="en-US" smtClean="0">
                <a:latin typeface="Courier New" pitchFamily="49" charset="0"/>
              </a:rPr>
              <a:t>R</a:t>
            </a:r>
            <a:r>
              <a:rPr lang="en-US" smtClean="0"/>
              <a:t> for referential integrity, and </a:t>
            </a:r>
            <a:r>
              <a:rPr lang="en-US" smtClean="0">
                <a:latin typeface="Courier New" pitchFamily="49" charset="0"/>
              </a:rPr>
              <a:t>U</a:t>
            </a:r>
            <a:r>
              <a:rPr lang="en-US" smtClean="0"/>
              <a:t> for </a:t>
            </a:r>
            <a:r>
              <a:rPr lang="en-US" smtClean="0">
                <a:latin typeface="Courier New" pitchFamily="49" charset="0"/>
              </a:rPr>
              <a:t>UNIQUE</a:t>
            </a:r>
            <a:r>
              <a:rPr lang="en-US" smtClean="0"/>
              <a:t> key. Notice that the </a:t>
            </a:r>
            <a:r>
              <a:rPr lang="en-US" smtClean="0">
                <a:latin typeface="Courier New" pitchFamily="49" charset="0"/>
              </a:rPr>
              <a:t>NOT NULL</a:t>
            </a:r>
            <a:r>
              <a:rPr lang="en-US" smtClean="0"/>
              <a:t> constraint is really a </a:t>
            </a:r>
            <a:r>
              <a:rPr lang="en-US" smtClean="0">
                <a:latin typeface="Courier New" pitchFamily="49" charset="0"/>
              </a:rPr>
              <a:t>CHECK</a:t>
            </a:r>
            <a:r>
              <a:rPr lang="en-US" smtClean="0"/>
              <a:t> constraint.</a:t>
            </a:r>
          </a:p>
          <a:p>
            <a:pPr marL="120650" lvl="1" defTabSz="427038" eaLnBrk="1" hangingPunct="1"/>
            <a:endParaRPr lang="en-US" smtClean="0"/>
          </a:p>
          <a:p>
            <a:pPr marL="120650" lvl="1" defTabSz="427038" eaLnBrk="1" hangingPunct="1"/>
            <a:endParaRPr lang="en-US" smtClean="0"/>
          </a:p>
          <a:p>
            <a:pPr marL="120650" lvl="1" defTabSz="427038" eaLnBrk="1" hangingPunct="1"/>
            <a:endParaRPr lang="en-US" smtClean="0"/>
          </a:p>
          <a:p>
            <a:pPr marL="120650" lvl="1" defTabSz="427038" eaLnBrk="1" hangingPunct="1"/>
            <a:endParaRPr lang="en-US" smtClean="0"/>
          </a:p>
          <a:p>
            <a:pPr defTabSz="427038" eaLnBrk="1" hangingPunct="1"/>
            <a:endParaRPr lang="en-US" smtClean="0">
              <a:solidFill>
                <a:schemeClr val="accent2"/>
              </a:solidFill>
            </a:endParaRPr>
          </a:p>
          <a:p>
            <a:pPr defTabSz="427038" eaLnBrk="1" hangingPunct="1"/>
            <a:endParaRPr lang="en-US" smtClean="0">
              <a:solidFill>
                <a:schemeClr val="accent2"/>
              </a:solidFill>
            </a:endParaRPr>
          </a:p>
          <a:p>
            <a:pPr defTabSz="427038" eaLnBrk="1" hangingPunct="1"/>
            <a:endParaRPr lang="en-US" smtClean="0">
              <a:solidFill>
                <a:schemeClr val="accent2"/>
              </a:solidFill>
            </a:endParaRPr>
          </a:p>
          <a:p>
            <a:pPr defTabSz="427038" eaLnBrk="1" hangingPunct="1"/>
            <a:r>
              <a:rPr lang="en-US" smtClean="0">
                <a:solidFill>
                  <a:srgbClr val="0000FF"/>
                </a:solidFill>
              </a:rPr>
              <a:t>Instructor Note</a:t>
            </a:r>
          </a:p>
          <a:p>
            <a:pPr marL="120650" lvl="1" defTabSz="427038" eaLnBrk="1" hangingPunct="1"/>
            <a:r>
              <a:rPr lang="en-US" smtClean="0">
                <a:solidFill>
                  <a:srgbClr val="0000FF"/>
                </a:solidFill>
              </a:rPr>
              <a:t>Point out to students that the </a:t>
            </a:r>
            <a:r>
              <a:rPr lang="en-US" smtClean="0">
                <a:solidFill>
                  <a:srgbClr val="0000FF"/>
                </a:solidFill>
                <a:latin typeface="Courier New" pitchFamily="49" charset="0"/>
              </a:rPr>
              <a:t>NOT NULL</a:t>
            </a:r>
            <a:r>
              <a:rPr lang="en-US" smtClean="0">
                <a:solidFill>
                  <a:srgbClr val="0000FF"/>
                </a:solidFill>
              </a:rPr>
              <a:t> constraint is stored in the data dictionary as a </a:t>
            </a:r>
            <a:r>
              <a:rPr lang="en-US" smtClean="0">
                <a:solidFill>
                  <a:srgbClr val="0000FF"/>
                </a:solidFill>
                <a:latin typeface="Courier New" pitchFamily="49" charset="0"/>
              </a:rPr>
              <a:t>CHECK</a:t>
            </a:r>
            <a:r>
              <a:rPr lang="en-US" smtClean="0">
                <a:solidFill>
                  <a:srgbClr val="0000FF"/>
                </a:solidFill>
              </a:rPr>
              <a:t> constraint. Draw their attention to the constraint type, for the </a:t>
            </a:r>
            <a:r>
              <a:rPr lang="en-US" smtClean="0">
                <a:solidFill>
                  <a:srgbClr val="0000FF"/>
                </a:solidFill>
                <a:latin typeface="Courier New" pitchFamily="49" charset="0"/>
              </a:rPr>
              <a:t>NOT NULL</a:t>
            </a:r>
            <a:r>
              <a:rPr lang="en-US" smtClean="0">
                <a:solidFill>
                  <a:srgbClr val="0000FF"/>
                </a:solidFill>
              </a:rPr>
              <a:t> constraints in the slide. The entry in the </a:t>
            </a:r>
            <a:r>
              <a:rPr lang="en-US" smtClean="0">
                <a:solidFill>
                  <a:srgbClr val="0000FF"/>
                </a:solidFill>
                <a:latin typeface="Courier New" pitchFamily="49" charset="0"/>
              </a:rPr>
              <a:t>constraint_type</a:t>
            </a:r>
            <a:r>
              <a:rPr lang="en-US" smtClean="0">
                <a:solidFill>
                  <a:srgbClr val="0000FF"/>
                </a:solidFill>
              </a:rPr>
              <a:t> field is </a:t>
            </a:r>
            <a:r>
              <a:rPr lang="en-US" smtClean="0">
                <a:solidFill>
                  <a:srgbClr val="0000FF"/>
                </a:solidFill>
                <a:latin typeface="Courier New" pitchFamily="49" charset="0"/>
              </a:rPr>
              <a:t>C</a:t>
            </a:r>
            <a:r>
              <a:rPr lang="en-US" smtClean="0">
                <a:solidFill>
                  <a:srgbClr val="0000FF"/>
                </a:solidFill>
              </a:rPr>
              <a:t> (as in </a:t>
            </a:r>
            <a:r>
              <a:rPr lang="en-US" smtClean="0">
                <a:solidFill>
                  <a:srgbClr val="0000FF"/>
                </a:solidFill>
                <a:latin typeface="Courier New" pitchFamily="49" charset="0"/>
              </a:rPr>
              <a:t>CHECK</a:t>
            </a:r>
            <a:r>
              <a:rPr lang="en-US" smtClean="0">
                <a:solidFill>
                  <a:srgbClr val="0000FF"/>
                </a:solidFill>
              </a:rPr>
              <a:t>) for these constraints.</a:t>
            </a:r>
            <a:r>
              <a:rPr lang="en-US" smtClean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54067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488950" y="158750"/>
            <a:ext cx="7834313" cy="4406900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11819974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4B88C5-9B11-44A5-853B-D657D0AE3AC0}" type="slidenum">
              <a:rPr lang="en-IN" smtClean="0"/>
              <a:pPr/>
              <a:t>59</a:t>
            </a:fld>
            <a:endParaRPr lang="en-IN" smtClean="0"/>
          </a:p>
        </p:txBody>
      </p:sp>
      <p:sp>
        <p:nvSpPr>
          <p:cNvPr id="541699" name="Rectangle 2"/>
          <p:cNvSpPr>
            <a:spLocks noChangeArrowheads="1"/>
          </p:cNvSpPr>
          <p:nvPr/>
        </p:nvSpPr>
        <p:spPr bwMode="auto">
          <a:xfrm>
            <a:off x="3883025" y="-1588"/>
            <a:ext cx="29749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1700" name="Rectangle 3"/>
          <p:cNvSpPr>
            <a:spLocks noChangeArrowheads="1"/>
          </p:cNvSpPr>
          <p:nvPr/>
        </p:nvSpPr>
        <p:spPr bwMode="auto">
          <a:xfrm>
            <a:off x="-1588" y="-1588"/>
            <a:ext cx="297021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1701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12750" y="4773613"/>
            <a:ext cx="6029325" cy="3756025"/>
          </a:xfrm>
          <a:noFill/>
          <a:ln/>
        </p:spPr>
        <p:txBody>
          <a:bodyPr lIns="91164" tIns="45582" rIns="91164" bIns="45582"/>
          <a:lstStyle/>
          <a:p>
            <a:pPr defTabSz="427038" eaLnBrk="1" hangingPunct="1"/>
            <a:r>
              <a:rPr lang="en-US" smtClean="0"/>
              <a:t>Viewing Constraints (continued)</a:t>
            </a:r>
          </a:p>
          <a:p>
            <a:pPr marL="120650" lvl="1" defTabSz="427038" eaLnBrk="1" hangingPunct="1"/>
            <a:r>
              <a:rPr lang="en-US" smtClean="0"/>
              <a:t>You can view the names of the columns involved in constraints by querying the </a:t>
            </a:r>
            <a:r>
              <a:rPr lang="en-US" smtClean="0">
                <a:solidFill>
                  <a:srgbClr val="FC0128"/>
                </a:solidFill>
                <a:latin typeface="Courier New" pitchFamily="49" charset="0"/>
              </a:rPr>
              <a:t>USER_CONS_COLUMNS</a:t>
            </a:r>
            <a:r>
              <a:rPr lang="en-US" smtClean="0"/>
              <a:t> data dictionary view. This view is especially useful for constraints that use system-assigned names. </a:t>
            </a:r>
          </a:p>
        </p:txBody>
      </p:sp>
      <p:sp>
        <p:nvSpPr>
          <p:cNvPr id="541702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488950" y="158750"/>
            <a:ext cx="7834313" cy="4406900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2767036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963D86-8046-4CEF-A0B8-D978083C6835}" type="slidenum">
              <a:rPr lang="en-IN" smtClean="0"/>
              <a:pPr/>
              <a:t>31</a:t>
            </a:fld>
            <a:endParaRPr lang="en-IN" smtClean="0"/>
          </a:p>
        </p:txBody>
      </p:sp>
      <p:sp>
        <p:nvSpPr>
          <p:cNvPr id="184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12750" y="4773613"/>
            <a:ext cx="6029325" cy="3756025"/>
          </a:xfrm>
          <a:noFill/>
          <a:ln/>
        </p:spPr>
        <p:txBody>
          <a:bodyPr lIns="91164" tIns="45582" rIns="91164" bIns="45582"/>
          <a:lstStyle/>
          <a:p>
            <a:pPr defTabSz="427038" eaLnBrk="1" hangingPunct="1"/>
            <a:r>
              <a:rPr lang="en-US" smtClean="0"/>
              <a:t>Defining Constraints (continued)</a:t>
            </a:r>
          </a:p>
          <a:p>
            <a:pPr marL="120650" lvl="1" defTabSz="427038" eaLnBrk="1" hangingPunct="1"/>
            <a:r>
              <a:rPr lang="en-US" smtClean="0"/>
              <a:t>Constraints are usually created at the same time as the table. Constraints can be added to a table after its creation and also temporarily disabled. </a:t>
            </a:r>
          </a:p>
          <a:p>
            <a:pPr marL="120650" lvl="1" defTabSz="427038" eaLnBrk="1" hangingPunct="1"/>
            <a:r>
              <a:rPr lang="en-US" smtClean="0"/>
              <a:t>Constraints can be defined at one of two levels.</a:t>
            </a:r>
          </a:p>
          <a:p>
            <a:pPr marL="120650" lvl="1" defTabSz="427038" eaLnBrk="1" hangingPunct="1"/>
            <a:endParaRPr lang="en-US" smtClean="0"/>
          </a:p>
          <a:p>
            <a:pPr marL="120650" lvl="1" defTabSz="427038" eaLnBrk="1" hangingPunct="1"/>
            <a:endParaRPr lang="en-US" smtClean="0"/>
          </a:p>
          <a:p>
            <a:pPr marL="120650" lvl="1" defTabSz="427038" eaLnBrk="1" hangingPunct="1"/>
            <a:endParaRPr lang="en-US" smtClean="0"/>
          </a:p>
          <a:p>
            <a:pPr marL="120650" lvl="1" defTabSz="427038" eaLnBrk="1" hangingPunct="1"/>
            <a:endParaRPr lang="en-US" smtClean="0"/>
          </a:p>
          <a:p>
            <a:pPr marL="120650" lvl="1" defTabSz="427038" eaLnBrk="1" hangingPunct="1"/>
            <a:endParaRPr lang="en-US" smtClean="0"/>
          </a:p>
          <a:p>
            <a:pPr marL="120650" lvl="1" defTabSz="427038" eaLnBrk="1" hangingPunct="1"/>
            <a:endParaRPr lang="en-US" smtClean="0"/>
          </a:p>
          <a:p>
            <a:pPr marL="120650" lvl="1" defTabSz="427038" eaLnBrk="1" hangingPunct="1"/>
            <a:endParaRPr lang="en-US" smtClean="0"/>
          </a:p>
          <a:p>
            <a:pPr marL="120650" lvl="1" defTabSz="427038" eaLnBrk="1" hangingPunct="1"/>
            <a:r>
              <a:rPr lang="en-US" smtClean="0"/>
              <a:t>In the syntax: </a:t>
            </a:r>
          </a:p>
          <a:p>
            <a:pPr marL="120650" lvl="1" defTabSz="427038" eaLnBrk="1" hangingPunct="1"/>
            <a:r>
              <a:rPr lang="en-US" smtClean="0"/>
              <a:t>	</a:t>
            </a:r>
            <a:r>
              <a:rPr lang="en-US" i="1" smtClean="0">
                <a:latin typeface="Courier New" pitchFamily="49" charset="0"/>
              </a:rPr>
              <a:t>constraint_name</a:t>
            </a:r>
            <a:r>
              <a:rPr lang="en-US" smtClean="0"/>
              <a:t>		is the name of the constraint</a:t>
            </a:r>
          </a:p>
          <a:p>
            <a:pPr marL="120650" lvl="1" defTabSz="427038" eaLnBrk="1" hangingPunct="1"/>
            <a:r>
              <a:rPr lang="en-US" smtClean="0"/>
              <a:t>	</a:t>
            </a:r>
            <a:r>
              <a:rPr lang="en-US" i="1" smtClean="0">
                <a:latin typeface="Courier New" pitchFamily="49" charset="0"/>
              </a:rPr>
              <a:t>constraint_type	</a:t>
            </a:r>
            <a:r>
              <a:rPr lang="en-US" smtClean="0"/>
              <a:t>	is the type of the constraint</a:t>
            </a:r>
          </a:p>
          <a:p>
            <a:pPr defTabSz="427038" eaLnBrk="1" hangingPunct="1"/>
            <a:endParaRPr lang="en-US" smtClean="0">
              <a:solidFill>
                <a:schemeClr val="accent2"/>
              </a:solidFill>
              <a:latin typeface="Times New Roman" pitchFamily="18" charset="0"/>
            </a:endParaRPr>
          </a:p>
          <a:p>
            <a:pPr defTabSz="427038" eaLnBrk="1" hangingPunct="1"/>
            <a:endParaRPr lang="en-US" smtClean="0">
              <a:solidFill>
                <a:schemeClr val="accent2"/>
              </a:solidFill>
            </a:endParaRPr>
          </a:p>
          <a:p>
            <a:pPr defTabSz="427038" eaLnBrk="1" hangingPunct="1"/>
            <a:r>
              <a:rPr lang="en-US" smtClean="0">
                <a:solidFill>
                  <a:srgbClr val="0000FF"/>
                </a:solidFill>
              </a:rPr>
              <a:t>Instructor Note</a:t>
            </a:r>
            <a:endParaRPr lang="en-US" smtClean="0">
              <a:solidFill>
                <a:srgbClr val="0000FF"/>
              </a:solidFill>
              <a:latin typeface="Times New Roman" pitchFamily="18" charset="0"/>
            </a:endParaRPr>
          </a:p>
          <a:p>
            <a:pPr marL="120650" lvl="1" defTabSz="427038" eaLnBrk="1" hangingPunct="1"/>
            <a:r>
              <a:rPr lang="en-US" smtClean="0">
                <a:solidFill>
                  <a:srgbClr val="0000FF"/>
                </a:solidFill>
              </a:rPr>
              <a:t>Explain that the column level and the table level refer to location in the syntax.</a:t>
            </a:r>
          </a:p>
        </p:txBody>
      </p:sp>
      <p:sp>
        <p:nvSpPr>
          <p:cNvPr id="1843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488950" y="158750"/>
            <a:ext cx="7834313" cy="4406900"/>
          </a:xfrm>
          <a:ln w="12700" cap="flat">
            <a:solidFill>
              <a:schemeClr val="tx1"/>
            </a:solidFill>
          </a:ln>
        </p:spPr>
      </p:sp>
      <p:graphicFrame>
        <p:nvGraphicFramePr>
          <p:cNvPr id="18434" name="Object 4"/>
          <p:cNvGraphicFramePr>
            <a:graphicFrameLocks/>
          </p:cNvGraphicFramePr>
          <p:nvPr/>
        </p:nvGraphicFramePr>
        <p:xfrm>
          <a:off x="701675" y="5654675"/>
          <a:ext cx="5400675" cy="1449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" name="Document" r:id="rId5" imgW="5619750" imgH="1504950" progId="Word.Document.8">
                  <p:embed/>
                </p:oleObj>
              </mc:Choice>
              <mc:Fallback>
                <p:oleObj name="Document" r:id="rId5" imgW="5619750" imgH="1504950" progId="Word.Documen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675" y="5654675"/>
                        <a:ext cx="5400675" cy="1449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8556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EC2195-0F91-4EDC-9F87-A5806A5D5FB1}" type="slidenum">
              <a:rPr lang="en-IN" smtClean="0"/>
              <a:pPr/>
              <a:t>35</a:t>
            </a:fld>
            <a:endParaRPr lang="en-IN" smtClean="0"/>
          </a:p>
        </p:txBody>
      </p:sp>
      <p:sp>
        <p:nvSpPr>
          <p:cNvPr id="52531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12750" y="4773613"/>
            <a:ext cx="6029325" cy="3756025"/>
          </a:xfrm>
          <a:noFill/>
          <a:ln/>
        </p:spPr>
        <p:txBody>
          <a:bodyPr lIns="91164" tIns="45582" rIns="91164" bIns="45582"/>
          <a:lstStyle/>
          <a:p>
            <a:pPr defTabSz="427038" eaLnBrk="1" hangingPunct="1"/>
            <a:r>
              <a:rPr lang="en-US" smtClean="0"/>
              <a:t>The </a:t>
            </a:r>
            <a:r>
              <a:rPr lang="en-US" smtClean="0">
                <a:latin typeface="Courier New" pitchFamily="49" charset="0"/>
              </a:rPr>
              <a:t>NOT NULL</a:t>
            </a:r>
            <a:r>
              <a:rPr lang="en-US" smtClean="0"/>
              <a:t> Constraint</a:t>
            </a:r>
          </a:p>
          <a:p>
            <a:pPr marL="120650" lvl="1" defTabSz="427038" eaLnBrk="1" hangingPunct="1"/>
            <a:r>
              <a:rPr lang="en-US" smtClean="0"/>
              <a:t>The </a:t>
            </a:r>
            <a:r>
              <a:rPr lang="en-US" smtClean="0">
                <a:solidFill>
                  <a:srgbClr val="FC0128"/>
                </a:solidFill>
                <a:latin typeface="Courier New" pitchFamily="49" charset="0"/>
              </a:rPr>
              <a:t>NOT NULL</a:t>
            </a:r>
            <a:r>
              <a:rPr lang="en-US" smtClean="0">
                <a:solidFill>
                  <a:srgbClr val="FC0128"/>
                </a:solidFill>
              </a:rPr>
              <a:t> constraint</a:t>
            </a:r>
            <a:r>
              <a:rPr lang="en-US" smtClean="0"/>
              <a:t> ensures that the column contains no null values. Columns without the </a:t>
            </a:r>
            <a:r>
              <a:rPr lang="en-US" smtClean="0">
                <a:latin typeface="Courier New" pitchFamily="49" charset="0"/>
              </a:rPr>
              <a:t>NOT NULL</a:t>
            </a:r>
            <a:r>
              <a:rPr lang="en-US" smtClean="0"/>
              <a:t> constraint can contain null values by default.</a:t>
            </a:r>
            <a:r>
              <a:rPr lang="en-US" sz="1300" smtClean="0"/>
              <a:t> </a:t>
            </a:r>
          </a:p>
        </p:txBody>
      </p:sp>
      <p:sp>
        <p:nvSpPr>
          <p:cNvPr id="52531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479425" y="158750"/>
            <a:ext cx="7834313" cy="4406900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700954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AD3701-4CF6-4016-9740-58427A1E0E09}" type="slidenum">
              <a:rPr lang="en-IN" smtClean="0"/>
              <a:pPr/>
              <a:t>36</a:t>
            </a:fld>
            <a:endParaRPr lang="en-IN" smtClean="0"/>
          </a:p>
        </p:txBody>
      </p:sp>
      <p:sp>
        <p:nvSpPr>
          <p:cNvPr id="52633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12750" y="4773613"/>
            <a:ext cx="6029325" cy="3756025"/>
          </a:xfrm>
          <a:noFill/>
          <a:ln/>
        </p:spPr>
        <p:txBody>
          <a:bodyPr lIns="91164" tIns="45582" rIns="91164" bIns="45582"/>
          <a:lstStyle/>
          <a:p>
            <a:pPr defTabSz="427038" eaLnBrk="1" hangingPunct="1"/>
            <a:r>
              <a:rPr lang="en-US" smtClean="0"/>
              <a:t>The </a:t>
            </a:r>
            <a:r>
              <a:rPr lang="en-US" smtClean="0">
                <a:latin typeface="Courier New" pitchFamily="49" charset="0"/>
              </a:rPr>
              <a:t>NOT NULL</a:t>
            </a:r>
            <a:r>
              <a:rPr lang="en-US" smtClean="0"/>
              <a:t> Constraint (continued)</a:t>
            </a:r>
          </a:p>
          <a:p>
            <a:pPr marL="120650" lvl="1" defTabSz="427038" eaLnBrk="1" hangingPunct="1"/>
            <a:r>
              <a:rPr lang="en-US" smtClean="0"/>
              <a:t>The </a:t>
            </a:r>
            <a:r>
              <a:rPr lang="en-US" smtClean="0">
                <a:latin typeface="Courier New" pitchFamily="49" charset="0"/>
              </a:rPr>
              <a:t>NOT NULL</a:t>
            </a:r>
            <a:r>
              <a:rPr lang="en-US" smtClean="0"/>
              <a:t> constraint can be specified only at the </a:t>
            </a:r>
            <a:r>
              <a:rPr lang="en-US" smtClean="0">
                <a:solidFill>
                  <a:srgbClr val="FC0128"/>
                </a:solidFill>
              </a:rPr>
              <a:t>column level</a:t>
            </a:r>
            <a:r>
              <a:rPr lang="en-US" smtClean="0"/>
              <a:t>, not at the </a:t>
            </a:r>
            <a:r>
              <a:rPr lang="en-US" smtClean="0">
                <a:solidFill>
                  <a:srgbClr val="FC0128"/>
                </a:solidFill>
              </a:rPr>
              <a:t>table level</a:t>
            </a:r>
            <a:r>
              <a:rPr lang="en-US" smtClean="0"/>
              <a:t>.</a:t>
            </a:r>
          </a:p>
          <a:p>
            <a:pPr marL="120650" lvl="1" defTabSz="427038" eaLnBrk="1" hangingPunct="1"/>
            <a:r>
              <a:rPr lang="en-US" smtClean="0"/>
              <a:t>The slide example applies the </a:t>
            </a:r>
            <a:r>
              <a:rPr lang="en-US" smtClean="0">
                <a:latin typeface="Courier New" pitchFamily="49" charset="0"/>
              </a:rPr>
              <a:t>NOT NULL</a:t>
            </a:r>
            <a:r>
              <a:rPr lang="en-US" smtClean="0"/>
              <a:t> constraint to the </a:t>
            </a:r>
            <a:r>
              <a:rPr lang="en-US" smtClean="0">
                <a:latin typeface="Courier New" pitchFamily="49" charset="0"/>
              </a:rPr>
              <a:t>LAST_NAME</a:t>
            </a:r>
            <a:r>
              <a:rPr lang="en-US" smtClean="0"/>
              <a:t> and </a:t>
            </a:r>
            <a:r>
              <a:rPr lang="en-US" smtClean="0">
                <a:latin typeface="Courier New" pitchFamily="49" charset="0"/>
              </a:rPr>
              <a:t>HIRE_DATE</a:t>
            </a:r>
            <a:r>
              <a:rPr lang="en-US" smtClean="0"/>
              <a:t> columns of the </a:t>
            </a:r>
            <a:r>
              <a:rPr lang="en-US" smtClean="0">
                <a:latin typeface="Courier New" pitchFamily="49" charset="0"/>
              </a:rPr>
              <a:t>EMPLOYEES</a:t>
            </a:r>
            <a:r>
              <a:rPr lang="en-US" smtClean="0"/>
              <a:t> table. Because these constraints are unnamed, the Oracle server creates names for them.</a:t>
            </a:r>
          </a:p>
          <a:p>
            <a:pPr marL="120650" lvl="1" defTabSz="427038" eaLnBrk="1" hangingPunct="1"/>
            <a:r>
              <a:rPr lang="en-US" smtClean="0"/>
              <a:t>You can specify the name of the constraint when you specify the constraint:</a:t>
            </a:r>
          </a:p>
          <a:p>
            <a:pPr marL="120650" lvl="1" defTabSz="427038" eaLnBrk="1" hangingPunct="1"/>
            <a:endParaRPr lang="en-US" sz="500" smtClean="0"/>
          </a:p>
          <a:p>
            <a:pPr defTabSz="427038" eaLnBrk="1" hangingPunct="1">
              <a:spcBef>
                <a:spcPct val="0"/>
              </a:spcBef>
            </a:pPr>
            <a:r>
              <a:rPr lang="en-US" b="1" smtClean="0">
                <a:solidFill>
                  <a:srgbClr val="000000"/>
                </a:solidFill>
                <a:latin typeface="Courier New" pitchFamily="49" charset="0"/>
              </a:rPr>
              <a:t>    ... last_name VARCHAR2(25) </a:t>
            </a:r>
          </a:p>
          <a:p>
            <a:pPr defTabSz="427038" eaLnBrk="1" hangingPunct="1">
              <a:spcBef>
                <a:spcPct val="0"/>
              </a:spcBef>
            </a:pPr>
            <a:r>
              <a:rPr lang="en-US" b="1" smtClean="0">
                <a:solidFill>
                  <a:srgbClr val="000000"/>
                </a:solidFill>
                <a:latin typeface="Courier New" pitchFamily="49" charset="0"/>
              </a:rPr>
              <a:t>          CONSTRAINT emp_last_name_nn NOT NULL...</a:t>
            </a:r>
            <a:endParaRPr lang="en-US" b="1" smtClean="0"/>
          </a:p>
          <a:p>
            <a:pPr marL="120650" lvl="1" defTabSz="427038" eaLnBrk="1" hangingPunct="1">
              <a:spcBef>
                <a:spcPct val="65000"/>
              </a:spcBef>
            </a:pPr>
            <a:r>
              <a:rPr lang="en-US" b="1" smtClean="0"/>
              <a:t>Note:</a:t>
            </a:r>
            <a:r>
              <a:rPr lang="en-US" smtClean="0"/>
              <a:t> The constraint examples described in this lesson may not be present in the sample tables provided with the course. If desired, these constraints can be added to the tables.</a:t>
            </a:r>
          </a:p>
        </p:txBody>
      </p:sp>
      <p:sp>
        <p:nvSpPr>
          <p:cNvPr id="526340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488950" y="158750"/>
            <a:ext cx="7834313" cy="4406900"/>
          </a:xfrm>
          <a:ln w="12700" cap="flat">
            <a:solidFill>
              <a:schemeClr val="tx1"/>
            </a:solidFill>
          </a:ln>
        </p:spPr>
      </p:sp>
      <p:sp>
        <p:nvSpPr>
          <p:cNvPr id="526341" name="Rectangle 4"/>
          <p:cNvSpPr>
            <a:spLocks noChangeArrowheads="1"/>
          </p:cNvSpPr>
          <p:nvPr/>
        </p:nvSpPr>
        <p:spPr bwMode="auto">
          <a:xfrm>
            <a:off x="600075" y="5846763"/>
            <a:ext cx="5483225" cy="65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27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DA5DCA-895D-4823-A528-70F021C9E90C}" type="slidenum">
              <a:rPr lang="en-IN" smtClean="0"/>
              <a:pPr/>
              <a:t>38</a:t>
            </a:fld>
            <a:endParaRPr lang="en-IN" smtClean="0"/>
          </a:p>
        </p:txBody>
      </p:sp>
      <p:sp>
        <p:nvSpPr>
          <p:cNvPr id="527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488950" y="158750"/>
            <a:ext cx="7834313" cy="4406900"/>
          </a:xfrm>
          <a:ln w="12700" cap="flat">
            <a:solidFill>
              <a:schemeClr val="tx1"/>
            </a:solidFill>
          </a:ln>
        </p:spPr>
      </p:sp>
      <p:sp>
        <p:nvSpPr>
          <p:cNvPr id="527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2750" y="4773613"/>
            <a:ext cx="6029325" cy="3756025"/>
          </a:xfrm>
          <a:noFill/>
          <a:ln/>
        </p:spPr>
        <p:txBody>
          <a:bodyPr lIns="91164" tIns="45582" rIns="91164" bIns="45582">
            <a:normAutofit lnSpcReduction="10000"/>
          </a:bodyPr>
          <a:lstStyle/>
          <a:p>
            <a:pPr eaLnBrk="1" hangingPunct="1"/>
            <a:r>
              <a:rPr lang="en-US" smtClean="0"/>
              <a:t>The </a:t>
            </a:r>
            <a:r>
              <a:rPr lang="en-US" smtClean="0">
                <a:latin typeface="Courier New" pitchFamily="49" charset="0"/>
              </a:rPr>
              <a:t>UNIQUE</a:t>
            </a:r>
            <a:r>
              <a:rPr lang="en-US" smtClean="0"/>
              <a:t> Constraint</a:t>
            </a:r>
          </a:p>
          <a:p>
            <a:pPr lvl="1" eaLnBrk="1" hangingPunct="1"/>
            <a:r>
              <a:rPr lang="en-US" smtClean="0"/>
              <a:t>A </a:t>
            </a:r>
            <a:r>
              <a:rPr lang="en-US" smtClean="0">
                <a:solidFill>
                  <a:srgbClr val="FC0128"/>
                </a:solidFill>
                <a:latin typeface="Courier New" pitchFamily="49" charset="0"/>
              </a:rPr>
              <a:t>UNIQUE</a:t>
            </a:r>
            <a:r>
              <a:rPr lang="en-US" smtClean="0">
                <a:solidFill>
                  <a:srgbClr val="FC0128"/>
                </a:solidFill>
              </a:rPr>
              <a:t> key integrity constraint</a:t>
            </a:r>
            <a:r>
              <a:rPr lang="en-US" smtClean="0"/>
              <a:t> requires that every value in a column or set of columns (key) be unique—that is, no two rows of a table can have duplicate values in a specified column or set of columns. The column (or set of columns) included in the definition of the </a:t>
            </a:r>
            <a:r>
              <a:rPr lang="en-US" smtClean="0">
                <a:latin typeface="Courier New" pitchFamily="49" charset="0"/>
              </a:rPr>
              <a:t>UNIQUE</a:t>
            </a:r>
            <a:r>
              <a:rPr lang="en-US" smtClean="0"/>
              <a:t> key constraint is called the </a:t>
            </a:r>
            <a:r>
              <a:rPr lang="en-US" i="1" smtClean="0"/>
              <a:t>unique key</a:t>
            </a:r>
            <a:r>
              <a:rPr lang="en-US" smtClean="0"/>
              <a:t>. If the </a:t>
            </a:r>
            <a:r>
              <a:rPr lang="en-US" smtClean="0">
                <a:latin typeface="Courier New" pitchFamily="49" charset="0"/>
              </a:rPr>
              <a:t>UNIQUE</a:t>
            </a:r>
            <a:r>
              <a:rPr lang="en-US" smtClean="0"/>
              <a:t> constraint comprises more than one column, that group of columns is called a </a:t>
            </a:r>
            <a:r>
              <a:rPr lang="en-US" i="1" smtClean="0"/>
              <a:t>composite unique key</a:t>
            </a:r>
            <a:r>
              <a:rPr lang="en-US" smtClean="0"/>
              <a:t>. </a:t>
            </a:r>
          </a:p>
          <a:p>
            <a:pPr lvl="1" eaLnBrk="1" hangingPunct="1"/>
            <a:r>
              <a:rPr lang="en-US" smtClean="0">
                <a:latin typeface="Courier New" pitchFamily="49" charset="0"/>
              </a:rPr>
              <a:t>UNIQUE</a:t>
            </a:r>
            <a:r>
              <a:rPr lang="en-US" smtClean="0"/>
              <a:t> constraints allow the input of nulls unless you also define </a:t>
            </a:r>
            <a:r>
              <a:rPr lang="en-US" smtClean="0">
                <a:latin typeface="Courier New" pitchFamily="49" charset="0"/>
              </a:rPr>
              <a:t>NOT NULL</a:t>
            </a:r>
            <a:r>
              <a:rPr lang="en-US" smtClean="0"/>
              <a:t> constraints for the same columns. In fact, any number of rows can include nulls for columns without </a:t>
            </a:r>
            <a:r>
              <a:rPr lang="en-US" smtClean="0">
                <a:latin typeface="Courier New" pitchFamily="49" charset="0"/>
              </a:rPr>
              <a:t>NOT NULL</a:t>
            </a:r>
            <a:r>
              <a:rPr lang="en-US" smtClean="0"/>
              <a:t> constraints because nulls are not considered equal to anything. A null in a column (or in all columns of a composite </a:t>
            </a:r>
            <a:r>
              <a:rPr lang="en-US" smtClean="0">
                <a:latin typeface="Courier New" pitchFamily="49" charset="0"/>
              </a:rPr>
              <a:t>UNIQUE</a:t>
            </a:r>
            <a:r>
              <a:rPr lang="en-US" smtClean="0"/>
              <a:t> key) always satisfies a </a:t>
            </a:r>
            <a:r>
              <a:rPr lang="en-US" smtClean="0">
                <a:latin typeface="Courier New" pitchFamily="49" charset="0"/>
              </a:rPr>
              <a:t>UNIQUE</a:t>
            </a:r>
            <a:r>
              <a:rPr lang="en-US" smtClean="0"/>
              <a:t> constraint. </a:t>
            </a:r>
          </a:p>
          <a:p>
            <a:pPr lvl="1" eaLnBrk="1" hangingPunct="1"/>
            <a:r>
              <a:rPr lang="en-US" b="1" smtClean="0"/>
              <a:t>Note:</a:t>
            </a:r>
            <a:r>
              <a:rPr lang="en-US" smtClean="0"/>
              <a:t> Because of the search mechanism for </a:t>
            </a:r>
            <a:r>
              <a:rPr lang="en-US" smtClean="0">
                <a:latin typeface="Courier New" pitchFamily="49" charset="0"/>
              </a:rPr>
              <a:t>UNIQUE</a:t>
            </a:r>
            <a:r>
              <a:rPr lang="en-US" smtClean="0"/>
              <a:t> constraints on more than one column, you cannot have identical values in the non-null columns of a partially null composite </a:t>
            </a:r>
            <a:r>
              <a:rPr lang="en-US" smtClean="0">
                <a:latin typeface="Courier New" pitchFamily="49" charset="0"/>
              </a:rPr>
              <a:t>UNIQUE</a:t>
            </a:r>
            <a:r>
              <a:rPr lang="en-US" smtClean="0"/>
              <a:t> key constraint.</a:t>
            </a:r>
          </a:p>
          <a:p>
            <a:pPr eaLnBrk="1" hangingPunct="1"/>
            <a:endParaRPr lang="en-US" smtClean="0">
              <a:solidFill>
                <a:schemeClr val="accent2"/>
              </a:solidFill>
            </a:endParaRPr>
          </a:p>
          <a:p>
            <a:pPr eaLnBrk="1" hangingPunct="1"/>
            <a:endParaRPr lang="en-US" smtClean="0">
              <a:solidFill>
                <a:schemeClr val="accent2"/>
              </a:solidFill>
            </a:endParaRPr>
          </a:p>
          <a:p>
            <a:pPr eaLnBrk="1" hangingPunct="1"/>
            <a:endParaRPr lang="en-US" smtClean="0">
              <a:solidFill>
                <a:schemeClr val="accent2"/>
              </a:solidFill>
            </a:endParaRPr>
          </a:p>
          <a:p>
            <a:pPr eaLnBrk="1" hangingPunct="1"/>
            <a:endParaRPr lang="en-US" smtClean="0">
              <a:solidFill>
                <a:schemeClr val="accent2"/>
              </a:solidFill>
            </a:endParaRPr>
          </a:p>
          <a:p>
            <a:pPr eaLnBrk="1" hangingPunct="1"/>
            <a:r>
              <a:rPr lang="en-US" smtClean="0">
                <a:solidFill>
                  <a:srgbClr val="0000FF"/>
                </a:solidFill>
              </a:rPr>
              <a:t>Instructor Note</a:t>
            </a:r>
          </a:p>
          <a:p>
            <a:pPr lvl="1" eaLnBrk="1" hangingPunct="1"/>
            <a:r>
              <a:rPr lang="en-US" smtClean="0">
                <a:solidFill>
                  <a:srgbClr val="0000FF"/>
                </a:solidFill>
              </a:rPr>
              <a:t>Explain to students that since the </a:t>
            </a:r>
            <a:r>
              <a:rPr lang="en-US" smtClean="0">
                <a:solidFill>
                  <a:srgbClr val="0000FF"/>
                </a:solidFill>
                <a:latin typeface="Courier New" pitchFamily="49" charset="0"/>
              </a:rPr>
              <a:t>JSMITH</a:t>
            </a:r>
            <a:r>
              <a:rPr lang="en-US" smtClean="0">
                <a:solidFill>
                  <a:srgbClr val="0000FF"/>
                </a:solidFill>
              </a:rPr>
              <a:t> e-mail ID already exists after the first insertion, the second entry is not allowed.</a:t>
            </a:r>
            <a:r>
              <a:rPr lang="en-US" sz="1300" smtClean="0">
                <a:solidFill>
                  <a:srgbClr val="0000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2325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6EA21F-B347-4E57-8815-5F4EA406BE64}" type="slidenum">
              <a:rPr lang="en-IN" smtClean="0"/>
              <a:pPr/>
              <a:t>39</a:t>
            </a:fld>
            <a:endParaRPr lang="en-IN" smtClean="0"/>
          </a:p>
        </p:txBody>
      </p:sp>
      <p:sp>
        <p:nvSpPr>
          <p:cNvPr id="528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488950" y="158750"/>
            <a:ext cx="7834313" cy="4406900"/>
          </a:xfrm>
          <a:ln w="12700" cap="flat">
            <a:solidFill>
              <a:schemeClr val="tx1"/>
            </a:solidFill>
          </a:ln>
        </p:spPr>
      </p:sp>
      <p:sp>
        <p:nvSpPr>
          <p:cNvPr id="528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2750" y="4773613"/>
            <a:ext cx="6029325" cy="3756025"/>
          </a:xfrm>
          <a:noFill/>
          <a:ln/>
        </p:spPr>
        <p:txBody>
          <a:bodyPr lIns="91164" tIns="45582" rIns="91164" bIns="45582"/>
          <a:lstStyle/>
          <a:p>
            <a:pPr eaLnBrk="1" hangingPunct="1"/>
            <a:r>
              <a:rPr lang="en-US" smtClean="0"/>
              <a:t>The </a:t>
            </a:r>
            <a:r>
              <a:rPr lang="en-US" smtClean="0">
                <a:latin typeface="Courier New" pitchFamily="49" charset="0"/>
              </a:rPr>
              <a:t>UNIQUE</a:t>
            </a:r>
            <a:r>
              <a:rPr lang="en-US" smtClean="0"/>
              <a:t> Constraint (continued)</a:t>
            </a:r>
          </a:p>
          <a:p>
            <a:pPr lvl="1" eaLnBrk="1" hangingPunct="1"/>
            <a:r>
              <a:rPr lang="en-US" smtClean="0">
                <a:solidFill>
                  <a:srgbClr val="FC0128"/>
                </a:solidFill>
                <a:latin typeface="Courier New" pitchFamily="49" charset="0"/>
              </a:rPr>
              <a:t>UNIQUE</a:t>
            </a:r>
            <a:r>
              <a:rPr lang="en-US" smtClean="0">
                <a:solidFill>
                  <a:srgbClr val="FC0128"/>
                </a:solidFill>
              </a:rPr>
              <a:t> constraints</a:t>
            </a:r>
            <a:r>
              <a:rPr lang="en-US" smtClean="0"/>
              <a:t> can be defined at the column or table level. A </a:t>
            </a:r>
            <a:r>
              <a:rPr lang="en-US" smtClean="0">
                <a:solidFill>
                  <a:srgbClr val="FC0128"/>
                </a:solidFill>
              </a:rPr>
              <a:t>composite unique key </a:t>
            </a:r>
            <a:r>
              <a:rPr lang="en-US" smtClean="0"/>
              <a:t>is created by using the table level definition.</a:t>
            </a:r>
          </a:p>
          <a:p>
            <a:pPr lvl="1" eaLnBrk="1" hangingPunct="1"/>
            <a:r>
              <a:rPr lang="en-US" smtClean="0"/>
              <a:t>The example on the slide applies the </a:t>
            </a:r>
            <a:r>
              <a:rPr lang="en-US" smtClean="0">
                <a:latin typeface="Courier New" pitchFamily="49" charset="0"/>
              </a:rPr>
              <a:t>UNIQUE</a:t>
            </a:r>
            <a:r>
              <a:rPr lang="en-US" smtClean="0"/>
              <a:t> constraint to the </a:t>
            </a:r>
            <a:r>
              <a:rPr lang="en-US" smtClean="0">
                <a:latin typeface="Courier New" pitchFamily="49" charset="0"/>
              </a:rPr>
              <a:t>EMAIL</a:t>
            </a:r>
            <a:r>
              <a:rPr lang="en-US" smtClean="0"/>
              <a:t> column of the </a:t>
            </a:r>
            <a:r>
              <a:rPr lang="en-US" smtClean="0">
                <a:latin typeface="Courier New" pitchFamily="49" charset="0"/>
              </a:rPr>
              <a:t>EMPLOYEES</a:t>
            </a:r>
            <a:r>
              <a:rPr lang="en-US" smtClean="0"/>
              <a:t> table. The name of the constraint is </a:t>
            </a:r>
            <a:r>
              <a:rPr lang="en-US" smtClean="0">
                <a:latin typeface="Courier New" pitchFamily="49" charset="0"/>
              </a:rPr>
              <a:t>EMP_EMAIL_UK</a:t>
            </a:r>
            <a:r>
              <a:rPr lang="en-US" smtClean="0"/>
              <a:t>..</a:t>
            </a:r>
          </a:p>
          <a:p>
            <a:pPr lvl="1" eaLnBrk="1" hangingPunct="1"/>
            <a:r>
              <a:rPr lang="en-US" b="1" smtClean="0"/>
              <a:t>Note: </a:t>
            </a:r>
            <a:r>
              <a:rPr lang="en-US" smtClean="0"/>
              <a:t>The Oracle server enforces the </a:t>
            </a:r>
            <a:r>
              <a:rPr lang="en-US" smtClean="0">
                <a:latin typeface="Courier New" pitchFamily="49" charset="0"/>
              </a:rPr>
              <a:t>UNIQUE</a:t>
            </a:r>
            <a:r>
              <a:rPr lang="en-US" smtClean="0"/>
              <a:t> constraint by implicitly creating a </a:t>
            </a:r>
            <a:r>
              <a:rPr lang="en-US" smtClean="0">
                <a:solidFill>
                  <a:srgbClr val="FC0128"/>
                </a:solidFill>
              </a:rPr>
              <a:t>unique index</a:t>
            </a:r>
            <a:r>
              <a:rPr lang="en-US" smtClean="0"/>
              <a:t> on the unique key column or columns.</a:t>
            </a:r>
          </a:p>
          <a:p>
            <a:pPr lvl="1" eaLnBrk="1" hangingPunct="1"/>
            <a:endParaRPr lang="en-US" smtClean="0"/>
          </a:p>
          <a:p>
            <a:pPr lvl="1" eaLnBrk="1" hangingPunct="1"/>
            <a:endParaRPr lang="en-US" smtClean="0"/>
          </a:p>
          <a:p>
            <a:pPr eaLnBrk="1" hangingPunct="1"/>
            <a:endParaRPr lang="en-US" b="1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488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893698-A53D-4158-82AF-4C79962060E1}" type="slidenum">
              <a:rPr lang="en-IN" smtClean="0"/>
              <a:pPr/>
              <a:t>40</a:t>
            </a:fld>
            <a:endParaRPr lang="en-IN" smtClean="0"/>
          </a:p>
        </p:txBody>
      </p:sp>
      <p:sp>
        <p:nvSpPr>
          <p:cNvPr id="529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488950" y="158750"/>
            <a:ext cx="7834313" cy="4406900"/>
          </a:xfrm>
          <a:ln w="12700" cap="flat">
            <a:solidFill>
              <a:schemeClr val="tx1"/>
            </a:solidFill>
          </a:ln>
        </p:spPr>
      </p:sp>
      <p:sp>
        <p:nvSpPr>
          <p:cNvPr id="529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2750" y="4773613"/>
            <a:ext cx="6029325" cy="3756025"/>
          </a:xfrm>
          <a:noFill/>
          <a:ln/>
        </p:spPr>
        <p:txBody>
          <a:bodyPr lIns="91164" tIns="45582" rIns="91164" bIns="45582"/>
          <a:lstStyle/>
          <a:p>
            <a:pPr eaLnBrk="1" hangingPunct="1"/>
            <a:r>
              <a:rPr lang="en-US" smtClean="0"/>
              <a:t>The </a:t>
            </a:r>
            <a:r>
              <a:rPr lang="en-US" smtClean="0">
                <a:latin typeface="Courier New" pitchFamily="49" charset="0"/>
              </a:rPr>
              <a:t>PRIMARY KEY</a:t>
            </a:r>
            <a:r>
              <a:rPr lang="en-US" smtClean="0"/>
              <a:t> Constraint</a:t>
            </a:r>
          </a:p>
          <a:p>
            <a:pPr lvl="1" eaLnBrk="1" hangingPunct="1"/>
            <a:r>
              <a:rPr lang="en-US" smtClean="0"/>
              <a:t>A </a:t>
            </a:r>
            <a:r>
              <a:rPr lang="en-US" smtClean="0">
                <a:solidFill>
                  <a:srgbClr val="FC0128"/>
                </a:solidFill>
                <a:latin typeface="Courier New" pitchFamily="49" charset="0"/>
              </a:rPr>
              <a:t>PRIMARY KEY</a:t>
            </a:r>
            <a:r>
              <a:rPr lang="en-US" smtClean="0">
                <a:solidFill>
                  <a:srgbClr val="FC0128"/>
                </a:solidFill>
              </a:rPr>
              <a:t> constraint</a:t>
            </a:r>
            <a:r>
              <a:rPr lang="en-US" smtClean="0"/>
              <a:t> creates a primary key for the table. Only one primary key can be created for each table. The </a:t>
            </a:r>
            <a:r>
              <a:rPr lang="en-US" smtClean="0">
                <a:latin typeface="Courier New" pitchFamily="49" charset="0"/>
              </a:rPr>
              <a:t>PRIMARY KEY</a:t>
            </a:r>
            <a:r>
              <a:rPr lang="en-US" smtClean="0"/>
              <a:t> constraint is a column or set of columns that uniquely identifies each row in a table. This constraint enforces uniqueness of the column or column combination and ensures that no column that is part of the primary key can contain a null value. </a:t>
            </a:r>
          </a:p>
        </p:txBody>
      </p:sp>
    </p:spTree>
    <p:extLst>
      <p:ext uri="{BB962C8B-B14F-4D97-AF65-F5344CB8AC3E}">
        <p14:creationId xmlns:p14="http://schemas.microsoft.com/office/powerpoint/2010/main" val="3406242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47BA34-0003-471E-BD67-E948DCBCC8C6}" type="slidenum">
              <a:rPr lang="en-IN" smtClean="0"/>
              <a:pPr/>
              <a:t>42</a:t>
            </a:fld>
            <a:endParaRPr lang="en-IN" smtClean="0"/>
          </a:p>
        </p:txBody>
      </p:sp>
      <p:sp>
        <p:nvSpPr>
          <p:cNvPr id="530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488950" y="158750"/>
            <a:ext cx="7834313" cy="4406900"/>
          </a:xfrm>
          <a:ln w="12700" cap="flat">
            <a:solidFill>
              <a:schemeClr val="tx1"/>
            </a:solidFill>
          </a:ln>
        </p:spPr>
      </p:sp>
      <p:sp>
        <p:nvSpPr>
          <p:cNvPr id="530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2750" y="4773613"/>
            <a:ext cx="6029325" cy="3756025"/>
          </a:xfrm>
          <a:noFill/>
          <a:ln/>
        </p:spPr>
        <p:txBody>
          <a:bodyPr lIns="91164" tIns="45582" rIns="91164" bIns="45582"/>
          <a:lstStyle/>
          <a:p>
            <a:pPr eaLnBrk="1" hangingPunct="1"/>
            <a:r>
              <a:rPr lang="en-US" dirty="0" smtClean="0"/>
              <a:t>The </a:t>
            </a:r>
            <a:r>
              <a:rPr lang="en-US" dirty="0" smtClean="0">
                <a:latin typeface="Courier New" pitchFamily="49" charset="0"/>
              </a:rPr>
              <a:t>PRIMARY KEY</a:t>
            </a:r>
            <a:r>
              <a:rPr lang="en-US" dirty="0" smtClean="0"/>
              <a:t> Constraint (continued)</a:t>
            </a:r>
          </a:p>
          <a:p>
            <a:pPr lvl="1" eaLnBrk="1" hangingPunct="1"/>
            <a:r>
              <a:rPr lang="en-US" dirty="0" smtClean="0">
                <a:solidFill>
                  <a:srgbClr val="FC0128"/>
                </a:solidFill>
                <a:latin typeface="Courier New" pitchFamily="49" charset="0"/>
              </a:rPr>
              <a:t>PRIMARY KEY</a:t>
            </a:r>
            <a:r>
              <a:rPr lang="en-US" dirty="0" smtClean="0">
                <a:solidFill>
                  <a:srgbClr val="FC0128"/>
                </a:solidFill>
              </a:rPr>
              <a:t> constraints</a:t>
            </a:r>
            <a:r>
              <a:rPr lang="en-US" dirty="0" smtClean="0"/>
              <a:t> can be defined at the column level or table level. A composite </a:t>
            </a:r>
            <a:r>
              <a:rPr lang="en-US" dirty="0" smtClean="0">
                <a:latin typeface="Courier New" pitchFamily="49" charset="0"/>
              </a:rPr>
              <a:t>PRIMARY KEY</a:t>
            </a:r>
            <a:r>
              <a:rPr lang="en-US" dirty="0" smtClean="0"/>
              <a:t> is created by using the table-level definition. </a:t>
            </a:r>
          </a:p>
          <a:p>
            <a:pPr lvl="1" eaLnBrk="1" hangingPunct="1"/>
            <a:r>
              <a:rPr lang="en-US" dirty="0" smtClean="0"/>
              <a:t>A table can have only one </a:t>
            </a:r>
            <a:r>
              <a:rPr lang="en-US" dirty="0" smtClean="0">
                <a:latin typeface="Courier New" pitchFamily="49" charset="0"/>
              </a:rPr>
              <a:t>PRIMARY KEY</a:t>
            </a:r>
            <a:r>
              <a:rPr lang="en-US" dirty="0" smtClean="0"/>
              <a:t> constraint but can have several </a:t>
            </a:r>
            <a:r>
              <a:rPr lang="en-US" dirty="0" smtClean="0">
                <a:latin typeface="Courier New" pitchFamily="49" charset="0"/>
              </a:rPr>
              <a:t>UNIQUE</a:t>
            </a:r>
            <a:r>
              <a:rPr lang="en-US" dirty="0" smtClean="0"/>
              <a:t> constraints.</a:t>
            </a:r>
          </a:p>
          <a:p>
            <a:pPr lvl="1" eaLnBrk="1" hangingPunct="1"/>
            <a:r>
              <a:rPr lang="en-US" dirty="0" smtClean="0"/>
              <a:t>The example on the slide defines a </a:t>
            </a:r>
            <a:r>
              <a:rPr lang="en-US" dirty="0" smtClean="0">
                <a:latin typeface="Courier New" pitchFamily="49" charset="0"/>
              </a:rPr>
              <a:t>PRIMARY KEY</a:t>
            </a:r>
            <a:r>
              <a:rPr lang="en-US" dirty="0" smtClean="0"/>
              <a:t> constraint on the </a:t>
            </a:r>
            <a:r>
              <a:rPr lang="en-US" dirty="0" smtClean="0">
                <a:latin typeface="Courier New" pitchFamily="49" charset="0"/>
              </a:rPr>
              <a:t>DEPARTMENT_ID</a:t>
            </a:r>
            <a:r>
              <a:rPr lang="en-US" dirty="0" smtClean="0"/>
              <a:t> column of the </a:t>
            </a:r>
            <a:r>
              <a:rPr lang="en-US" dirty="0" smtClean="0">
                <a:latin typeface="Courier New" pitchFamily="49" charset="0"/>
              </a:rPr>
              <a:t>DEPARTMENTS</a:t>
            </a:r>
            <a:r>
              <a:rPr lang="en-US" dirty="0" smtClean="0"/>
              <a:t> table. The name of the constraint is </a:t>
            </a:r>
            <a:r>
              <a:rPr lang="en-US" dirty="0" smtClean="0">
                <a:latin typeface="Courier New" pitchFamily="49" charset="0"/>
              </a:rPr>
              <a:t>DEPT_ID_PK</a:t>
            </a:r>
            <a:r>
              <a:rPr lang="en-US" dirty="0" smtClean="0"/>
              <a:t>.</a:t>
            </a:r>
          </a:p>
          <a:p>
            <a:pPr lvl="1" eaLnBrk="1" hangingPunct="1"/>
            <a:r>
              <a:rPr lang="en-US" b="1" dirty="0" smtClean="0"/>
              <a:t>Note:</a:t>
            </a:r>
            <a:r>
              <a:rPr lang="en-US" dirty="0" smtClean="0"/>
              <a:t> A </a:t>
            </a:r>
            <a:r>
              <a:rPr lang="en-US" dirty="0" smtClean="0">
                <a:latin typeface="Courier New" pitchFamily="49" charset="0"/>
              </a:rPr>
              <a:t>UNIQUE</a:t>
            </a:r>
            <a:r>
              <a:rPr lang="en-US" dirty="0" smtClean="0"/>
              <a:t> index is automatically created for a </a:t>
            </a:r>
            <a:r>
              <a:rPr lang="en-US" dirty="0" smtClean="0">
                <a:latin typeface="Courier New" pitchFamily="49" charset="0"/>
              </a:rPr>
              <a:t>PRIMARY KEY</a:t>
            </a:r>
            <a:r>
              <a:rPr lang="en-US" dirty="0" smtClean="0"/>
              <a:t> column.</a:t>
            </a:r>
          </a:p>
          <a:p>
            <a:pPr lvl="1" eaLnBrk="1" hangingPunct="1"/>
            <a:endParaRPr lang="en-US" dirty="0" smtClean="0"/>
          </a:p>
          <a:p>
            <a:pPr lvl="1" eaLnBrk="1" hangingPunct="1"/>
            <a:endParaRPr lang="en-US" dirty="0" smtClean="0"/>
          </a:p>
          <a:p>
            <a:pPr lvl="1" eaLnBrk="1" hangingPunct="1"/>
            <a:endParaRPr lang="en-US" dirty="0" smtClean="0"/>
          </a:p>
          <a:p>
            <a:pPr lvl="1" eaLnBrk="1" hangingPunct="1"/>
            <a:endParaRPr lang="en-US" dirty="0" smtClean="0"/>
          </a:p>
          <a:p>
            <a:pPr lvl="1" eaLnBrk="1" hangingPunct="1"/>
            <a:endParaRPr lang="en-US" dirty="0" smtClean="0"/>
          </a:p>
          <a:p>
            <a:pPr lvl="1" eaLnBrk="1" hangingPunct="1"/>
            <a:endParaRPr lang="en-US" dirty="0" smtClean="0"/>
          </a:p>
          <a:p>
            <a:pPr lvl="1" eaLnBrk="1" hangingPunct="1"/>
            <a:endParaRPr lang="en-US" dirty="0" smtClean="0"/>
          </a:p>
          <a:p>
            <a:pPr eaLnBrk="1" hangingPunct="1"/>
            <a:r>
              <a:rPr lang="en-US" dirty="0" smtClean="0">
                <a:solidFill>
                  <a:srgbClr val="0000FF"/>
                </a:solidFill>
              </a:rPr>
              <a:t>Instructor Note</a:t>
            </a:r>
          </a:p>
          <a:p>
            <a:pPr lvl="1" eaLnBrk="1" hangingPunct="1"/>
            <a:r>
              <a:rPr lang="en-US" dirty="0" smtClean="0">
                <a:solidFill>
                  <a:srgbClr val="0000FF"/>
                </a:solidFill>
              </a:rPr>
              <a:t>The example shown will not work in your schema because the </a:t>
            </a:r>
            <a:r>
              <a:rPr lang="en-US" dirty="0" smtClean="0">
                <a:solidFill>
                  <a:srgbClr val="0000FF"/>
                </a:solidFill>
                <a:latin typeface="Courier New" pitchFamily="49" charset="0"/>
              </a:rPr>
              <a:t>DEPARTMENTS</a:t>
            </a:r>
            <a:r>
              <a:rPr lang="en-US" dirty="0" smtClean="0">
                <a:solidFill>
                  <a:srgbClr val="0000FF"/>
                </a:solidFill>
              </a:rPr>
              <a:t> table already exists. To demonstrate this code, modify the name of the table within the script and then run the script.</a:t>
            </a:r>
          </a:p>
          <a:p>
            <a:pPr eaLnBrk="1" hangingPunct="1"/>
            <a:endParaRPr lang="en-US" b="1" dirty="0" smtClean="0">
              <a:solidFill>
                <a:srgbClr val="0000FF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892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ECD5518-C9B1-4A87-96BD-1D9B446D53B8}" type="slidenum">
              <a:rPr lang="en-IN" smtClean="0"/>
              <a:pPr/>
              <a:t>43</a:t>
            </a:fld>
            <a:endParaRPr lang="en-IN" smtClean="0"/>
          </a:p>
        </p:txBody>
      </p:sp>
      <p:sp>
        <p:nvSpPr>
          <p:cNvPr id="531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488950" y="158750"/>
            <a:ext cx="7834313" cy="4406900"/>
          </a:xfrm>
          <a:ln w="12700" cap="flat">
            <a:solidFill>
              <a:schemeClr val="tx1"/>
            </a:solidFill>
          </a:ln>
        </p:spPr>
      </p:sp>
      <p:sp>
        <p:nvSpPr>
          <p:cNvPr id="531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2750" y="4773613"/>
            <a:ext cx="6029325" cy="3756025"/>
          </a:xfrm>
          <a:noFill/>
          <a:ln/>
        </p:spPr>
        <p:txBody>
          <a:bodyPr lIns="91164" tIns="45582" rIns="91164" bIns="45582"/>
          <a:lstStyle/>
          <a:p>
            <a:pPr eaLnBrk="1" hangingPunct="1"/>
            <a:r>
              <a:rPr lang="en-US" smtClean="0"/>
              <a:t>The </a:t>
            </a:r>
            <a:r>
              <a:rPr lang="en-US" smtClean="0">
                <a:latin typeface="Courier New" pitchFamily="49" charset="0"/>
              </a:rPr>
              <a:t>FOREIGN</a:t>
            </a:r>
            <a:r>
              <a:rPr lang="en-US" smtClean="0">
                <a:latin typeface="Times New Roman" pitchFamily="18" charset="0"/>
              </a:rPr>
              <a:t>  </a:t>
            </a:r>
            <a:r>
              <a:rPr lang="en-US" smtClean="0">
                <a:latin typeface="Courier New" pitchFamily="49" charset="0"/>
              </a:rPr>
              <a:t>KEY</a:t>
            </a:r>
            <a:r>
              <a:rPr lang="en-US" smtClean="0"/>
              <a:t> Constraint</a:t>
            </a:r>
          </a:p>
          <a:p>
            <a:pPr lvl="1" eaLnBrk="1" hangingPunct="1"/>
            <a:r>
              <a:rPr lang="en-US" smtClean="0"/>
              <a:t>The </a:t>
            </a:r>
            <a:r>
              <a:rPr lang="en-US" smtClean="0">
                <a:solidFill>
                  <a:srgbClr val="FC0128"/>
                </a:solidFill>
                <a:latin typeface="Courier New" pitchFamily="49" charset="0"/>
              </a:rPr>
              <a:t>FOREIGN</a:t>
            </a:r>
            <a:r>
              <a:rPr lang="en-US" smtClean="0">
                <a:solidFill>
                  <a:srgbClr val="FC0128"/>
                </a:solidFill>
              </a:rPr>
              <a:t> </a:t>
            </a:r>
            <a:r>
              <a:rPr lang="en-US" smtClean="0">
                <a:solidFill>
                  <a:srgbClr val="FC0128"/>
                </a:solidFill>
                <a:latin typeface="Courier New" pitchFamily="49" charset="0"/>
              </a:rPr>
              <a:t>KEY</a:t>
            </a:r>
            <a:r>
              <a:rPr lang="en-US" smtClean="0"/>
              <a:t>, or </a:t>
            </a:r>
            <a:r>
              <a:rPr lang="en-US" smtClean="0">
                <a:solidFill>
                  <a:srgbClr val="FC0128"/>
                </a:solidFill>
              </a:rPr>
              <a:t>referential integrity constraint</a:t>
            </a:r>
            <a:r>
              <a:rPr lang="en-US" smtClean="0"/>
              <a:t>, designates a column or combination of columns as a foreign key and establishes a relationship between a primary key or a unique key in the same table or a different table. In the example on the slide, </a:t>
            </a:r>
            <a:r>
              <a:rPr lang="en-US" smtClean="0">
                <a:latin typeface="Courier New" pitchFamily="49" charset="0"/>
              </a:rPr>
              <a:t>DEPARTMENT_ID</a:t>
            </a:r>
            <a:r>
              <a:rPr lang="en-US" smtClean="0"/>
              <a:t> has been defined as the foreign key in the </a:t>
            </a:r>
            <a:r>
              <a:rPr lang="en-US" smtClean="0">
                <a:latin typeface="Courier New" pitchFamily="49" charset="0"/>
              </a:rPr>
              <a:t>EMPLOYEES</a:t>
            </a:r>
            <a:r>
              <a:rPr lang="en-US" smtClean="0"/>
              <a:t> table (dependent or child table); it references the </a:t>
            </a:r>
            <a:r>
              <a:rPr lang="en-US" smtClean="0">
                <a:latin typeface="Courier New" pitchFamily="49" charset="0"/>
              </a:rPr>
              <a:t>DEPARTMENT_ID</a:t>
            </a:r>
            <a:r>
              <a:rPr lang="en-US" smtClean="0"/>
              <a:t> column of the </a:t>
            </a:r>
            <a:r>
              <a:rPr lang="en-US" smtClean="0">
                <a:latin typeface="Courier New" pitchFamily="49" charset="0"/>
              </a:rPr>
              <a:t>DEPARTMENTS</a:t>
            </a:r>
            <a:r>
              <a:rPr lang="en-US" smtClean="0"/>
              <a:t> table (the referenced or parent table).</a:t>
            </a:r>
          </a:p>
          <a:p>
            <a:pPr lvl="1" eaLnBrk="1" hangingPunct="1"/>
            <a:r>
              <a:rPr lang="en-US" smtClean="0"/>
              <a:t>A foreign key value must match an existing value in the parent table or be </a:t>
            </a:r>
            <a:r>
              <a:rPr lang="en-US" smtClean="0">
                <a:latin typeface="Courier New" pitchFamily="49" charset="0"/>
              </a:rPr>
              <a:t>NULL</a:t>
            </a:r>
            <a:r>
              <a:rPr lang="en-US" smtClean="0"/>
              <a:t>.</a:t>
            </a:r>
          </a:p>
          <a:p>
            <a:pPr lvl="1" eaLnBrk="1" hangingPunct="1"/>
            <a:r>
              <a:rPr lang="en-US" smtClean="0"/>
              <a:t>Foreign keys are based on data values and are purely logical, not physical, pointers.</a:t>
            </a:r>
          </a:p>
          <a:p>
            <a:pPr lvl="1" eaLnBrk="1" hangingPunct="1"/>
            <a:endParaRPr lang="en-US" smtClean="0"/>
          </a:p>
          <a:p>
            <a:pPr lvl="1" eaLnBrk="1" hangingPunct="1"/>
            <a:endParaRPr lang="en-US" smtClean="0"/>
          </a:p>
          <a:p>
            <a:pPr lvl="1" eaLnBrk="1" hangingPunct="1"/>
            <a:endParaRPr lang="en-US" smtClean="0"/>
          </a:p>
          <a:p>
            <a:pPr lvl="1" eaLnBrk="1" hangingPunct="1"/>
            <a:endParaRPr lang="en-US" smtClean="0"/>
          </a:p>
          <a:p>
            <a:pPr eaLnBrk="1" hangingPunct="1"/>
            <a:endParaRPr lang="en-US" smtClean="0">
              <a:solidFill>
                <a:schemeClr val="accent2"/>
              </a:solidFill>
            </a:endParaRPr>
          </a:p>
          <a:p>
            <a:pPr eaLnBrk="1" hangingPunct="1"/>
            <a:endParaRPr lang="en-US" smtClean="0">
              <a:solidFill>
                <a:schemeClr val="accent2"/>
              </a:solidFill>
            </a:endParaRPr>
          </a:p>
          <a:p>
            <a:pPr eaLnBrk="1" hangingPunct="1"/>
            <a:endParaRPr lang="en-US" smtClean="0">
              <a:solidFill>
                <a:schemeClr val="accent2"/>
              </a:solidFill>
            </a:endParaRPr>
          </a:p>
          <a:p>
            <a:pPr eaLnBrk="1" hangingPunct="1"/>
            <a:endParaRPr lang="en-US" smtClean="0">
              <a:solidFill>
                <a:schemeClr val="accent2"/>
              </a:solidFill>
            </a:endParaRPr>
          </a:p>
          <a:p>
            <a:pPr eaLnBrk="1" hangingPunct="1"/>
            <a:r>
              <a:rPr lang="en-US" smtClean="0">
                <a:solidFill>
                  <a:srgbClr val="0000FF"/>
                </a:solidFill>
              </a:rPr>
              <a:t>Instructor Note</a:t>
            </a:r>
          </a:p>
          <a:p>
            <a:pPr lvl="1" eaLnBrk="1" hangingPunct="1"/>
            <a:r>
              <a:rPr lang="en-US" smtClean="0">
                <a:solidFill>
                  <a:srgbClr val="0000FF"/>
                </a:solidFill>
              </a:rPr>
              <a:t>Explain to students that you cannot create a foreign key without existing primary key values.</a:t>
            </a:r>
          </a:p>
        </p:txBody>
      </p:sp>
    </p:spTree>
    <p:extLst>
      <p:ext uri="{BB962C8B-B14F-4D97-AF65-F5344CB8AC3E}">
        <p14:creationId xmlns:p14="http://schemas.microsoft.com/office/powerpoint/2010/main" val="3135487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8/23/2024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8/23/2024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8/23/2024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gramiz.com/sql/sum-avg" TargetMode="External"/><Relationship Id="rId2" Type="http://schemas.openxmlformats.org/officeDocument/2006/relationships/hyperlink" Target="https://www.programiz.com/sql/min-and-max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hyperlink" Target="https://www.programiz.com/sql/count" TargetMode="Externa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gramiz.com/sql/sum-avg" TargetMode="External"/><Relationship Id="rId2" Type="http://schemas.openxmlformats.org/officeDocument/2006/relationships/hyperlink" Target="https://www.programiz.com/sql/min-and-max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programiz.com/sql/count" TargetMode="Externa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SQL QUERIES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173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60699" y="798653"/>
            <a:ext cx="9601200" cy="590309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A)</a:t>
            </a:r>
            <a:r>
              <a:rPr lang="en-US" dirty="0" smtClean="0"/>
              <a:t>Adding </a:t>
            </a:r>
            <a:r>
              <a:rPr lang="en-US" dirty="0"/>
              <a:t>column</a:t>
            </a:r>
            <a:endParaRPr lang="en-IN" dirty="0"/>
          </a:p>
        </p:txBody>
      </p:sp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1296364" y="1180618"/>
            <a:ext cx="9601200" cy="4722471"/>
          </a:xfrm>
        </p:spPr>
        <p:txBody>
          <a:bodyPr>
            <a:normAutofit/>
          </a:bodyPr>
          <a:lstStyle/>
          <a:p>
            <a:pPr marL="609600" indent="-609600">
              <a:spcBef>
                <a:spcPct val="0"/>
              </a:spcBef>
            </a:pPr>
            <a:r>
              <a:rPr lang="en-US" sz="2800" b="1" dirty="0">
                <a:cs typeface="Times New Roman" panose="02020603050405020304" pitchFamily="18" charset="0"/>
              </a:rPr>
              <a:t>Syntax: </a:t>
            </a:r>
          </a:p>
          <a:p>
            <a:pPr marL="609600" indent="-609600">
              <a:lnSpc>
                <a:spcPts val="3360"/>
              </a:lnSpc>
              <a:spcBef>
                <a:spcPct val="0"/>
              </a:spcBef>
              <a:spcAft>
                <a:spcPts val="0"/>
              </a:spcAft>
              <a:buFontTx/>
              <a:buNone/>
            </a:pPr>
            <a:r>
              <a:rPr lang="en-US" sz="3200" dirty="0">
                <a:cs typeface="Times New Roman" panose="02020603050405020304" pitchFamily="18" charset="0"/>
              </a:rPr>
              <a:t>ALTER TABLE table_name</a:t>
            </a:r>
          </a:p>
          <a:p>
            <a:pPr marL="609600" indent="-609600">
              <a:lnSpc>
                <a:spcPts val="3360"/>
              </a:lnSpc>
              <a:spcBef>
                <a:spcPct val="0"/>
              </a:spcBef>
              <a:spcAft>
                <a:spcPts val="0"/>
              </a:spcAft>
              <a:buFontTx/>
              <a:buNone/>
            </a:pPr>
            <a:r>
              <a:rPr lang="en-US" sz="3200" dirty="0">
                <a:cs typeface="Times New Roman" panose="02020603050405020304" pitchFamily="18" charset="0"/>
              </a:rPr>
              <a:t>ADD (column </a:t>
            </a:r>
            <a:r>
              <a:rPr lang="en-US" sz="3200" dirty="0" err="1">
                <a:cs typeface="Times New Roman" panose="02020603050405020304" pitchFamily="18" charset="0"/>
              </a:rPr>
              <a:t>datatype</a:t>
            </a:r>
            <a:r>
              <a:rPr lang="en-US" sz="3200" dirty="0">
                <a:cs typeface="Times New Roman" panose="02020603050405020304" pitchFamily="18" charset="0"/>
              </a:rPr>
              <a:t> [Default Expression])</a:t>
            </a:r>
          </a:p>
          <a:p>
            <a:pPr marL="609600" indent="-609600">
              <a:lnSpc>
                <a:spcPts val="3360"/>
              </a:lnSpc>
              <a:spcBef>
                <a:spcPct val="0"/>
              </a:spcBef>
              <a:spcAft>
                <a:spcPts val="0"/>
              </a:spcAft>
              <a:buFontTx/>
              <a:buNone/>
            </a:pPr>
            <a:r>
              <a:rPr lang="en-US" sz="3200" dirty="0">
                <a:cs typeface="Times New Roman" panose="02020603050405020304" pitchFamily="18" charset="0"/>
              </a:rPr>
              <a:t>[REFERENCES </a:t>
            </a:r>
            <a:r>
              <a:rPr lang="en-US" sz="3200" dirty="0" smtClean="0">
                <a:cs typeface="Times New Roman" panose="02020603050405020304" pitchFamily="18" charset="0"/>
              </a:rPr>
              <a:t>table_name (column name)’</a:t>
            </a:r>
            <a:endParaRPr lang="en-US" sz="3200" dirty="0">
              <a:cs typeface="Times New Roman" panose="02020603050405020304" pitchFamily="18" charset="0"/>
            </a:endParaRPr>
          </a:p>
          <a:p>
            <a:pPr marL="609600" indent="-609600">
              <a:lnSpc>
                <a:spcPts val="3360"/>
              </a:lnSpc>
              <a:spcBef>
                <a:spcPct val="0"/>
              </a:spcBef>
              <a:spcAft>
                <a:spcPts val="0"/>
              </a:spcAft>
              <a:buFontTx/>
              <a:buNone/>
            </a:pPr>
            <a:r>
              <a:rPr lang="en-US" sz="3200" dirty="0">
                <a:cs typeface="Times New Roman" panose="02020603050405020304" pitchFamily="18" charset="0"/>
              </a:rPr>
              <a:t>[CHECK condition]</a:t>
            </a:r>
            <a:r>
              <a:rPr lang="en-US" sz="3600" dirty="0">
                <a:cs typeface="Times New Roman" panose="02020603050405020304" pitchFamily="18" charset="0"/>
              </a:rPr>
              <a:t> </a:t>
            </a:r>
            <a:endParaRPr lang="en-US" sz="3600" dirty="0" smtClean="0">
              <a:cs typeface="Times New Roman" panose="02020603050405020304" pitchFamily="18" charset="0"/>
            </a:endParaRPr>
          </a:p>
          <a:p>
            <a:pPr>
              <a:buNone/>
            </a:pPr>
            <a:endParaRPr lang="en-US" b="1" dirty="0" smtClean="0">
              <a:solidFill>
                <a:schemeClr val="accent3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2000" b="1" dirty="0">
              <a:solidFill>
                <a:schemeClr val="accent3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800" b="1" dirty="0" smtClean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EX: ALTER TABLE student 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add</a:t>
            </a:r>
            <a:r>
              <a:rPr lang="en-US" sz="2800" b="1" dirty="0" smtClean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(address varchar2(30));</a:t>
            </a:r>
            <a:endParaRPr lang="en-US" sz="2800" b="1" dirty="0">
              <a:solidFill>
                <a:schemeClr val="accent3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51007" y="3683643"/>
            <a:ext cx="80277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sz="2800" dirty="0" smtClean="0"/>
              <a:t>You cannot specify where the column is to appear. 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2800" dirty="0" smtClean="0"/>
              <a:t>The new column becomes the last column.</a:t>
            </a:r>
          </a:p>
        </p:txBody>
      </p:sp>
    </p:spTree>
    <p:extLst>
      <p:ext uri="{BB962C8B-B14F-4D97-AF65-F5344CB8AC3E}">
        <p14:creationId xmlns:p14="http://schemas.microsoft.com/office/powerpoint/2010/main" val="6976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697319"/>
            <a:ext cx="9601196" cy="1626156"/>
          </a:xfrm>
        </p:spPr>
        <p:txBody>
          <a:bodyPr>
            <a:noAutofit/>
          </a:bodyPr>
          <a:lstStyle/>
          <a:p>
            <a:pPr algn="l"/>
            <a:r>
              <a:rPr lang="en-GB" sz="2400" dirty="0" smtClean="0"/>
              <a:t>In given table </a:t>
            </a:r>
            <a:r>
              <a:rPr lang="en-GB" sz="2400" dirty="0"/>
              <a:t>possesses a composite primary key </a:t>
            </a:r>
            <a:r>
              <a:rPr lang="en-GB" sz="2400" dirty="0" err="1"/>
              <a:t>cust_id</a:t>
            </a:r>
            <a:r>
              <a:rPr lang="en-GB" sz="2400" dirty="0"/>
              <a:t>, </a:t>
            </a:r>
            <a:r>
              <a:rPr lang="en-GB" sz="2400" dirty="0" err="1"/>
              <a:t>storeid</a:t>
            </a:r>
            <a:r>
              <a:rPr lang="en-GB" sz="2400" dirty="0"/>
              <a:t>. </a:t>
            </a:r>
            <a:r>
              <a:rPr lang="en-GB" sz="2400" dirty="0" smtClean="0"/>
              <a:t/>
            </a:r>
            <a:br>
              <a:rPr lang="en-GB" sz="2400" dirty="0" smtClean="0"/>
            </a:br>
            <a:r>
              <a:rPr lang="en-GB" sz="2400" dirty="0" smtClean="0"/>
              <a:t>The </a:t>
            </a:r>
            <a:r>
              <a:rPr lang="en-GB" sz="2400" dirty="0"/>
              <a:t>non-key attribute is </a:t>
            </a:r>
            <a:r>
              <a:rPr lang="en-GB" sz="2400" dirty="0" err="1" smtClean="0"/>
              <a:t>store_location</a:t>
            </a:r>
            <a:r>
              <a:rPr lang="en-GB" sz="2400" dirty="0" smtClean="0"/>
              <a:t>. </a:t>
            </a:r>
            <a:br>
              <a:rPr lang="en-GB" sz="2400" dirty="0" smtClean="0"/>
            </a:br>
            <a:r>
              <a:rPr lang="en-GB" sz="2400" dirty="0" smtClean="0"/>
              <a:t>So, </a:t>
            </a:r>
            <a:r>
              <a:rPr lang="en-GB" sz="2400" dirty="0" err="1" smtClean="0"/>
              <a:t>store_location</a:t>
            </a:r>
            <a:r>
              <a:rPr lang="en-GB" sz="2400" dirty="0" smtClean="0"/>
              <a:t> </a:t>
            </a:r>
            <a:r>
              <a:rPr lang="en-GB" sz="2400" dirty="0"/>
              <a:t>only depends on </a:t>
            </a:r>
            <a:r>
              <a:rPr lang="en-GB" sz="2400" dirty="0" err="1"/>
              <a:t>storeid</a:t>
            </a:r>
            <a:r>
              <a:rPr lang="en-GB" sz="2400" dirty="0"/>
              <a:t>, which is a part of the primary key. Hence, this table does not </a:t>
            </a:r>
            <a:r>
              <a:rPr lang="en-GB" sz="2400" dirty="0" err="1" smtClean="0"/>
              <a:t>fulfill</a:t>
            </a:r>
            <a:r>
              <a:rPr lang="en-GB" sz="2400" dirty="0" smtClean="0"/>
              <a:t> </a:t>
            </a:r>
            <a:r>
              <a:rPr lang="en-GB" sz="2400" dirty="0"/>
              <a:t>the second normal form.</a:t>
            </a:r>
            <a:endParaRPr lang="en-IN" sz="2400" dirty="0"/>
          </a:p>
        </p:txBody>
      </p:sp>
      <p:pic>
        <p:nvPicPr>
          <p:cNvPr id="18434" name="Picture 2" descr="normalizationinsql_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2" y="2857066"/>
            <a:ext cx="2922751" cy="2164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normalizationinsql_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38" y="2664984"/>
            <a:ext cx="2643266" cy="154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normalizationinsql_6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38" y="4444662"/>
            <a:ext cx="2808157" cy="158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212549" y="2948991"/>
            <a:ext cx="27491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51565E"/>
                </a:solidFill>
                <a:latin typeface="Roboto"/>
              </a:rPr>
              <a:t>To bring the table to Second Normal Form, you need to split the table into two parts. This will give you the </a:t>
            </a:r>
            <a:r>
              <a:rPr lang="en-GB" dirty="0" smtClean="0">
                <a:solidFill>
                  <a:srgbClr val="51565E"/>
                </a:solidFill>
                <a:latin typeface="Roboto"/>
              </a:rPr>
              <a:t>tables as </a:t>
            </a:r>
            <a:endParaRPr lang="en-GB" dirty="0">
              <a:solidFill>
                <a:srgbClr val="51565E"/>
              </a:solidFill>
              <a:latin typeface="Roboto"/>
            </a:endParaRPr>
          </a:p>
          <a:p>
            <a:r>
              <a:rPr lang="en-GB" dirty="0"/>
              <a:t/>
            </a:r>
            <a:br>
              <a:rPr lang="en-GB" dirty="0"/>
            </a:br>
            <a:endParaRPr lang="en-IN" dirty="0"/>
          </a:p>
        </p:txBody>
      </p:sp>
      <p:sp>
        <p:nvSpPr>
          <p:cNvPr id="7" name="Right Arrow 6"/>
          <p:cNvSpPr/>
          <p:nvPr/>
        </p:nvSpPr>
        <p:spPr>
          <a:xfrm>
            <a:off x="4348117" y="4090477"/>
            <a:ext cx="537657" cy="3541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ight Arrow 10"/>
          <p:cNvSpPr/>
          <p:nvPr/>
        </p:nvSpPr>
        <p:spPr>
          <a:xfrm>
            <a:off x="8091681" y="4103153"/>
            <a:ext cx="537657" cy="3541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043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Third Normal Form (3NF)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GB" dirty="0"/>
              <a:t>The first condition for the table to be in Third Normal Form is that the table should be in the Second Normal Form.</a:t>
            </a:r>
          </a:p>
          <a:p>
            <a:pPr algn="just"/>
            <a:r>
              <a:rPr lang="en-GB" dirty="0" smtClean="0"/>
              <a:t>The </a:t>
            </a:r>
            <a:r>
              <a:rPr lang="en-GB" dirty="0"/>
              <a:t>second condition is that there should be no transitive dependency for non-prime attributes, which indicates that non-prime attributes (which are not a part of the candidate key) should not depend on other non-prime attributes in a table</a:t>
            </a:r>
            <a:r>
              <a:rPr lang="en-GB" dirty="0" smtClean="0"/>
              <a:t>.</a:t>
            </a:r>
          </a:p>
          <a:p>
            <a:pPr algn="just"/>
            <a:r>
              <a:rPr lang="en-GB" dirty="0"/>
              <a:t>The third Normal Form ensures the reduction of data </a:t>
            </a:r>
            <a:r>
              <a:rPr lang="en-GB" dirty="0" smtClean="0"/>
              <a:t>duplication</a:t>
            </a:r>
          </a:p>
          <a:p>
            <a:pPr algn="just"/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 Transitive dependency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19677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9449" y="982663"/>
            <a:ext cx="9601200" cy="485775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Transitive Dependency 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9449" y="1468439"/>
            <a:ext cx="9601200" cy="930506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IN" dirty="0" smtClean="0"/>
              <a:t>Example: </a:t>
            </a:r>
            <a:r>
              <a:rPr lang="en-GB" dirty="0"/>
              <a:t>Book → Author: Here, the Book attribute determines the Author attribute. If you know the book name, you can learn the author's name. However, Author doesn't determine Book, because an author can write multiple </a:t>
            </a:r>
            <a:r>
              <a:rPr lang="en-GB" dirty="0" smtClean="0"/>
              <a:t>books.</a:t>
            </a:r>
          </a:p>
          <a:p>
            <a:endParaRPr lang="en-IN" dirty="0"/>
          </a:p>
        </p:txBody>
      </p:sp>
      <p:pic>
        <p:nvPicPr>
          <p:cNvPr id="8" name="Picture 2" descr="normalizationinsql_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964" y="2794861"/>
            <a:ext cx="5030448" cy="149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959371" y="4688712"/>
            <a:ext cx="104931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51565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above student table, </a:t>
            </a:r>
            <a:r>
              <a:rPr lang="en-GB" dirty="0" err="1">
                <a:solidFill>
                  <a:srgbClr val="51565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stu_id</a:t>
            </a:r>
            <a:r>
              <a:rPr lang="en-GB" dirty="0">
                <a:solidFill>
                  <a:srgbClr val="51565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determines </a:t>
            </a:r>
            <a:r>
              <a:rPr lang="en-GB" dirty="0" err="1">
                <a:solidFill>
                  <a:srgbClr val="51565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subid</a:t>
            </a:r>
            <a:r>
              <a:rPr lang="en-GB" dirty="0">
                <a:solidFill>
                  <a:srgbClr val="51565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GB" dirty="0" err="1">
                <a:solidFill>
                  <a:srgbClr val="51565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subid</a:t>
            </a:r>
            <a:r>
              <a:rPr lang="en-GB" dirty="0">
                <a:solidFill>
                  <a:srgbClr val="51565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determines sub. Therefore, </a:t>
            </a:r>
            <a:r>
              <a:rPr lang="en-GB" dirty="0" err="1">
                <a:solidFill>
                  <a:srgbClr val="51565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stu_id</a:t>
            </a:r>
            <a:r>
              <a:rPr lang="en-GB" dirty="0">
                <a:solidFill>
                  <a:srgbClr val="51565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determines sub via </a:t>
            </a:r>
            <a:r>
              <a:rPr lang="en-GB" dirty="0" err="1">
                <a:solidFill>
                  <a:srgbClr val="51565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subid</a:t>
            </a:r>
            <a:r>
              <a:rPr lang="en-GB" dirty="0">
                <a:solidFill>
                  <a:srgbClr val="51565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This implies that the table possesses a transitive functional dependency</a:t>
            </a:r>
            <a:r>
              <a:rPr lang="en-GB" dirty="0" smtClean="0">
                <a:solidFill>
                  <a:srgbClr val="51565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it does not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fulfill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third normal form criteria.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3276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4407" y="812340"/>
            <a:ext cx="103232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51565E"/>
                </a:solidFill>
                <a:latin typeface="Roboto"/>
              </a:rPr>
              <a:t> </a:t>
            </a:r>
            <a:r>
              <a:rPr lang="en-GB" sz="2400" dirty="0" smtClean="0">
                <a:solidFill>
                  <a:srgbClr val="51565E"/>
                </a:solidFill>
                <a:latin typeface="Roboto"/>
              </a:rPr>
              <a:t>To </a:t>
            </a:r>
            <a:r>
              <a:rPr lang="en-GB" sz="2400" dirty="0">
                <a:solidFill>
                  <a:srgbClr val="51565E"/>
                </a:solidFill>
                <a:latin typeface="Roboto"/>
              </a:rPr>
              <a:t>change the table to the </a:t>
            </a:r>
            <a:r>
              <a:rPr lang="en-GB" sz="2400" dirty="0" smtClean="0">
                <a:solidFill>
                  <a:srgbClr val="51565E"/>
                </a:solidFill>
                <a:latin typeface="Roboto"/>
              </a:rPr>
              <a:t>3NF, we </a:t>
            </a:r>
            <a:r>
              <a:rPr lang="en-GB" sz="2400" dirty="0">
                <a:solidFill>
                  <a:srgbClr val="51565E"/>
                </a:solidFill>
                <a:latin typeface="Roboto"/>
              </a:rPr>
              <a:t>need to divide the table as shown below:</a:t>
            </a:r>
            <a:endParaRPr lang="en-IN" sz="2400" dirty="0"/>
          </a:p>
        </p:txBody>
      </p:sp>
      <p:pic>
        <p:nvPicPr>
          <p:cNvPr id="20503" name="Picture 23" descr="normalizationinsql_8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860" y="2257971"/>
            <a:ext cx="3052320" cy="189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5" name="Picture 25" descr="normalizationinsql_9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507" y="4308752"/>
            <a:ext cx="2523683" cy="1789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38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Boyce </a:t>
            </a:r>
            <a:r>
              <a:rPr lang="en-IN" dirty="0" err="1" smtClean="0"/>
              <a:t>Codd</a:t>
            </a:r>
            <a:r>
              <a:rPr lang="en-IN" dirty="0" smtClean="0"/>
              <a:t> Normal </a:t>
            </a:r>
            <a:r>
              <a:rPr lang="en-IN" dirty="0"/>
              <a:t>Form (BCNF)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Boyce </a:t>
            </a:r>
            <a:r>
              <a:rPr lang="en-GB" dirty="0" err="1"/>
              <a:t>Codd</a:t>
            </a:r>
            <a:r>
              <a:rPr lang="en-GB" dirty="0"/>
              <a:t> Normal Form is also known as 3.5 NF. It is the superior version of 3NF </a:t>
            </a:r>
            <a:r>
              <a:rPr lang="en-GB" dirty="0" smtClean="0"/>
              <a:t>.</a:t>
            </a:r>
          </a:p>
          <a:p>
            <a:r>
              <a:rPr lang="en-GB" dirty="0"/>
              <a:t>The first condition for the table to be in Boyce </a:t>
            </a:r>
            <a:r>
              <a:rPr lang="en-GB" dirty="0" err="1"/>
              <a:t>Codd</a:t>
            </a:r>
            <a:r>
              <a:rPr lang="en-GB" dirty="0"/>
              <a:t> Normal Form is that the table should be in the third normal form. </a:t>
            </a:r>
            <a:endParaRPr lang="en-GB" dirty="0" smtClean="0"/>
          </a:p>
          <a:p>
            <a:r>
              <a:rPr lang="en-GB" dirty="0" smtClean="0"/>
              <a:t>Secondly</a:t>
            </a:r>
            <a:r>
              <a:rPr lang="en-GB" dirty="0"/>
              <a:t>, every </a:t>
            </a:r>
            <a:r>
              <a:rPr lang="en-GB" dirty="0" smtClean="0"/>
              <a:t>Right-Hand </a:t>
            </a:r>
            <a:r>
              <a:rPr lang="en-GB" dirty="0"/>
              <a:t>Side (RHS) attribute of the functional dependencies should depend on the super key of that particular table</a:t>
            </a:r>
            <a:r>
              <a:rPr lang="en-GB" dirty="0" smtClean="0"/>
              <a:t>.</a:t>
            </a:r>
          </a:p>
          <a:p>
            <a:r>
              <a:rPr lang="en-GB" dirty="0" smtClean="0"/>
              <a:t>It means </a:t>
            </a:r>
            <a:r>
              <a:rPr lang="en-GB" dirty="0"/>
              <a:t>You have a functional dependency X → Y. In the particular functional dependency, X has to be the part of the super key of the provided table.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687281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 descr="normalizationinsql_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116" y="1086664"/>
            <a:ext cx="3322144" cy="201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69555" y="875888"/>
            <a:ext cx="1039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Example </a:t>
            </a:r>
          </a:p>
        </p:txBody>
      </p:sp>
      <p:sp>
        <p:nvSpPr>
          <p:cNvPr id="6" name="Rectangle 5"/>
          <p:cNvSpPr/>
          <p:nvPr/>
        </p:nvSpPr>
        <p:spPr>
          <a:xfrm>
            <a:off x="869554" y="3384836"/>
            <a:ext cx="10642891" cy="1534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1950"/>
              </a:spcAft>
            </a:pPr>
            <a:r>
              <a:rPr lang="en-IN" smtClean="0">
                <a:solidFill>
                  <a:srgbClr val="51565E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the above table, student_id and subject together form the primary key because using student_id and subject; you can determine all the table columns.</a:t>
            </a:r>
            <a:endParaRPr lang="en-IN" sz="16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1950"/>
              </a:spcAft>
            </a:pPr>
            <a:r>
              <a:rPr lang="en-IN" smtClean="0">
                <a:solidFill>
                  <a:srgbClr val="51565E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Another important point to be noted here is that one professor teaches only one subject, but one subject may have two professors.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69553" y="4956507"/>
            <a:ext cx="10642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51565E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Which exhibit there is a dependency between subject and professor, i.e. subject depends on the professor's 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691083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94282" y="1033807"/>
            <a:ext cx="10403174" cy="4258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1950"/>
              </a:spcAft>
            </a:pPr>
            <a:r>
              <a:rPr lang="en-IN" sz="1600" dirty="0">
                <a:solidFill>
                  <a:srgbClr val="51565E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table is in 1st Normal form as all the column names are unique, all values are atomic, and all the values stored in a particular column are of the same domain.</a:t>
            </a:r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1950"/>
              </a:spcAft>
            </a:pPr>
            <a:r>
              <a:rPr lang="en-IN" sz="1600" dirty="0">
                <a:solidFill>
                  <a:srgbClr val="51565E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table also satisfies the 2nd Normal Form, as there is no Partial Dependency.</a:t>
            </a:r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1950"/>
              </a:spcAft>
            </a:pPr>
            <a:r>
              <a:rPr lang="en-IN" sz="1600" dirty="0">
                <a:solidFill>
                  <a:srgbClr val="51565E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And, there is no Transitive Dependency; hence, the table also satisfies the 3rd Normal Form.</a:t>
            </a:r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1950"/>
              </a:spcAft>
            </a:pPr>
            <a:r>
              <a:rPr lang="en-IN" sz="1600" dirty="0">
                <a:solidFill>
                  <a:srgbClr val="51565E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table follows all the Normal forms except the Boyce </a:t>
            </a:r>
            <a:r>
              <a:rPr lang="en-IN" sz="1600" dirty="0" err="1">
                <a:solidFill>
                  <a:srgbClr val="51565E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Codd</a:t>
            </a:r>
            <a:r>
              <a:rPr lang="en-IN" sz="1600" dirty="0">
                <a:solidFill>
                  <a:srgbClr val="51565E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Normal Form.</a:t>
            </a:r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1950"/>
              </a:spcAft>
            </a:pPr>
            <a:r>
              <a:rPr lang="en-IN" sz="1600" dirty="0">
                <a:solidFill>
                  <a:srgbClr val="51565E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 you can see </a:t>
            </a:r>
            <a:r>
              <a:rPr lang="en-IN" sz="1600" dirty="0" err="1">
                <a:solidFill>
                  <a:srgbClr val="51565E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stuid</a:t>
            </a:r>
            <a:r>
              <a:rPr lang="en-IN" sz="1600" dirty="0">
                <a:solidFill>
                  <a:srgbClr val="51565E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and subject forms the primary key, which means the subject attribute is a prime attribute.</a:t>
            </a:r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1950"/>
              </a:spcAft>
            </a:pPr>
            <a:r>
              <a:rPr lang="en-IN" sz="1600" dirty="0">
                <a:solidFill>
                  <a:srgbClr val="51565E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However, there exists yet another dependency - professor → subject.</a:t>
            </a:r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1950"/>
              </a:spcAft>
            </a:pPr>
            <a:r>
              <a:rPr lang="en-IN" sz="1600" dirty="0">
                <a:solidFill>
                  <a:srgbClr val="51565E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BCNF does not follow in the table as a subject is a prime attribute, the professor is a non-prime attribute.</a:t>
            </a:r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1950"/>
              </a:spcAft>
            </a:pPr>
            <a:r>
              <a:rPr lang="en-IN" sz="1600" dirty="0">
                <a:solidFill>
                  <a:srgbClr val="51565E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52478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ormalizationinsql_1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957" y="1580777"/>
            <a:ext cx="2395272" cy="170143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829455" y="3401265"/>
            <a:ext cx="11747292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1950"/>
              </a:spcAft>
            </a:pPr>
            <a:r>
              <a:rPr lang="en-IN" dirty="0">
                <a:solidFill>
                  <a:srgbClr val="51565E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 in the second table will have the columns </a:t>
            </a:r>
            <a:r>
              <a:rPr lang="en-IN" dirty="0" err="1">
                <a:solidFill>
                  <a:srgbClr val="51565E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profid</a:t>
            </a:r>
            <a:r>
              <a:rPr lang="en-IN" dirty="0">
                <a:solidFill>
                  <a:srgbClr val="51565E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subject, and professor, which satisfies the BCNF.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normalizationinsql_12.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950" y="3909012"/>
            <a:ext cx="3024303" cy="234188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1099277" y="815395"/>
            <a:ext cx="103382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51565E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transform the table into the BCNF, you will divide the table into two parts. One table will hold </a:t>
            </a:r>
            <a:r>
              <a:rPr lang="en-IN" dirty="0" err="1">
                <a:solidFill>
                  <a:srgbClr val="51565E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stuid</a:t>
            </a:r>
            <a:r>
              <a:rPr lang="en-IN" dirty="0">
                <a:solidFill>
                  <a:srgbClr val="51565E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which already exists and the second table will hold a newly created column </a:t>
            </a:r>
            <a:r>
              <a:rPr lang="en-IN" dirty="0" err="1">
                <a:solidFill>
                  <a:srgbClr val="51565E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profid</a:t>
            </a:r>
            <a:r>
              <a:rPr lang="en-IN" dirty="0">
                <a:solidFill>
                  <a:srgbClr val="51565E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8790427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4185" y="1240663"/>
            <a:ext cx="614362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60" dirty="0"/>
              <a:t>Why</a:t>
            </a:r>
            <a:r>
              <a:rPr spc="-100" dirty="0"/>
              <a:t> </a:t>
            </a:r>
            <a:r>
              <a:rPr spc="-55" dirty="0"/>
              <a:t>we</a:t>
            </a:r>
            <a:r>
              <a:rPr spc="330" dirty="0"/>
              <a:t> </a:t>
            </a:r>
            <a:r>
              <a:rPr spc="-105" dirty="0"/>
              <a:t>have</a:t>
            </a:r>
            <a:r>
              <a:rPr spc="320" dirty="0"/>
              <a:t> </a:t>
            </a:r>
            <a:r>
              <a:rPr spc="55" dirty="0"/>
              <a:t>Keys</a:t>
            </a:r>
            <a:r>
              <a:rPr spc="220" dirty="0"/>
              <a:t> </a:t>
            </a:r>
            <a:r>
              <a:rPr spc="-35" dirty="0"/>
              <a:t>in</a:t>
            </a:r>
            <a:r>
              <a:rPr spc="25" dirty="0"/>
              <a:t> </a:t>
            </a:r>
            <a:r>
              <a:rPr spc="-114" dirty="0"/>
              <a:t>DB?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74394" y="2566161"/>
            <a:ext cx="9241155" cy="2162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Clr>
                <a:srgbClr val="83992A"/>
              </a:buClr>
              <a:buSzPct val="114583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200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2400"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80" dirty="0">
                <a:solidFill>
                  <a:srgbClr val="252525"/>
                </a:solidFill>
                <a:latin typeface="Times New Roman"/>
                <a:cs typeface="Times New Roman"/>
              </a:rPr>
              <a:t>Key</a:t>
            </a:r>
            <a:r>
              <a:rPr sz="2400" spc="-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125" dirty="0">
                <a:solidFill>
                  <a:srgbClr val="252525"/>
                </a:solidFill>
                <a:latin typeface="Times New Roman"/>
                <a:cs typeface="Times New Roman"/>
              </a:rPr>
              <a:t>is</a:t>
            </a:r>
            <a:r>
              <a:rPr sz="2400"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525"/>
                </a:solidFill>
                <a:latin typeface="Times New Roman"/>
                <a:cs typeface="Times New Roman"/>
              </a:rPr>
              <a:t>an</a:t>
            </a:r>
            <a:r>
              <a:rPr sz="2400" spc="-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35" dirty="0">
                <a:solidFill>
                  <a:srgbClr val="252525"/>
                </a:solidFill>
                <a:latin typeface="Times New Roman"/>
                <a:cs typeface="Times New Roman"/>
              </a:rPr>
              <a:t>attribute</a:t>
            </a:r>
            <a:r>
              <a:rPr sz="2400" spc="9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25" dirty="0">
                <a:solidFill>
                  <a:srgbClr val="252525"/>
                </a:solidFill>
                <a:latin typeface="Times New Roman"/>
                <a:cs typeface="Times New Roman"/>
              </a:rPr>
              <a:t>or</a:t>
            </a:r>
            <a:r>
              <a:rPr sz="2400" spc="-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70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24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252525"/>
                </a:solidFill>
                <a:latin typeface="Times New Roman"/>
                <a:cs typeface="Times New Roman"/>
              </a:rPr>
              <a:t>set </a:t>
            </a:r>
            <a:r>
              <a:rPr sz="2400" spc="-1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z="2400" spc="3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35" dirty="0">
                <a:solidFill>
                  <a:srgbClr val="252525"/>
                </a:solidFill>
                <a:latin typeface="Times New Roman"/>
                <a:cs typeface="Times New Roman"/>
              </a:rPr>
              <a:t>attributes</a:t>
            </a:r>
            <a:r>
              <a:rPr sz="2400" spc="8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z="2400" spc="-8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70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2400" spc="-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35" dirty="0">
                <a:solidFill>
                  <a:srgbClr val="252525"/>
                </a:solidFill>
                <a:latin typeface="Times New Roman"/>
                <a:cs typeface="Times New Roman"/>
              </a:rPr>
              <a:t>relation</a:t>
            </a:r>
            <a:r>
              <a:rPr sz="2400" spc="-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525"/>
                </a:solidFill>
                <a:latin typeface="Times New Roman"/>
                <a:cs typeface="Times New Roman"/>
              </a:rPr>
              <a:t>that</a:t>
            </a:r>
            <a:r>
              <a:rPr sz="2400"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65" dirty="0">
                <a:solidFill>
                  <a:srgbClr val="252525"/>
                </a:solidFill>
                <a:latin typeface="Times New Roman"/>
                <a:cs typeface="Times New Roman"/>
              </a:rPr>
              <a:t>identifies</a:t>
            </a:r>
            <a:r>
              <a:rPr sz="2400"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70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2400" spc="-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50" dirty="0">
                <a:solidFill>
                  <a:srgbClr val="252525"/>
                </a:solidFill>
                <a:latin typeface="Times New Roman"/>
                <a:cs typeface="Times New Roman"/>
              </a:rPr>
              <a:t>tuple </a:t>
            </a:r>
            <a:r>
              <a:rPr sz="2400" spc="-5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45" dirty="0">
                <a:solidFill>
                  <a:srgbClr val="252525"/>
                </a:solidFill>
                <a:latin typeface="Times New Roman"/>
                <a:cs typeface="Times New Roman"/>
              </a:rPr>
              <a:t>(record)</a:t>
            </a:r>
            <a:r>
              <a:rPr sz="24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z="2400" spc="-8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70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2400" spc="-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50" dirty="0">
                <a:solidFill>
                  <a:srgbClr val="252525"/>
                </a:solidFill>
                <a:latin typeface="Times New Roman"/>
                <a:cs typeface="Times New Roman"/>
              </a:rPr>
              <a:t>relation.</a:t>
            </a:r>
            <a:endParaRPr sz="24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1175"/>
              </a:spcBef>
              <a:buClr>
                <a:srgbClr val="83992A"/>
              </a:buClr>
              <a:buSzPct val="114583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30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z="2400"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130" dirty="0">
                <a:solidFill>
                  <a:srgbClr val="252525"/>
                </a:solidFill>
                <a:latin typeface="Times New Roman"/>
                <a:cs typeface="Times New Roman"/>
              </a:rPr>
              <a:t>keys</a:t>
            </a:r>
            <a:r>
              <a:rPr sz="2400" spc="8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80" dirty="0">
                <a:solidFill>
                  <a:srgbClr val="252525"/>
                </a:solidFill>
                <a:latin typeface="Times New Roman"/>
                <a:cs typeface="Times New Roman"/>
              </a:rPr>
              <a:t>are</a:t>
            </a:r>
            <a:r>
              <a:rPr sz="2400"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35" dirty="0">
                <a:solidFill>
                  <a:srgbClr val="252525"/>
                </a:solidFill>
                <a:latin typeface="Times New Roman"/>
                <a:cs typeface="Times New Roman"/>
              </a:rPr>
              <a:t>defined</a:t>
            </a:r>
            <a:r>
              <a:rPr sz="2400" spc="-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z="2400" spc="-9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70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2400"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65" dirty="0">
                <a:solidFill>
                  <a:srgbClr val="252525"/>
                </a:solidFill>
                <a:latin typeface="Times New Roman"/>
                <a:cs typeface="Times New Roman"/>
              </a:rPr>
              <a:t>table</a:t>
            </a:r>
            <a:r>
              <a:rPr sz="2400" spc="8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20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4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85" dirty="0">
                <a:solidFill>
                  <a:srgbClr val="252525"/>
                </a:solidFill>
                <a:latin typeface="Times New Roman"/>
                <a:cs typeface="Times New Roman"/>
              </a:rPr>
              <a:t>access</a:t>
            </a:r>
            <a:r>
              <a:rPr sz="2400" spc="8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25" dirty="0">
                <a:solidFill>
                  <a:srgbClr val="252525"/>
                </a:solidFill>
                <a:latin typeface="Times New Roman"/>
                <a:cs typeface="Times New Roman"/>
              </a:rPr>
              <a:t>or</a:t>
            </a:r>
            <a:r>
              <a:rPr sz="2400" spc="-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60" dirty="0">
                <a:solidFill>
                  <a:srgbClr val="252525"/>
                </a:solidFill>
                <a:latin typeface="Times New Roman"/>
                <a:cs typeface="Times New Roman"/>
              </a:rPr>
              <a:t>sequence</a:t>
            </a:r>
            <a:r>
              <a:rPr sz="2400" spc="8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3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z="2400" spc="8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252525"/>
                </a:solidFill>
                <a:latin typeface="Times New Roman"/>
                <a:cs typeface="Times New Roman"/>
              </a:rPr>
              <a:t>stored</a:t>
            </a:r>
            <a:r>
              <a:rPr sz="2400" spc="-35" dirty="0">
                <a:solidFill>
                  <a:srgbClr val="252525"/>
                </a:solidFill>
                <a:latin typeface="Times New Roman"/>
                <a:cs typeface="Times New Roman"/>
              </a:rPr>
              <a:t> data</a:t>
            </a:r>
            <a:r>
              <a:rPr sz="24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90" dirty="0">
                <a:solidFill>
                  <a:srgbClr val="252525"/>
                </a:solidFill>
                <a:latin typeface="Times New Roman"/>
                <a:cs typeface="Times New Roman"/>
              </a:rPr>
              <a:t>quickly</a:t>
            </a:r>
            <a:endParaRPr sz="2400">
              <a:latin typeface="Times New Roman"/>
              <a:cs typeface="Times New Roman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400" spc="-9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65" dirty="0">
                <a:solidFill>
                  <a:srgbClr val="252525"/>
                </a:solidFill>
                <a:latin typeface="Times New Roman"/>
                <a:cs typeface="Times New Roman"/>
              </a:rPr>
              <a:t>smoothly.</a:t>
            </a:r>
            <a:endParaRPr sz="24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1175"/>
              </a:spcBef>
              <a:buClr>
                <a:srgbClr val="83992A"/>
              </a:buClr>
              <a:buSzPct val="114583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45" dirty="0">
                <a:solidFill>
                  <a:srgbClr val="252525"/>
                </a:solidFill>
                <a:latin typeface="Times New Roman"/>
                <a:cs typeface="Times New Roman"/>
              </a:rPr>
              <a:t>They </a:t>
            </a:r>
            <a:r>
              <a:rPr sz="2400" spc="-80" dirty="0">
                <a:solidFill>
                  <a:srgbClr val="252525"/>
                </a:solidFill>
                <a:latin typeface="Times New Roman"/>
                <a:cs typeface="Times New Roman"/>
              </a:rPr>
              <a:t>are</a:t>
            </a:r>
            <a:r>
              <a:rPr sz="2400"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65" dirty="0">
                <a:solidFill>
                  <a:srgbClr val="252525"/>
                </a:solidFill>
                <a:latin typeface="Times New Roman"/>
                <a:cs typeface="Times New Roman"/>
              </a:rPr>
              <a:t>also</a:t>
            </a:r>
            <a:r>
              <a:rPr sz="24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35" dirty="0">
                <a:solidFill>
                  <a:srgbClr val="252525"/>
                </a:solidFill>
                <a:latin typeface="Times New Roman"/>
                <a:cs typeface="Times New Roman"/>
              </a:rPr>
              <a:t>used</a:t>
            </a:r>
            <a:r>
              <a:rPr sz="2400" spc="-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20" dirty="0">
                <a:solidFill>
                  <a:srgbClr val="252525"/>
                </a:solidFill>
                <a:latin typeface="Times New Roman"/>
                <a:cs typeface="Times New Roman"/>
              </a:rPr>
              <a:t>to </a:t>
            </a:r>
            <a:r>
              <a:rPr sz="2400" spc="-60" dirty="0">
                <a:solidFill>
                  <a:srgbClr val="252525"/>
                </a:solidFill>
                <a:latin typeface="Times New Roman"/>
                <a:cs typeface="Times New Roman"/>
              </a:rPr>
              <a:t>create</a:t>
            </a:r>
            <a:r>
              <a:rPr sz="2400" spc="8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252525"/>
                </a:solidFill>
                <a:latin typeface="Times New Roman"/>
                <a:cs typeface="Times New Roman"/>
              </a:rPr>
              <a:t>relationship</a:t>
            </a:r>
            <a:r>
              <a:rPr sz="2400" spc="-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252525"/>
                </a:solidFill>
                <a:latin typeface="Times New Roman"/>
                <a:cs typeface="Times New Roman"/>
              </a:rPr>
              <a:t>between</a:t>
            </a:r>
            <a:r>
              <a:rPr sz="2400" spc="-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252525"/>
                </a:solidFill>
                <a:latin typeface="Times New Roman"/>
                <a:cs typeface="Times New Roman"/>
              </a:rPr>
              <a:t>different </a:t>
            </a:r>
            <a:r>
              <a:rPr sz="2400" spc="-70" dirty="0">
                <a:solidFill>
                  <a:srgbClr val="252525"/>
                </a:solidFill>
                <a:latin typeface="Times New Roman"/>
                <a:cs typeface="Times New Roman"/>
              </a:rPr>
              <a:t>tables.</a:t>
            </a:r>
            <a:endParaRPr sz="2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1042669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61157" y="1240663"/>
            <a:ext cx="584962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088514" algn="l"/>
              </a:tabLst>
            </a:pPr>
            <a:r>
              <a:rPr b="0" i="0" spc="-195" dirty="0">
                <a:latin typeface="Times New Roman"/>
                <a:cs typeface="Times New Roman"/>
              </a:rPr>
              <a:t>Types</a:t>
            </a:r>
            <a:r>
              <a:rPr b="0" i="0" spc="100" dirty="0">
                <a:latin typeface="Times New Roman"/>
                <a:cs typeface="Times New Roman"/>
              </a:rPr>
              <a:t> </a:t>
            </a:r>
            <a:r>
              <a:rPr b="0" i="0" spc="-20" dirty="0">
                <a:latin typeface="Times New Roman"/>
                <a:cs typeface="Times New Roman"/>
              </a:rPr>
              <a:t>of	</a:t>
            </a:r>
            <a:r>
              <a:rPr b="0" i="0" spc="-180" dirty="0">
                <a:latin typeface="Times New Roman"/>
                <a:cs typeface="Times New Roman"/>
              </a:rPr>
              <a:t>Keys</a:t>
            </a:r>
            <a:r>
              <a:rPr b="0" i="0" spc="80" dirty="0">
                <a:latin typeface="Times New Roman"/>
                <a:cs typeface="Times New Roman"/>
              </a:rPr>
              <a:t> </a:t>
            </a:r>
            <a:r>
              <a:rPr b="0" i="0" spc="-15" dirty="0">
                <a:latin typeface="Times New Roman"/>
                <a:cs typeface="Times New Roman"/>
              </a:rPr>
              <a:t>in</a:t>
            </a:r>
            <a:r>
              <a:rPr b="0" i="0" spc="-175" dirty="0">
                <a:latin typeface="Times New Roman"/>
                <a:cs typeface="Times New Roman"/>
              </a:rPr>
              <a:t> </a:t>
            </a:r>
            <a:r>
              <a:rPr b="0" i="0" spc="-70" dirty="0">
                <a:latin typeface="Times New Roman"/>
                <a:cs typeface="Times New Roman"/>
              </a:rPr>
              <a:t>Database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74394" y="2483214"/>
            <a:ext cx="2293620" cy="28682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30"/>
              </a:spcBef>
              <a:buClr>
                <a:srgbClr val="83992A"/>
              </a:buClr>
              <a:buSzPct val="113636"/>
              <a:buAutoNum type="arabicPeriod"/>
              <a:tabLst>
                <a:tab pos="469265" algn="l"/>
                <a:tab pos="469900" algn="l"/>
              </a:tabLst>
            </a:pPr>
            <a:r>
              <a:rPr sz="2200" b="1" i="1" spc="5" dirty="0">
                <a:solidFill>
                  <a:srgbClr val="252525"/>
                </a:solidFill>
                <a:latin typeface="Times New Roman"/>
                <a:cs typeface="Times New Roman"/>
              </a:rPr>
              <a:t>Primary</a:t>
            </a:r>
            <a:r>
              <a:rPr sz="2200" b="1" i="1" spc="-8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b="1" i="1" spc="55" dirty="0">
                <a:solidFill>
                  <a:srgbClr val="252525"/>
                </a:solidFill>
                <a:latin typeface="Times New Roman"/>
                <a:cs typeface="Times New Roman"/>
              </a:rPr>
              <a:t>Key</a:t>
            </a:r>
            <a:endParaRPr sz="22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240"/>
              </a:spcBef>
              <a:buClr>
                <a:srgbClr val="83992A"/>
              </a:buClr>
              <a:buSzPct val="113636"/>
              <a:buAutoNum type="arabicPeriod"/>
              <a:tabLst>
                <a:tab pos="469265" algn="l"/>
                <a:tab pos="469900" algn="l"/>
              </a:tabLst>
            </a:pPr>
            <a:r>
              <a:rPr sz="2200" b="1" i="1" spc="5" dirty="0">
                <a:solidFill>
                  <a:srgbClr val="252525"/>
                </a:solidFill>
                <a:latin typeface="Times New Roman"/>
                <a:cs typeface="Times New Roman"/>
              </a:rPr>
              <a:t>Candidate</a:t>
            </a:r>
            <a:r>
              <a:rPr sz="2200" b="1" i="1" spc="1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b="1" i="1" spc="55" dirty="0">
                <a:solidFill>
                  <a:srgbClr val="252525"/>
                </a:solidFill>
                <a:latin typeface="Times New Roman"/>
                <a:cs typeface="Times New Roman"/>
              </a:rPr>
              <a:t>Key</a:t>
            </a:r>
            <a:endParaRPr sz="22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240"/>
              </a:spcBef>
              <a:buClr>
                <a:srgbClr val="83992A"/>
              </a:buClr>
              <a:buSzPct val="113636"/>
              <a:buAutoNum type="arabicPeriod"/>
              <a:tabLst>
                <a:tab pos="469265" algn="l"/>
                <a:tab pos="469900" algn="l"/>
              </a:tabLst>
            </a:pPr>
            <a:r>
              <a:rPr sz="2200" b="1" i="1" spc="-15" dirty="0">
                <a:solidFill>
                  <a:srgbClr val="252525"/>
                </a:solidFill>
                <a:latin typeface="Times New Roman"/>
                <a:cs typeface="Times New Roman"/>
              </a:rPr>
              <a:t>Alternate</a:t>
            </a:r>
            <a:r>
              <a:rPr sz="2200" b="1" i="1" spc="1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b="1" i="1" spc="55" dirty="0">
                <a:solidFill>
                  <a:srgbClr val="252525"/>
                </a:solidFill>
                <a:latin typeface="Times New Roman"/>
                <a:cs typeface="Times New Roman"/>
              </a:rPr>
              <a:t>Key</a:t>
            </a:r>
            <a:endParaRPr sz="22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240"/>
              </a:spcBef>
              <a:buClr>
                <a:srgbClr val="83992A"/>
              </a:buClr>
              <a:buSzPct val="113636"/>
              <a:buAutoNum type="arabicPeriod"/>
              <a:tabLst>
                <a:tab pos="469265" algn="l"/>
                <a:tab pos="469900" algn="l"/>
              </a:tabLst>
            </a:pPr>
            <a:r>
              <a:rPr sz="2200" b="1" i="1" dirty="0">
                <a:solidFill>
                  <a:srgbClr val="252525"/>
                </a:solidFill>
                <a:latin typeface="Times New Roman"/>
                <a:cs typeface="Times New Roman"/>
              </a:rPr>
              <a:t>Super</a:t>
            </a:r>
            <a:r>
              <a:rPr sz="2200" b="1" i="1" spc="-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b="1" i="1" spc="55" dirty="0">
                <a:solidFill>
                  <a:srgbClr val="252525"/>
                </a:solidFill>
                <a:latin typeface="Times New Roman"/>
                <a:cs typeface="Times New Roman"/>
              </a:rPr>
              <a:t>Key</a:t>
            </a:r>
            <a:endParaRPr sz="22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240"/>
              </a:spcBef>
              <a:buClr>
                <a:srgbClr val="83992A"/>
              </a:buClr>
              <a:buSzPct val="113636"/>
              <a:buAutoNum type="arabicPeriod"/>
              <a:tabLst>
                <a:tab pos="469265" algn="l"/>
                <a:tab pos="469900" algn="l"/>
              </a:tabLst>
            </a:pPr>
            <a:r>
              <a:rPr sz="2200" b="1" i="1" spc="30" dirty="0">
                <a:solidFill>
                  <a:srgbClr val="252525"/>
                </a:solidFill>
                <a:latin typeface="Times New Roman"/>
                <a:cs typeface="Times New Roman"/>
              </a:rPr>
              <a:t>Composite</a:t>
            </a:r>
            <a:r>
              <a:rPr sz="2200" b="1" i="1" spc="18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b="1" i="1" spc="55" dirty="0">
                <a:solidFill>
                  <a:srgbClr val="252525"/>
                </a:solidFill>
                <a:latin typeface="Times New Roman"/>
                <a:cs typeface="Times New Roman"/>
              </a:rPr>
              <a:t>Key</a:t>
            </a:r>
            <a:endParaRPr sz="22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244"/>
              </a:spcBef>
              <a:buClr>
                <a:srgbClr val="83992A"/>
              </a:buClr>
              <a:buSzPct val="113636"/>
              <a:buAutoNum type="arabicPeriod"/>
              <a:tabLst>
                <a:tab pos="469265" algn="l"/>
                <a:tab pos="469900" algn="l"/>
              </a:tabLst>
            </a:pPr>
            <a:r>
              <a:rPr sz="2200" b="1" i="1" spc="-20" dirty="0">
                <a:solidFill>
                  <a:srgbClr val="252525"/>
                </a:solidFill>
                <a:latin typeface="Times New Roman"/>
                <a:cs typeface="Times New Roman"/>
              </a:rPr>
              <a:t>Foreign</a:t>
            </a:r>
            <a:r>
              <a:rPr sz="2200" b="1" i="1" spc="-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b="1" i="1" spc="55" dirty="0">
                <a:solidFill>
                  <a:srgbClr val="252525"/>
                </a:solidFill>
                <a:latin typeface="Times New Roman"/>
                <a:cs typeface="Times New Roman"/>
              </a:rPr>
              <a:t>Key</a:t>
            </a:r>
            <a:endParaRPr sz="22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240"/>
              </a:spcBef>
              <a:buClr>
                <a:srgbClr val="83992A"/>
              </a:buClr>
              <a:buSzPct val="113636"/>
              <a:buAutoNum type="arabicPeriod"/>
              <a:tabLst>
                <a:tab pos="469265" algn="l"/>
                <a:tab pos="469900" algn="l"/>
              </a:tabLst>
            </a:pPr>
            <a:r>
              <a:rPr sz="2200" b="1" i="1" dirty="0">
                <a:solidFill>
                  <a:srgbClr val="252525"/>
                </a:solidFill>
                <a:latin typeface="Times New Roman"/>
                <a:cs typeface="Times New Roman"/>
              </a:rPr>
              <a:t>Unique</a:t>
            </a:r>
            <a:r>
              <a:rPr sz="2200" b="1" i="1" spc="1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b="1" i="1" spc="55" dirty="0">
                <a:solidFill>
                  <a:srgbClr val="252525"/>
                </a:solidFill>
                <a:latin typeface="Times New Roman"/>
                <a:cs typeface="Times New Roman"/>
              </a:rPr>
              <a:t>Key</a:t>
            </a:r>
            <a:endParaRPr sz="22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26707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56120" y="2347733"/>
            <a:ext cx="8492024" cy="3468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1956120" y="1542855"/>
            <a:ext cx="89455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EX: ALTER TABLE student 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add</a:t>
            </a: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(address varchar2(30));</a:t>
            </a:r>
          </a:p>
        </p:txBody>
      </p:sp>
    </p:spTree>
    <p:extLst>
      <p:ext uri="{BB962C8B-B14F-4D97-AF65-F5344CB8AC3E}">
        <p14:creationId xmlns:p14="http://schemas.microsoft.com/office/powerpoint/2010/main" val="170380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88270" y="796911"/>
            <a:ext cx="299212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5" dirty="0"/>
              <a:t>P</a:t>
            </a:r>
            <a:r>
              <a:rPr spc="-204" dirty="0"/>
              <a:t>r</a:t>
            </a:r>
            <a:r>
              <a:rPr spc="10" dirty="0"/>
              <a:t>i</a:t>
            </a:r>
            <a:r>
              <a:rPr spc="-130" dirty="0"/>
              <a:t>m</a:t>
            </a:r>
            <a:r>
              <a:rPr spc="-680" dirty="0"/>
              <a:t> </a:t>
            </a:r>
            <a:r>
              <a:rPr spc="-90" dirty="0"/>
              <a:t>a</a:t>
            </a:r>
            <a:r>
              <a:rPr spc="-30" dirty="0"/>
              <a:t>r</a:t>
            </a:r>
            <a:r>
              <a:rPr spc="150" dirty="0"/>
              <a:t>y</a:t>
            </a:r>
            <a:r>
              <a:rPr spc="-65" dirty="0"/>
              <a:t> </a:t>
            </a:r>
            <a:r>
              <a:rPr spc="135" dirty="0"/>
              <a:t>K</a:t>
            </a:r>
            <a:r>
              <a:rPr spc="105" dirty="0"/>
              <a:t>e</a:t>
            </a:r>
            <a:r>
              <a:rPr spc="150" dirty="0"/>
              <a:t>y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456769" y="1937258"/>
            <a:ext cx="7772426" cy="3826689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580"/>
              </a:spcBef>
              <a:buClr>
                <a:srgbClr val="83992A"/>
              </a:buClr>
              <a:buSzPct val="113333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b="0" i="0" spc="-80" dirty="0">
                <a:latin typeface="Times New Roman"/>
                <a:cs typeface="Times New Roman"/>
              </a:rPr>
              <a:t>W</a:t>
            </a:r>
            <a:r>
              <a:rPr sz="1800" b="0" i="0" spc="15" dirty="0">
                <a:latin typeface="Times New Roman"/>
                <a:cs typeface="Times New Roman"/>
              </a:rPr>
              <a:t>h</a:t>
            </a:r>
            <a:r>
              <a:rPr sz="1800" b="0" i="0" spc="-75" dirty="0">
                <a:latin typeface="Times New Roman"/>
                <a:cs typeface="Times New Roman"/>
              </a:rPr>
              <a:t>i</a:t>
            </a:r>
            <a:r>
              <a:rPr sz="1800" b="0" i="0" spc="-10" dirty="0">
                <a:latin typeface="Times New Roman"/>
                <a:cs typeface="Times New Roman"/>
              </a:rPr>
              <a:t>ch</a:t>
            </a:r>
            <a:r>
              <a:rPr sz="1800" b="0" i="0" spc="-70" dirty="0">
                <a:latin typeface="Times New Roman"/>
                <a:cs typeface="Times New Roman"/>
              </a:rPr>
              <a:t> </a:t>
            </a:r>
            <a:r>
              <a:rPr sz="1800" b="0" i="0" spc="-75" dirty="0">
                <a:latin typeface="Times New Roman"/>
                <a:cs typeface="Times New Roman"/>
              </a:rPr>
              <a:t>i</a:t>
            </a:r>
            <a:r>
              <a:rPr sz="1800" b="0" i="0" spc="-80" dirty="0">
                <a:latin typeface="Times New Roman"/>
                <a:cs typeface="Times New Roman"/>
              </a:rPr>
              <a:t>s</a:t>
            </a:r>
            <a:r>
              <a:rPr sz="1800" b="0" i="0" spc="45" dirty="0">
                <a:latin typeface="Times New Roman"/>
                <a:cs typeface="Times New Roman"/>
              </a:rPr>
              <a:t> </a:t>
            </a:r>
            <a:r>
              <a:rPr sz="1800" spc="-114" dirty="0"/>
              <a:t>U</a:t>
            </a:r>
            <a:r>
              <a:rPr sz="1800" spc="-215" dirty="0"/>
              <a:t>n</a:t>
            </a:r>
            <a:r>
              <a:rPr sz="1800" spc="-135" dirty="0"/>
              <a:t>i</a:t>
            </a:r>
            <a:r>
              <a:rPr sz="1800" spc="-155" dirty="0"/>
              <a:t>q</a:t>
            </a:r>
            <a:r>
              <a:rPr sz="1800" spc="-204" dirty="0"/>
              <a:t>u</a:t>
            </a:r>
            <a:r>
              <a:rPr sz="1800" spc="-260" dirty="0"/>
              <a:t>e</a:t>
            </a:r>
            <a:r>
              <a:rPr sz="1800" spc="105" dirty="0"/>
              <a:t> </a:t>
            </a:r>
            <a:r>
              <a:rPr sz="1800" spc="160" dirty="0"/>
              <a:t>&amp;</a:t>
            </a:r>
            <a:r>
              <a:rPr sz="1800" spc="-170" dirty="0"/>
              <a:t> </a:t>
            </a:r>
            <a:r>
              <a:rPr sz="1800" spc="-55" dirty="0"/>
              <a:t>C</a:t>
            </a:r>
            <a:r>
              <a:rPr sz="1800" spc="-275" dirty="0"/>
              <a:t>a</a:t>
            </a:r>
            <a:r>
              <a:rPr sz="1800" spc="-215" dirty="0"/>
              <a:t>n</a:t>
            </a:r>
            <a:r>
              <a:rPr sz="1800" spc="-170" dirty="0"/>
              <a:t>’</a:t>
            </a:r>
            <a:r>
              <a:rPr sz="1800" spc="-225" dirty="0"/>
              <a:t> </a:t>
            </a:r>
            <a:r>
              <a:rPr sz="1800" spc="-170" dirty="0"/>
              <a:t>t</a:t>
            </a:r>
            <a:r>
              <a:rPr sz="1800" spc="-5" dirty="0"/>
              <a:t> </a:t>
            </a:r>
            <a:r>
              <a:rPr sz="1800" spc="-150" dirty="0"/>
              <a:t>b</a:t>
            </a:r>
            <a:r>
              <a:rPr sz="1800" spc="-260" dirty="0"/>
              <a:t>e</a:t>
            </a:r>
            <a:r>
              <a:rPr sz="1800" spc="105" dirty="0"/>
              <a:t> </a:t>
            </a:r>
            <a:r>
              <a:rPr sz="1800" spc="-190" dirty="0"/>
              <a:t>h</a:t>
            </a:r>
            <a:r>
              <a:rPr sz="1800" spc="-290" dirty="0"/>
              <a:t>a</a:t>
            </a:r>
            <a:r>
              <a:rPr sz="1800" spc="-260" dirty="0"/>
              <a:t>ve</a:t>
            </a:r>
            <a:r>
              <a:rPr sz="1800" spc="90" dirty="0"/>
              <a:t> </a:t>
            </a:r>
            <a:r>
              <a:rPr sz="1800" spc="10" dirty="0"/>
              <a:t>N</a:t>
            </a:r>
            <a:r>
              <a:rPr sz="1800" spc="-114" dirty="0"/>
              <a:t>U</a:t>
            </a:r>
            <a:r>
              <a:rPr sz="1800" spc="-85" dirty="0"/>
              <a:t>L</a:t>
            </a:r>
            <a:r>
              <a:rPr sz="1800" spc="-130" dirty="0"/>
              <a:t>L</a:t>
            </a:r>
            <a:r>
              <a:rPr sz="1800" spc="45" dirty="0"/>
              <a:t> </a:t>
            </a:r>
            <a:r>
              <a:rPr sz="1800" spc="-285" dirty="0"/>
              <a:t>V</a:t>
            </a:r>
            <a:r>
              <a:rPr sz="1800" spc="-275" dirty="0"/>
              <a:t>a</a:t>
            </a:r>
            <a:r>
              <a:rPr sz="1800" spc="-140" dirty="0"/>
              <a:t>l</a:t>
            </a:r>
            <a:r>
              <a:rPr sz="1800" spc="-204" dirty="0"/>
              <a:t>u</a:t>
            </a:r>
            <a:r>
              <a:rPr sz="1800" spc="-260" dirty="0"/>
              <a:t>e</a:t>
            </a:r>
          </a:p>
          <a:p>
            <a:pPr marL="299085" marR="2653665" indent="-287020">
              <a:lnSpc>
                <a:spcPts val="1620"/>
              </a:lnSpc>
              <a:spcBef>
                <a:spcPts val="980"/>
              </a:spcBef>
              <a:buClr>
                <a:srgbClr val="83992A"/>
              </a:buClr>
              <a:buSzPct val="113333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b="0" i="0" spc="-30" dirty="0">
                <a:latin typeface="Times New Roman"/>
                <a:cs typeface="Times New Roman"/>
              </a:rPr>
              <a:t>Is</a:t>
            </a:r>
            <a:r>
              <a:rPr sz="1800" b="0" i="0" spc="25" dirty="0">
                <a:latin typeface="Times New Roman"/>
                <a:cs typeface="Times New Roman"/>
              </a:rPr>
              <a:t> </a:t>
            </a:r>
            <a:r>
              <a:rPr sz="1800" b="0" i="0" spc="-20" dirty="0">
                <a:latin typeface="Times New Roman"/>
                <a:cs typeface="Times New Roman"/>
              </a:rPr>
              <a:t>the</a:t>
            </a:r>
            <a:r>
              <a:rPr sz="1800" b="0" i="0" spc="40" dirty="0">
                <a:latin typeface="Times New Roman"/>
                <a:cs typeface="Times New Roman"/>
              </a:rPr>
              <a:t> </a:t>
            </a:r>
            <a:r>
              <a:rPr sz="1800" b="0" i="0" spc="-15" dirty="0">
                <a:latin typeface="Times New Roman"/>
                <a:cs typeface="Times New Roman"/>
              </a:rPr>
              <a:t>column</a:t>
            </a:r>
            <a:r>
              <a:rPr sz="1800" b="0" i="0" spc="-55" dirty="0">
                <a:latin typeface="Times New Roman"/>
                <a:cs typeface="Times New Roman"/>
              </a:rPr>
              <a:t> </a:t>
            </a:r>
            <a:r>
              <a:rPr sz="1800" b="0" i="0" spc="-40" dirty="0">
                <a:latin typeface="Times New Roman"/>
                <a:cs typeface="Times New Roman"/>
              </a:rPr>
              <a:t>you</a:t>
            </a:r>
            <a:r>
              <a:rPr sz="1800" b="0" i="0" spc="-45" dirty="0">
                <a:latin typeface="Times New Roman"/>
                <a:cs typeface="Times New Roman"/>
              </a:rPr>
              <a:t> </a:t>
            </a:r>
            <a:r>
              <a:rPr sz="1800" b="0" i="0" spc="-25" dirty="0">
                <a:latin typeface="Times New Roman"/>
                <a:cs typeface="Times New Roman"/>
              </a:rPr>
              <a:t>choose</a:t>
            </a:r>
            <a:r>
              <a:rPr sz="1800" b="0" i="0" spc="25" dirty="0">
                <a:latin typeface="Times New Roman"/>
                <a:cs typeface="Times New Roman"/>
              </a:rPr>
              <a:t> </a:t>
            </a:r>
            <a:r>
              <a:rPr sz="1800" b="0" i="0" spc="10" dirty="0">
                <a:latin typeface="Times New Roman"/>
                <a:cs typeface="Times New Roman"/>
              </a:rPr>
              <a:t>to</a:t>
            </a:r>
            <a:r>
              <a:rPr sz="1800" b="0" i="0" spc="-5" dirty="0">
                <a:latin typeface="Times New Roman"/>
                <a:cs typeface="Times New Roman"/>
              </a:rPr>
              <a:t> </a:t>
            </a:r>
            <a:r>
              <a:rPr sz="1800" b="0" i="0" spc="-25" dirty="0">
                <a:latin typeface="Times New Roman"/>
                <a:cs typeface="Times New Roman"/>
              </a:rPr>
              <a:t>maintain</a:t>
            </a:r>
            <a:r>
              <a:rPr sz="1800" b="0" i="0" spc="-60" dirty="0">
                <a:latin typeface="Times New Roman"/>
                <a:cs typeface="Times New Roman"/>
              </a:rPr>
              <a:t> </a:t>
            </a:r>
            <a:r>
              <a:rPr sz="1800" b="0" i="0" spc="-30" dirty="0">
                <a:latin typeface="Times New Roman"/>
                <a:cs typeface="Times New Roman"/>
              </a:rPr>
              <a:t>uniqueness</a:t>
            </a:r>
            <a:r>
              <a:rPr sz="1800" b="0" i="0" spc="35" dirty="0">
                <a:latin typeface="Times New Roman"/>
                <a:cs typeface="Times New Roman"/>
              </a:rPr>
              <a:t> </a:t>
            </a:r>
            <a:r>
              <a:rPr sz="1800" b="0" i="0" spc="-5" dirty="0">
                <a:latin typeface="Times New Roman"/>
                <a:cs typeface="Times New Roman"/>
              </a:rPr>
              <a:t>in</a:t>
            </a:r>
            <a:r>
              <a:rPr sz="1800" b="0" i="0" spc="-60" dirty="0">
                <a:latin typeface="Times New Roman"/>
                <a:cs typeface="Times New Roman"/>
              </a:rPr>
              <a:t> </a:t>
            </a:r>
            <a:r>
              <a:rPr sz="1800" b="0" i="0" spc="-45" dirty="0">
                <a:latin typeface="Times New Roman"/>
                <a:cs typeface="Times New Roman"/>
              </a:rPr>
              <a:t>a</a:t>
            </a:r>
            <a:r>
              <a:rPr sz="1800" b="0" i="0" spc="-15" dirty="0">
                <a:latin typeface="Times New Roman"/>
                <a:cs typeface="Times New Roman"/>
              </a:rPr>
              <a:t> </a:t>
            </a:r>
            <a:r>
              <a:rPr sz="1800" b="0" i="0" spc="-40" dirty="0">
                <a:latin typeface="Times New Roman"/>
                <a:cs typeface="Times New Roman"/>
              </a:rPr>
              <a:t>table</a:t>
            </a:r>
            <a:r>
              <a:rPr sz="1800" b="0" i="0" spc="35" dirty="0">
                <a:latin typeface="Times New Roman"/>
                <a:cs typeface="Times New Roman"/>
              </a:rPr>
              <a:t> </a:t>
            </a:r>
            <a:r>
              <a:rPr sz="1800" b="0" i="0" spc="-15" dirty="0">
                <a:latin typeface="Times New Roman"/>
                <a:cs typeface="Times New Roman"/>
              </a:rPr>
              <a:t>at </a:t>
            </a:r>
            <a:r>
              <a:rPr sz="1800" b="0" i="0" spc="-360" dirty="0">
                <a:latin typeface="Times New Roman"/>
                <a:cs typeface="Times New Roman"/>
              </a:rPr>
              <a:t> </a:t>
            </a:r>
            <a:r>
              <a:rPr sz="1800" b="0" i="0" spc="-60" dirty="0">
                <a:latin typeface="Times New Roman"/>
                <a:cs typeface="Times New Roman"/>
              </a:rPr>
              <a:t>row</a:t>
            </a:r>
            <a:r>
              <a:rPr sz="1800" b="0" i="0" spc="50" dirty="0">
                <a:latin typeface="Times New Roman"/>
                <a:cs typeface="Times New Roman"/>
              </a:rPr>
              <a:t> </a:t>
            </a:r>
            <a:r>
              <a:rPr sz="1800" b="0" i="0" spc="-60" dirty="0">
                <a:latin typeface="Times New Roman"/>
                <a:cs typeface="Times New Roman"/>
              </a:rPr>
              <a:t>level.</a:t>
            </a:r>
          </a:p>
          <a:p>
            <a:pPr marL="299085" indent="-287020">
              <a:lnSpc>
                <a:spcPct val="100000"/>
              </a:lnSpc>
              <a:spcBef>
                <a:spcPts val="760"/>
              </a:spcBef>
              <a:buClr>
                <a:srgbClr val="83992A"/>
              </a:buClr>
              <a:buSzPct val="113333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b="0" i="0" spc="-20" dirty="0">
                <a:latin typeface="Times New Roman"/>
                <a:cs typeface="Times New Roman"/>
              </a:rPr>
              <a:t>Here</a:t>
            </a:r>
            <a:r>
              <a:rPr sz="1800" b="0" i="0" spc="25" dirty="0">
                <a:latin typeface="Times New Roman"/>
                <a:cs typeface="Times New Roman"/>
              </a:rPr>
              <a:t> </a:t>
            </a:r>
            <a:r>
              <a:rPr sz="1800" b="0" i="0" spc="-5" dirty="0">
                <a:latin typeface="Times New Roman"/>
                <a:cs typeface="Times New Roman"/>
              </a:rPr>
              <a:t>in</a:t>
            </a:r>
            <a:r>
              <a:rPr sz="1800" b="0" i="0" spc="-55" dirty="0">
                <a:latin typeface="Times New Roman"/>
                <a:cs typeface="Times New Roman"/>
              </a:rPr>
              <a:t> </a:t>
            </a:r>
            <a:r>
              <a:rPr sz="1800" spc="25" dirty="0">
                <a:latin typeface="Times New Roman"/>
                <a:cs typeface="Times New Roman"/>
              </a:rPr>
              <a:t>Employee</a:t>
            </a:r>
            <a:r>
              <a:rPr sz="1800" spc="90" dirty="0">
                <a:latin typeface="Times New Roman"/>
                <a:cs typeface="Times New Roman"/>
              </a:rPr>
              <a:t> </a:t>
            </a:r>
            <a:r>
              <a:rPr sz="1800" b="0" i="0" spc="-40" dirty="0">
                <a:latin typeface="Times New Roman"/>
                <a:cs typeface="Times New Roman"/>
              </a:rPr>
              <a:t>table</a:t>
            </a:r>
            <a:r>
              <a:rPr sz="1800" b="0" i="0" spc="40" dirty="0">
                <a:latin typeface="Times New Roman"/>
                <a:cs typeface="Times New Roman"/>
              </a:rPr>
              <a:t> </a:t>
            </a:r>
            <a:r>
              <a:rPr sz="1800" b="0" i="0" spc="-105" dirty="0">
                <a:latin typeface="Times New Roman"/>
                <a:cs typeface="Times New Roman"/>
              </a:rPr>
              <a:t>we</a:t>
            </a:r>
            <a:r>
              <a:rPr sz="1800" b="0" i="0" spc="55" dirty="0">
                <a:latin typeface="Times New Roman"/>
                <a:cs typeface="Times New Roman"/>
              </a:rPr>
              <a:t> </a:t>
            </a:r>
            <a:r>
              <a:rPr sz="1800" b="0" i="0" spc="-15" dirty="0">
                <a:latin typeface="Times New Roman"/>
                <a:cs typeface="Times New Roman"/>
              </a:rPr>
              <a:t>can</a:t>
            </a:r>
            <a:r>
              <a:rPr sz="1800" b="0" i="0" spc="-50" dirty="0">
                <a:latin typeface="Times New Roman"/>
                <a:cs typeface="Times New Roman"/>
              </a:rPr>
              <a:t> </a:t>
            </a:r>
            <a:r>
              <a:rPr sz="1800" b="0" i="0" spc="-25" dirty="0">
                <a:latin typeface="Times New Roman"/>
                <a:cs typeface="Times New Roman"/>
              </a:rPr>
              <a:t>choose</a:t>
            </a:r>
            <a:r>
              <a:rPr sz="1800" b="0" i="0" spc="30" dirty="0">
                <a:latin typeface="Times New Roman"/>
                <a:cs typeface="Times New Roman"/>
              </a:rPr>
              <a:t> </a:t>
            </a:r>
            <a:r>
              <a:rPr sz="1800" b="0" i="0" spc="-20" dirty="0">
                <a:latin typeface="Times New Roman"/>
                <a:cs typeface="Times New Roman"/>
              </a:rPr>
              <a:t>either</a:t>
            </a:r>
            <a:r>
              <a:rPr sz="1800" b="0" i="0" spc="-15" dirty="0">
                <a:latin typeface="Times New Roman"/>
                <a:cs typeface="Times New Roman"/>
              </a:rPr>
              <a:t> </a:t>
            </a:r>
            <a:r>
              <a:rPr sz="1800" spc="30" dirty="0">
                <a:latin typeface="Times New Roman"/>
                <a:cs typeface="Times New Roman"/>
              </a:rPr>
              <a:t>EmployeeID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b="0" i="0" spc="15" dirty="0">
                <a:latin typeface="Times New Roman"/>
                <a:cs typeface="Times New Roman"/>
              </a:rPr>
              <a:t>or</a:t>
            </a:r>
            <a:r>
              <a:rPr sz="1800" b="0" i="0" spc="-30" dirty="0">
                <a:latin typeface="Times New Roman"/>
                <a:cs typeface="Times New Roman"/>
              </a:rPr>
              <a:t> </a:t>
            </a:r>
            <a:r>
              <a:rPr sz="1800" spc="15" dirty="0">
                <a:latin typeface="Times New Roman"/>
                <a:cs typeface="Times New Roman"/>
              </a:rPr>
              <a:t>SSN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b="0" i="0" spc="-15" dirty="0">
                <a:latin typeface="Times New Roman"/>
                <a:cs typeface="Times New Roman"/>
              </a:rPr>
              <a:t>column</a:t>
            </a:r>
            <a:r>
              <a:rPr sz="1800" b="0" i="0" spc="-45" dirty="0">
                <a:latin typeface="Times New Roman"/>
                <a:cs typeface="Times New Roman"/>
              </a:rPr>
              <a:t> </a:t>
            </a:r>
            <a:r>
              <a:rPr sz="1800" b="0" i="0" dirty="0">
                <a:latin typeface="Times New Roman"/>
                <a:cs typeface="Times New Roman"/>
              </a:rPr>
              <a:t>for</a:t>
            </a:r>
            <a:r>
              <a:rPr sz="1800" b="0" i="0" spc="-25" dirty="0">
                <a:latin typeface="Times New Roman"/>
                <a:cs typeface="Times New Roman"/>
              </a:rPr>
              <a:t> </a:t>
            </a:r>
            <a:r>
              <a:rPr sz="1800" b="0" i="0" spc="-45" dirty="0">
                <a:latin typeface="Times New Roman"/>
                <a:cs typeface="Times New Roman"/>
              </a:rPr>
              <a:t>a</a:t>
            </a:r>
            <a:r>
              <a:rPr sz="1800" b="0" i="0" spc="-10" dirty="0">
                <a:latin typeface="Times New Roman"/>
                <a:cs typeface="Times New Roman"/>
              </a:rPr>
              <a:t> </a:t>
            </a:r>
            <a:r>
              <a:rPr sz="1800" b="0" i="0" spc="-10" dirty="0" smtClean="0">
                <a:latin typeface="Times New Roman"/>
                <a:cs typeface="Times New Roman"/>
              </a:rPr>
              <a:t>P</a:t>
            </a:r>
            <a:r>
              <a:rPr lang="en-IN" sz="1800" b="0" i="0" spc="-10" dirty="0" smtClean="0">
                <a:latin typeface="Times New Roman"/>
                <a:cs typeface="Times New Roman"/>
              </a:rPr>
              <a:t>RIMARY </a:t>
            </a:r>
            <a:r>
              <a:rPr sz="1800" b="0" i="0" spc="-10" dirty="0" smtClean="0">
                <a:latin typeface="Times New Roman"/>
                <a:cs typeface="Times New Roman"/>
              </a:rPr>
              <a:t>K.</a:t>
            </a:r>
            <a:r>
              <a:rPr lang="en-IN" sz="1800" b="0" i="0" spc="-10" dirty="0" smtClean="0">
                <a:latin typeface="Times New Roman"/>
                <a:cs typeface="Times New Roman"/>
              </a:rPr>
              <a:t>EY.</a:t>
            </a:r>
            <a:endParaRPr sz="1800" b="0" i="0" spc="-10" dirty="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780"/>
              </a:spcBef>
              <a:buClr>
                <a:srgbClr val="83992A"/>
              </a:buClr>
              <a:buSzPct val="113333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b="0" i="0" spc="-20" dirty="0">
                <a:latin typeface="Times New Roman"/>
                <a:cs typeface="Times New Roman"/>
              </a:rPr>
              <a:t>EmployeeID</a:t>
            </a:r>
            <a:r>
              <a:rPr sz="1800" b="0" i="0" spc="25" dirty="0">
                <a:latin typeface="Times New Roman"/>
                <a:cs typeface="Times New Roman"/>
              </a:rPr>
              <a:t> </a:t>
            </a:r>
            <a:r>
              <a:rPr sz="1800" b="0" i="0" spc="-80" dirty="0">
                <a:latin typeface="Times New Roman"/>
                <a:cs typeface="Times New Roman"/>
              </a:rPr>
              <a:t>is</a:t>
            </a:r>
            <a:r>
              <a:rPr sz="1800" b="0" i="0" spc="30" dirty="0">
                <a:latin typeface="Times New Roman"/>
                <a:cs typeface="Times New Roman"/>
              </a:rPr>
              <a:t> </a:t>
            </a:r>
            <a:r>
              <a:rPr sz="1800" b="0" i="0" spc="-30" dirty="0">
                <a:latin typeface="Times New Roman"/>
                <a:cs typeface="Times New Roman"/>
              </a:rPr>
              <a:t>preferable</a:t>
            </a:r>
            <a:r>
              <a:rPr sz="1800" b="0" i="0" spc="25" dirty="0">
                <a:latin typeface="Times New Roman"/>
                <a:cs typeface="Times New Roman"/>
              </a:rPr>
              <a:t> </a:t>
            </a:r>
            <a:r>
              <a:rPr sz="1800" b="0" i="0" spc="-40" dirty="0">
                <a:latin typeface="Times New Roman"/>
                <a:cs typeface="Times New Roman"/>
              </a:rPr>
              <a:t>choice</a:t>
            </a:r>
            <a:r>
              <a:rPr sz="1800" b="0" i="0" spc="25" dirty="0">
                <a:latin typeface="Times New Roman"/>
                <a:cs typeface="Times New Roman"/>
              </a:rPr>
              <a:t> </a:t>
            </a:r>
            <a:r>
              <a:rPr sz="1800" b="0" i="0" spc="-40" dirty="0">
                <a:latin typeface="Times New Roman"/>
                <a:cs typeface="Times New Roman"/>
              </a:rPr>
              <a:t>because</a:t>
            </a:r>
            <a:r>
              <a:rPr sz="1800" b="0" i="0" spc="40" dirty="0">
                <a:latin typeface="Times New Roman"/>
                <a:cs typeface="Times New Roman"/>
              </a:rPr>
              <a:t> </a:t>
            </a:r>
            <a:r>
              <a:rPr sz="1800" b="0" i="0" spc="-65" dirty="0">
                <a:latin typeface="Times New Roman"/>
                <a:cs typeface="Times New Roman"/>
              </a:rPr>
              <a:t>SSN</a:t>
            </a:r>
            <a:r>
              <a:rPr sz="1800" b="0" i="0" spc="5" dirty="0">
                <a:latin typeface="Times New Roman"/>
                <a:cs typeface="Times New Roman"/>
              </a:rPr>
              <a:t> </a:t>
            </a:r>
            <a:r>
              <a:rPr sz="1800" b="0" i="0" spc="-80" dirty="0">
                <a:latin typeface="Times New Roman"/>
                <a:cs typeface="Times New Roman"/>
              </a:rPr>
              <a:t>is</a:t>
            </a:r>
            <a:r>
              <a:rPr sz="1800" b="0" i="0" spc="40" dirty="0">
                <a:latin typeface="Times New Roman"/>
                <a:cs typeface="Times New Roman"/>
              </a:rPr>
              <a:t> </a:t>
            </a:r>
            <a:r>
              <a:rPr sz="1800" b="0" i="0" spc="-45" dirty="0">
                <a:latin typeface="Times New Roman"/>
                <a:cs typeface="Times New Roman"/>
              </a:rPr>
              <a:t>a</a:t>
            </a:r>
            <a:r>
              <a:rPr sz="1800" b="0" i="0" spc="-15" dirty="0">
                <a:latin typeface="Times New Roman"/>
                <a:cs typeface="Times New Roman"/>
              </a:rPr>
              <a:t> </a:t>
            </a:r>
            <a:r>
              <a:rPr sz="1800" b="0" i="0" spc="-40" dirty="0">
                <a:latin typeface="Times New Roman"/>
                <a:cs typeface="Times New Roman"/>
              </a:rPr>
              <a:t>secure</a:t>
            </a:r>
            <a:r>
              <a:rPr sz="1800" b="0" i="0" spc="40" dirty="0">
                <a:latin typeface="Times New Roman"/>
                <a:cs typeface="Times New Roman"/>
              </a:rPr>
              <a:t> </a:t>
            </a:r>
            <a:r>
              <a:rPr sz="1800" b="0" i="0" spc="-20" dirty="0">
                <a:latin typeface="Times New Roman"/>
                <a:cs typeface="Times New Roman"/>
              </a:rPr>
              <a:t>(PII)</a:t>
            </a:r>
            <a:r>
              <a:rPr sz="1800" b="0" i="0" spc="20" dirty="0">
                <a:latin typeface="Times New Roman"/>
                <a:cs typeface="Times New Roman"/>
              </a:rPr>
              <a:t> </a:t>
            </a:r>
            <a:r>
              <a:rPr sz="1800" b="0" i="0" spc="-60" dirty="0">
                <a:latin typeface="Times New Roman"/>
                <a:cs typeface="Times New Roman"/>
              </a:rPr>
              <a:t>value.</a:t>
            </a:r>
          </a:p>
          <a:p>
            <a:pPr marL="299085" marR="469265" indent="-287020">
              <a:lnSpc>
                <a:spcPts val="2050"/>
              </a:lnSpc>
              <a:spcBef>
                <a:spcPts val="1060"/>
              </a:spcBef>
              <a:buClr>
                <a:srgbClr val="83992A"/>
              </a:buClr>
              <a:buSzPct val="113157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b="0" i="0" spc="-40" dirty="0">
                <a:latin typeface="Times New Roman"/>
                <a:cs typeface="Times New Roman"/>
              </a:rPr>
              <a:t>Primary</a:t>
            </a:r>
            <a:r>
              <a:rPr sz="1800" b="0" i="0" spc="-35" dirty="0">
                <a:latin typeface="Times New Roman"/>
                <a:cs typeface="Times New Roman"/>
              </a:rPr>
              <a:t> </a:t>
            </a:r>
            <a:r>
              <a:rPr sz="1800" b="0" i="0" spc="-95" dirty="0">
                <a:latin typeface="Times New Roman"/>
                <a:cs typeface="Times New Roman"/>
              </a:rPr>
              <a:t>key</a:t>
            </a:r>
            <a:r>
              <a:rPr sz="1800" b="0" i="0" spc="-30" dirty="0">
                <a:latin typeface="Times New Roman"/>
                <a:cs typeface="Times New Roman"/>
              </a:rPr>
              <a:t> </a:t>
            </a:r>
            <a:r>
              <a:rPr sz="1800" b="0" i="0" spc="-105" dirty="0">
                <a:latin typeface="Times New Roman"/>
                <a:cs typeface="Times New Roman"/>
              </a:rPr>
              <a:t>is</a:t>
            </a:r>
            <a:r>
              <a:rPr sz="1800" b="0" i="0" spc="65" dirty="0">
                <a:latin typeface="Times New Roman"/>
                <a:cs typeface="Times New Roman"/>
              </a:rPr>
              <a:t> </a:t>
            </a:r>
            <a:r>
              <a:rPr sz="1800" b="0" i="0" spc="-25" dirty="0">
                <a:latin typeface="Times New Roman"/>
                <a:cs typeface="Times New Roman"/>
              </a:rPr>
              <a:t>the</a:t>
            </a:r>
            <a:r>
              <a:rPr sz="1800" b="0" i="0" spc="55" dirty="0">
                <a:latin typeface="Times New Roman"/>
                <a:cs typeface="Times New Roman"/>
              </a:rPr>
              <a:t> </a:t>
            </a:r>
            <a:r>
              <a:rPr sz="1800" b="0" i="0" spc="-45" dirty="0">
                <a:latin typeface="Times New Roman"/>
                <a:cs typeface="Times New Roman"/>
              </a:rPr>
              <a:t>minimal</a:t>
            </a:r>
            <a:r>
              <a:rPr sz="1800" b="0" i="0" spc="-55" dirty="0">
                <a:latin typeface="Times New Roman"/>
                <a:cs typeface="Times New Roman"/>
              </a:rPr>
              <a:t> </a:t>
            </a:r>
            <a:r>
              <a:rPr sz="1800" b="0" i="0" spc="-20" dirty="0">
                <a:latin typeface="Times New Roman"/>
                <a:cs typeface="Times New Roman"/>
              </a:rPr>
              <a:t>super</a:t>
            </a:r>
            <a:r>
              <a:rPr sz="1800" b="0" i="0" spc="-35" dirty="0">
                <a:latin typeface="Times New Roman"/>
                <a:cs typeface="Times New Roman"/>
              </a:rPr>
              <a:t> </a:t>
            </a:r>
            <a:r>
              <a:rPr sz="1800" b="0" i="0" spc="-100" dirty="0">
                <a:latin typeface="Times New Roman"/>
                <a:cs typeface="Times New Roman"/>
              </a:rPr>
              <a:t>keys.</a:t>
            </a:r>
            <a:r>
              <a:rPr sz="1800" b="0" i="0" spc="-10" dirty="0">
                <a:latin typeface="Times New Roman"/>
                <a:cs typeface="Times New Roman"/>
              </a:rPr>
              <a:t> </a:t>
            </a:r>
            <a:r>
              <a:rPr sz="1800" b="0" i="0" spc="55" dirty="0">
                <a:latin typeface="Times New Roman"/>
                <a:cs typeface="Times New Roman"/>
              </a:rPr>
              <a:t>In</a:t>
            </a:r>
            <a:r>
              <a:rPr sz="1800" b="0" i="0" spc="-50" dirty="0">
                <a:latin typeface="Times New Roman"/>
                <a:cs typeface="Times New Roman"/>
              </a:rPr>
              <a:t> </a:t>
            </a:r>
            <a:r>
              <a:rPr sz="1800" b="0" i="0" spc="-25" dirty="0">
                <a:latin typeface="Times New Roman"/>
                <a:cs typeface="Times New Roman"/>
              </a:rPr>
              <a:t>the</a:t>
            </a:r>
            <a:r>
              <a:rPr sz="1800" b="0" i="0" spc="55" dirty="0">
                <a:latin typeface="Times New Roman"/>
                <a:cs typeface="Times New Roman"/>
              </a:rPr>
              <a:t> </a:t>
            </a:r>
            <a:r>
              <a:rPr sz="1800" b="0" i="0" spc="10" dirty="0">
                <a:latin typeface="Times New Roman"/>
                <a:cs typeface="Times New Roman"/>
              </a:rPr>
              <a:t>ER</a:t>
            </a:r>
            <a:r>
              <a:rPr sz="1800" b="0" i="0" spc="-15" dirty="0">
                <a:latin typeface="Times New Roman"/>
                <a:cs typeface="Times New Roman"/>
              </a:rPr>
              <a:t> </a:t>
            </a:r>
            <a:r>
              <a:rPr sz="1800" b="0" i="0" spc="-40" dirty="0">
                <a:latin typeface="Times New Roman"/>
                <a:cs typeface="Times New Roman"/>
              </a:rPr>
              <a:t>diagram</a:t>
            </a:r>
            <a:r>
              <a:rPr sz="1800" b="0" i="0" spc="-25" dirty="0">
                <a:latin typeface="Times New Roman"/>
                <a:cs typeface="Times New Roman"/>
              </a:rPr>
              <a:t> </a:t>
            </a:r>
            <a:r>
              <a:rPr sz="1800" b="0" i="0" spc="-40" dirty="0">
                <a:latin typeface="Times New Roman"/>
                <a:cs typeface="Times New Roman"/>
              </a:rPr>
              <a:t>primary</a:t>
            </a:r>
            <a:r>
              <a:rPr sz="1800" b="0" i="0" spc="-20" dirty="0">
                <a:latin typeface="Times New Roman"/>
                <a:cs typeface="Times New Roman"/>
              </a:rPr>
              <a:t> </a:t>
            </a:r>
            <a:r>
              <a:rPr sz="1800" b="0" i="0" spc="-95" dirty="0">
                <a:latin typeface="Times New Roman"/>
                <a:cs typeface="Times New Roman"/>
              </a:rPr>
              <a:t>key</a:t>
            </a:r>
            <a:r>
              <a:rPr sz="1800" b="0" i="0" spc="-30" dirty="0">
                <a:latin typeface="Times New Roman"/>
                <a:cs typeface="Times New Roman"/>
              </a:rPr>
              <a:t> </a:t>
            </a:r>
            <a:r>
              <a:rPr sz="1800" b="0" i="0" spc="-105" dirty="0">
                <a:latin typeface="Times New Roman"/>
                <a:cs typeface="Times New Roman"/>
              </a:rPr>
              <a:t>is </a:t>
            </a:r>
            <a:r>
              <a:rPr sz="1800" b="0" i="0" spc="-459" dirty="0">
                <a:latin typeface="Times New Roman"/>
                <a:cs typeface="Times New Roman"/>
              </a:rPr>
              <a:t> </a:t>
            </a:r>
            <a:r>
              <a:rPr sz="1800" b="0" i="0" spc="-15" dirty="0">
                <a:latin typeface="Times New Roman"/>
                <a:cs typeface="Times New Roman"/>
              </a:rPr>
              <a:t>represented</a:t>
            </a:r>
            <a:r>
              <a:rPr sz="1800" b="0" i="0" spc="-60" dirty="0">
                <a:latin typeface="Times New Roman"/>
                <a:cs typeface="Times New Roman"/>
              </a:rPr>
              <a:t> </a:t>
            </a:r>
            <a:r>
              <a:rPr sz="1800" b="0" i="0" spc="-70" dirty="0">
                <a:latin typeface="Times New Roman"/>
                <a:cs typeface="Times New Roman"/>
              </a:rPr>
              <a:t>by</a:t>
            </a:r>
            <a:r>
              <a:rPr sz="1800" b="0" i="0" spc="-40" dirty="0">
                <a:latin typeface="Times New Roman"/>
                <a:cs typeface="Times New Roman"/>
              </a:rPr>
              <a:t> underlining</a:t>
            </a:r>
            <a:r>
              <a:rPr sz="1800" b="0" i="0" spc="50" dirty="0">
                <a:latin typeface="Times New Roman"/>
                <a:cs typeface="Times New Roman"/>
              </a:rPr>
              <a:t> </a:t>
            </a:r>
            <a:r>
              <a:rPr sz="1800" b="0" i="0" spc="-25" dirty="0">
                <a:latin typeface="Times New Roman"/>
                <a:cs typeface="Times New Roman"/>
              </a:rPr>
              <a:t>the</a:t>
            </a:r>
            <a:r>
              <a:rPr sz="1800" b="0" i="0" spc="50" dirty="0">
                <a:latin typeface="Times New Roman"/>
                <a:cs typeface="Times New Roman"/>
              </a:rPr>
              <a:t> </a:t>
            </a:r>
            <a:r>
              <a:rPr sz="1800" b="0" i="0" spc="-40" dirty="0">
                <a:latin typeface="Times New Roman"/>
                <a:cs typeface="Times New Roman"/>
              </a:rPr>
              <a:t>primary</a:t>
            </a:r>
            <a:r>
              <a:rPr sz="1800" b="0" i="0" spc="-25" dirty="0">
                <a:latin typeface="Times New Roman"/>
                <a:cs typeface="Times New Roman"/>
              </a:rPr>
              <a:t> </a:t>
            </a:r>
            <a:r>
              <a:rPr sz="1800" b="0" i="0" spc="-95" dirty="0">
                <a:latin typeface="Times New Roman"/>
                <a:cs typeface="Times New Roman"/>
              </a:rPr>
              <a:t>key</a:t>
            </a:r>
            <a:r>
              <a:rPr sz="1800" b="0" i="0" spc="-35" dirty="0">
                <a:latin typeface="Times New Roman"/>
                <a:cs typeface="Times New Roman"/>
              </a:rPr>
              <a:t> </a:t>
            </a:r>
            <a:r>
              <a:rPr sz="1800" b="0" i="0" spc="-30" dirty="0">
                <a:latin typeface="Times New Roman"/>
                <a:cs typeface="Times New Roman"/>
              </a:rPr>
              <a:t>attribute.</a:t>
            </a:r>
            <a:endParaRPr sz="1800" dirty="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805"/>
              </a:spcBef>
              <a:buClr>
                <a:srgbClr val="83992A"/>
              </a:buClr>
              <a:buSzPct val="113157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b="0" i="0" spc="-65" dirty="0">
                <a:latin typeface="Times New Roman"/>
                <a:cs typeface="Times New Roman"/>
              </a:rPr>
              <a:t>Ideally</a:t>
            </a:r>
            <a:r>
              <a:rPr sz="1800" b="0" i="0" spc="-25" dirty="0">
                <a:latin typeface="Times New Roman"/>
                <a:cs typeface="Times New Roman"/>
              </a:rPr>
              <a:t> </a:t>
            </a:r>
            <a:r>
              <a:rPr sz="1800" b="0" i="0" spc="-60" dirty="0">
                <a:latin typeface="Times New Roman"/>
                <a:cs typeface="Times New Roman"/>
              </a:rPr>
              <a:t>a</a:t>
            </a:r>
            <a:r>
              <a:rPr sz="1800" b="0" i="0" spc="-10" dirty="0">
                <a:latin typeface="Times New Roman"/>
                <a:cs typeface="Times New Roman"/>
              </a:rPr>
              <a:t> </a:t>
            </a:r>
            <a:r>
              <a:rPr sz="1800" b="0" i="0" spc="-35" dirty="0">
                <a:latin typeface="Times New Roman"/>
                <a:cs typeface="Times New Roman"/>
              </a:rPr>
              <a:t>primary</a:t>
            </a:r>
            <a:r>
              <a:rPr sz="1800" b="0" i="0" spc="-20" dirty="0">
                <a:latin typeface="Times New Roman"/>
                <a:cs typeface="Times New Roman"/>
              </a:rPr>
              <a:t> </a:t>
            </a:r>
            <a:r>
              <a:rPr sz="1800" b="0" i="0" spc="-95" dirty="0">
                <a:latin typeface="Times New Roman"/>
                <a:cs typeface="Times New Roman"/>
              </a:rPr>
              <a:t>key</a:t>
            </a:r>
            <a:r>
              <a:rPr sz="1800" b="0" i="0" spc="-30" dirty="0">
                <a:latin typeface="Times New Roman"/>
                <a:cs typeface="Times New Roman"/>
              </a:rPr>
              <a:t> </a:t>
            </a:r>
            <a:r>
              <a:rPr sz="1800" b="0" i="0" spc="-105" dirty="0">
                <a:latin typeface="Times New Roman"/>
                <a:cs typeface="Times New Roman"/>
              </a:rPr>
              <a:t>is</a:t>
            </a:r>
            <a:r>
              <a:rPr sz="1800" b="0" i="0" spc="55" dirty="0">
                <a:latin typeface="Times New Roman"/>
                <a:cs typeface="Times New Roman"/>
              </a:rPr>
              <a:t> </a:t>
            </a:r>
            <a:r>
              <a:rPr sz="1800" b="0" i="0" spc="-15" dirty="0">
                <a:latin typeface="Times New Roman"/>
                <a:cs typeface="Times New Roman"/>
              </a:rPr>
              <a:t>composed</a:t>
            </a:r>
            <a:r>
              <a:rPr sz="1800" b="0" i="0" spc="-30" dirty="0">
                <a:latin typeface="Times New Roman"/>
                <a:cs typeface="Times New Roman"/>
              </a:rPr>
              <a:t> </a:t>
            </a:r>
            <a:r>
              <a:rPr sz="1800" b="0" i="0" spc="-10" dirty="0">
                <a:latin typeface="Times New Roman"/>
                <a:cs typeface="Times New Roman"/>
              </a:rPr>
              <a:t>of</a:t>
            </a:r>
            <a:r>
              <a:rPr sz="1800" b="0" i="0" spc="275" dirty="0">
                <a:latin typeface="Times New Roman"/>
                <a:cs typeface="Times New Roman"/>
              </a:rPr>
              <a:t> </a:t>
            </a:r>
            <a:r>
              <a:rPr sz="1800" b="0" i="0" spc="-50" dirty="0">
                <a:latin typeface="Times New Roman"/>
                <a:cs typeface="Times New Roman"/>
              </a:rPr>
              <a:t>only</a:t>
            </a:r>
            <a:r>
              <a:rPr sz="1800" b="0" i="0" spc="-20" dirty="0">
                <a:latin typeface="Times New Roman"/>
                <a:cs typeface="Times New Roman"/>
              </a:rPr>
              <a:t> </a:t>
            </a:r>
            <a:r>
              <a:rPr sz="1800" b="0" i="0" spc="-60" dirty="0">
                <a:latin typeface="Times New Roman"/>
                <a:cs typeface="Times New Roman"/>
              </a:rPr>
              <a:t>a</a:t>
            </a:r>
            <a:r>
              <a:rPr sz="1800" b="0" i="0" spc="-15" dirty="0">
                <a:latin typeface="Times New Roman"/>
                <a:cs typeface="Times New Roman"/>
              </a:rPr>
              <a:t> </a:t>
            </a:r>
            <a:r>
              <a:rPr sz="1800" b="0" i="0" spc="-75" dirty="0">
                <a:latin typeface="Times New Roman"/>
                <a:cs typeface="Times New Roman"/>
              </a:rPr>
              <a:t>single</a:t>
            </a:r>
            <a:r>
              <a:rPr sz="1800" b="0" i="0" spc="60" dirty="0">
                <a:latin typeface="Times New Roman"/>
                <a:cs typeface="Times New Roman"/>
              </a:rPr>
              <a:t> </a:t>
            </a:r>
            <a:r>
              <a:rPr sz="1800" b="0" i="0" spc="-30" dirty="0">
                <a:latin typeface="Times New Roman"/>
                <a:cs typeface="Times New Roman"/>
              </a:rPr>
              <a:t>attribute.</a:t>
            </a:r>
            <a:endParaRPr sz="1800" dirty="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825"/>
              </a:spcBef>
              <a:buClr>
                <a:srgbClr val="83992A"/>
              </a:buClr>
              <a:buSzPct val="113157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b="0" i="0" spc="-30" dirty="0">
                <a:latin typeface="Times New Roman"/>
                <a:cs typeface="Times New Roman"/>
              </a:rPr>
              <a:t>But</a:t>
            </a:r>
            <a:r>
              <a:rPr sz="1800" b="0" i="0" spc="-45" dirty="0">
                <a:latin typeface="Times New Roman"/>
                <a:cs typeface="Times New Roman"/>
              </a:rPr>
              <a:t> </a:t>
            </a:r>
            <a:r>
              <a:rPr sz="1800" b="0" i="0" spc="-30" dirty="0">
                <a:latin typeface="Times New Roman"/>
                <a:cs typeface="Times New Roman"/>
              </a:rPr>
              <a:t>it</a:t>
            </a:r>
            <a:r>
              <a:rPr sz="1800" b="0" i="0" spc="-10" dirty="0">
                <a:latin typeface="Times New Roman"/>
                <a:cs typeface="Times New Roman"/>
              </a:rPr>
              <a:t> </a:t>
            </a:r>
            <a:r>
              <a:rPr sz="1800" b="0" i="0" spc="-105" dirty="0">
                <a:latin typeface="Times New Roman"/>
                <a:cs typeface="Times New Roman"/>
              </a:rPr>
              <a:t>is</a:t>
            </a:r>
            <a:r>
              <a:rPr sz="1800" b="0" i="0" spc="65" dirty="0">
                <a:latin typeface="Times New Roman"/>
                <a:cs typeface="Times New Roman"/>
              </a:rPr>
              <a:t> </a:t>
            </a:r>
            <a:r>
              <a:rPr sz="1800" b="0" i="0" spc="-45" dirty="0">
                <a:latin typeface="Times New Roman"/>
                <a:cs typeface="Times New Roman"/>
              </a:rPr>
              <a:t>possible</a:t>
            </a:r>
            <a:r>
              <a:rPr sz="1800" b="0" i="0" spc="55" dirty="0">
                <a:latin typeface="Times New Roman"/>
                <a:cs typeface="Times New Roman"/>
              </a:rPr>
              <a:t> </a:t>
            </a:r>
            <a:r>
              <a:rPr sz="1800" b="0" i="0" spc="15" dirty="0">
                <a:latin typeface="Times New Roman"/>
                <a:cs typeface="Times New Roman"/>
              </a:rPr>
              <a:t>to </a:t>
            </a:r>
            <a:r>
              <a:rPr sz="1800" b="0" i="0" spc="-75" dirty="0">
                <a:latin typeface="Times New Roman"/>
                <a:cs typeface="Times New Roman"/>
              </a:rPr>
              <a:t>have</a:t>
            </a:r>
            <a:r>
              <a:rPr sz="1800" b="0" i="0" spc="65" dirty="0">
                <a:latin typeface="Times New Roman"/>
                <a:cs typeface="Times New Roman"/>
              </a:rPr>
              <a:t> </a:t>
            </a:r>
            <a:r>
              <a:rPr sz="1800" b="0" i="0" spc="-60" dirty="0">
                <a:latin typeface="Times New Roman"/>
                <a:cs typeface="Times New Roman"/>
              </a:rPr>
              <a:t>a</a:t>
            </a:r>
            <a:r>
              <a:rPr sz="1800" b="0" i="0" spc="-10" dirty="0">
                <a:latin typeface="Times New Roman"/>
                <a:cs typeface="Times New Roman"/>
              </a:rPr>
              <a:t> </a:t>
            </a:r>
            <a:r>
              <a:rPr sz="1800" b="0" i="0" spc="-40" dirty="0">
                <a:latin typeface="Times New Roman"/>
                <a:cs typeface="Times New Roman"/>
              </a:rPr>
              <a:t>primary</a:t>
            </a:r>
            <a:r>
              <a:rPr sz="1800" b="0" i="0" spc="-20" dirty="0">
                <a:latin typeface="Times New Roman"/>
                <a:cs typeface="Times New Roman"/>
              </a:rPr>
              <a:t> </a:t>
            </a:r>
            <a:r>
              <a:rPr sz="1800" b="0" i="0" spc="-95" dirty="0">
                <a:latin typeface="Times New Roman"/>
                <a:cs typeface="Times New Roman"/>
              </a:rPr>
              <a:t>key</a:t>
            </a:r>
            <a:r>
              <a:rPr sz="1800" b="0" i="0" spc="-30" dirty="0">
                <a:latin typeface="Times New Roman"/>
                <a:cs typeface="Times New Roman"/>
              </a:rPr>
              <a:t> </a:t>
            </a:r>
            <a:r>
              <a:rPr sz="1800" b="0" i="0" spc="-15" dirty="0">
                <a:latin typeface="Times New Roman"/>
                <a:cs typeface="Times New Roman"/>
              </a:rPr>
              <a:t>composed</a:t>
            </a:r>
            <a:r>
              <a:rPr sz="1800" b="0" i="0" spc="-30" dirty="0">
                <a:latin typeface="Times New Roman"/>
                <a:cs typeface="Times New Roman"/>
              </a:rPr>
              <a:t> </a:t>
            </a:r>
            <a:r>
              <a:rPr sz="1800" b="0" i="0" spc="-10" dirty="0">
                <a:latin typeface="Times New Roman"/>
                <a:cs typeface="Times New Roman"/>
              </a:rPr>
              <a:t>of</a:t>
            </a:r>
            <a:r>
              <a:rPr sz="1800" b="0" i="0" spc="265" dirty="0">
                <a:latin typeface="Times New Roman"/>
                <a:cs typeface="Times New Roman"/>
              </a:rPr>
              <a:t> </a:t>
            </a:r>
            <a:r>
              <a:rPr sz="1800" b="0" i="0" spc="-30" dirty="0">
                <a:latin typeface="Times New Roman"/>
                <a:cs typeface="Times New Roman"/>
              </a:rPr>
              <a:t>more</a:t>
            </a:r>
            <a:r>
              <a:rPr sz="1800" b="0" i="0" spc="65" dirty="0">
                <a:latin typeface="Times New Roman"/>
                <a:cs typeface="Times New Roman"/>
              </a:rPr>
              <a:t> </a:t>
            </a:r>
            <a:r>
              <a:rPr sz="1800" b="0" i="0" spc="10" dirty="0">
                <a:latin typeface="Times New Roman"/>
                <a:cs typeface="Times New Roman"/>
              </a:rPr>
              <a:t>than</a:t>
            </a:r>
            <a:r>
              <a:rPr sz="1800" b="0" i="0" spc="-50" dirty="0">
                <a:latin typeface="Times New Roman"/>
                <a:cs typeface="Times New Roman"/>
              </a:rPr>
              <a:t> </a:t>
            </a:r>
            <a:r>
              <a:rPr sz="1800" b="0" i="0" spc="-25" dirty="0">
                <a:latin typeface="Times New Roman"/>
                <a:cs typeface="Times New Roman"/>
              </a:rPr>
              <a:t>one</a:t>
            </a:r>
            <a:r>
              <a:rPr sz="1800" b="0" i="0" spc="65" dirty="0">
                <a:latin typeface="Times New Roman"/>
                <a:cs typeface="Times New Roman"/>
              </a:rPr>
              <a:t> </a:t>
            </a:r>
            <a:r>
              <a:rPr sz="1800" b="0" i="0" spc="-30" dirty="0">
                <a:latin typeface="Times New Roman"/>
                <a:cs typeface="Times New Roman"/>
              </a:rPr>
              <a:t>attribute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66544" y="5196966"/>
            <a:ext cx="5270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900" spc="-65" dirty="0">
                <a:solidFill>
                  <a:srgbClr val="252525"/>
                </a:solidFill>
                <a:latin typeface="Times New Roman"/>
                <a:cs typeface="Times New Roman"/>
              </a:rPr>
              <a:t>.</a:t>
            </a:r>
            <a:endParaRPr sz="1900">
              <a:latin typeface="Times New Roman"/>
              <a:cs typeface="Times New Roman"/>
            </a:endParaRPr>
          </a:p>
        </p:txBody>
      </p:sp>
      <p:pic>
        <p:nvPicPr>
          <p:cNvPr id="6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90560" y="1937258"/>
            <a:ext cx="2030476" cy="312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869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8029" y="970915"/>
            <a:ext cx="7147559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49580">
              <a:lnSpc>
                <a:spcPct val="100000"/>
              </a:lnSpc>
              <a:spcBef>
                <a:spcPts val="95"/>
              </a:spcBef>
            </a:pPr>
            <a:r>
              <a:rPr sz="4000" b="0" i="0" spc="-130" dirty="0">
                <a:latin typeface="Times New Roman"/>
                <a:cs typeface="Times New Roman"/>
              </a:rPr>
              <a:t>To </a:t>
            </a:r>
            <a:r>
              <a:rPr sz="4000" b="0" i="0" spc="-95" dirty="0">
                <a:latin typeface="Times New Roman"/>
                <a:cs typeface="Times New Roman"/>
              </a:rPr>
              <a:t>define </a:t>
            </a:r>
            <a:r>
              <a:rPr sz="4000" b="0" i="0" spc="-120" dirty="0">
                <a:latin typeface="Times New Roman"/>
                <a:cs typeface="Times New Roman"/>
              </a:rPr>
              <a:t>a </a:t>
            </a:r>
            <a:r>
              <a:rPr sz="4000" b="0" i="0" spc="-110" dirty="0">
                <a:latin typeface="Times New Roman"/>
                <a:cs typeface="Times New Roman"/>
              </a:rPr>
              <a:t>field </a:t>
            </a:r>
            <a:r>
              <a:rPr sz="4000" b="0" i="0" spc="-190" dirty="0">
                <a:latin typeface="Times New Roman"/>
                <a:cs typeface="Times New Roman"/>
              </a:rPr>
              <a:t>as</a:t>
            </a:r>
            <a:r>
              <a:rPr sz="4000" b="0" i="0" spc="-185" dirty="0">
                <a:latin typeface="Times New Roman"/>
                <a:cs typeface="Times New Roman"/>
              </a:rPr>
              <a:t> </a:t>
            </a:r>
            <a:r>
              <a:rPr sz="4000" b="0" i="0" spc="-75" dirty="0">
                <a:latin typeface="Times New Roman"/>
                <a:cs typeface="Times New Roman"/>
              </a:rPr>
              <a:t>primary </a:t>
            </a:r>
            <a:r>
              <a:rPr sz="4000" b="0" i="0" spc="-275" dirty="0">
                <a:latin typeface="Times New Roman"/>
                <a:cs typeface="Times New Roman"/>
              </a:rPr>
              <a:t>key, </a:t>
            </a:r>
            <a:r>
              <a:rPr sz="4000" b="0" i="0" spc="-270" dirty="0">
                <a:latin typeface="Times New Roman"/>
                <a:cs typeface="Times New Roman"/>
              </a:rPr>
              <a:t> </a:t>
            </a:r>
            <a:r>
              <a:rPr sz="4000" b="0" i="0" spc="-125" dirty="0">
                <a:latin typeface="Times New Roman"/>
                <a:cs typeface="Times New Roman"/>
              </a:rPr>
              <a:t>following</a:t>
            </a:r>
            <a:r>
              <a:rPr sz="4000" b="0" i="0" spc="10" dirty="0">
                <a:latin typeface="Times New Roman"/>
                <a:cs typeface="Times New Roman"/>
              </a:rPr>
              <a:t> </a:t>
            </a:r>
            <a:r>
              <a:rPr sz="4000" b="0" i="0" spc="-55" dirty="0">
                <a:latin typeface="Times New Roman"/>
                <a:cs typeface="Times New Roman"/>
              </a:rPr>
              <a:t>conditions</a:t>
            </a:r>
            <a:r>
              <a:rPr sz="4000" b="0" i="0" spc="80" dirty="0">
                <a:latin typeface="Times New Roman"/>
                <a:cs typeface="Times New Roman"/>
              </a:rPr>
              <a:t> </a:t>
            </a:r>
            <a:r>
              <a:rPr sz="4000" b="0" i="0" spc="-25" dirty="0">
                <a:latin typeface="Times New Roman"/>
                <a:cs typeface="Times New Roman"/>
              </a:rPr>
              <a:t>had</a:t>
            </a:r>
            <a:r>
              <a:rPr sz="4000" b="0" i="0" spc="-60" dirty="0">
                <a:latin typeface="Times New Roman"/>
                <a:cs typeface="Times New Roman"/>
              </a:rPr>
              <a:t> </a:t>
            </a:r>
            <a:r>
              <a:rPr sz="4000" b="0" i="0" spc="40" dirty="0">
                <a:latin typeface="Times New Roman"/>
                <a:cs typeface="Times New Roman"/>
              </a:rPr>
              <a:t>to</a:t>
            </a:r>
            <a:r>
              <a:rPr sz="4000" b="0" i="0" spc="-5" dirty="0">
                <a:latin typeface="Times New Roman"/>
                <a:cs typeface="Times New Roman"/>
              </a:rPr>
              <a:t> </a:t>
            </a:r>
            <a:r>
              <a:rPr sz="4000" b="0" i="0" spc="-100" dirty="0">
                <a:latin typeface="Times New Roman"/>
                <a:cs typeface="Times New Roman"/>
              </a:rPr>
              <a:t>be</a:t>
            </a:r>
            <a:r>
              <a:rPr sz="4000" b="0" i="0" spc="114" dirty="0">
                <a:latin typeface="Times New Roman"/>
                <a:cs typeface="Times New Roman"/>
              </a:rPr>
              <a:t> </a:t>
            </a:r>
            <a:r>
              <a:rPr sz="4000" b="0" i="0" spc="-15" dirty="0">
                <a:latin typeface="Times New Roman"/>
                <a:cs typeface="Times New Roman"/>
              </a:rPr>
              <a:t>met</a:t>
            </a:r>
            <a:r>
              <a:rPr sz="4000" b="0" i="0" spc="-60" dirty="0">
                <a:latin typeface="Times New Roman"/>
                <a:cs typeface="Times New Roman"/>
              </a:rPr>
              <a:t> </a:t>
            </a:r>
            <a:r>
              <a:rPr sz="4000" b="0" i="0" spc="-240" dirty="0">
                <a:latin typeface="Times New Roman"/>
                <a:cs typeface="Times New Roman"/>
              </a:rPr>
              <a:t>: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4394" y="2476047"/>
            <a:ext cx="8801735" cy="2393315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810"/>
              </a:spcBef>
              <a:buClr>
                <a:srgbClr val="83992A"/>
              </a:buClr>
              <a:buSzPct val="114583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110" dirty="0">
                <a:solidFill>
                  <a:srgbClr val="252525"/>
                </a:solidFill>
                <a:latin typeface="Times New Roman"/>
                <a:cs typeface="Times New Roman"/>
              </a:rPr>
              <a:t>N</a:t>
            </a:r>
            <a:r>
              <a:rPr sz="2400" spc="15" dirty="0">
                <a:solidFill>
                  <a:srgbClr val="252525"/>
                </a:solidFill>
                <a:latin typeface="Times New Roman"/>
                <a:cs typeface="Times New Roman"/>
              </a:rPr>
              <a:t>o</a:t>
            </a:r>
            <a:r>
              <a:rPr sz="24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25" dirty="0">
                <a:solidFill>
                  <a:srgbClr val="252525"/>
                </a:solidFill>
                <a:latin typeface="Times New Roman"/>
                <a:cs typeface="Times New Roman"/>
              </a:rPr>
              <a:t>t</a:t>
            </a:r>
            <a:r>
              <a:rPr sz="2400" spc="-204" dirty="0">
                <a:solidFill>
                  <a:srgbClr val="252525"/>
                </a:solidFill>
                <a:latin typeface="Times New Roman"/>
                <a:cs typeface="Times New Roman"/>
              </a:rPr>
              <a:t>w</a:t>
            </a:r>
            <a:r>
              <a:rPr sz="2400" spc="15" dirty="0">
                <a:solidFill>
                  <a:srgbClr val="252525"/>
                </a:solidFill>
                <a:latin typeface="Times New Roman"/>
                <a:cs typeface="Times New Roman"/>
              </a:rPr>
              <a:t>o </a:t>
            </a:r>
            <a:r>
              <a:rPr sz="2400" dirty="0">
                <a:solidFill>
                  <a:srgbClr val="252525"/>
                </a:solidFill>
                <a:latin typeface="Times New Roman"/>
                <a:cs typeface="Times New Roman"/>
              </a:rPr>
              <a:t>r</a:t>
            </a:r>
            <a:r>
              <a:rPr sz="2400" spc="-20" dirty="0">
                <a:solidFill>
                  <a:srgbClr val="252525"/>
                </a:solidFill>
                <a:latin typeface="Times New Roman"/>
                <a:cs typeface="Times New Roman"/>
              </a:rPr>
              <a:t>o</a:t>
            </a:r>
            <a:r>
              <a:rPr sz="2400" spc="-145" dirty="0">
                <a:solidFill>
                  <a:srgbClr val="252525"/>
                </a:solidFill>
                <a:latin typeface="Times New Roman"/>
                <a:cs typeface="Times New Roman"/>
              </a:rPr>
              <a:t>w</a:t>
            </a:r>
            <a:r>
              <a:rPr sz="2400" spc="-130" dirty="0">
                <a:solidFill>
                  <a:srgbClr val="252525"/>
                </a:solidFill>
                <a:latin typeface="Times New Roman"/>
                <a:cs typeface="Times New Roman"/>
              </a:rPr>
              <a:t>s</a:t>
            </a:r>
            <a:r>
              <a:rPr sz="24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75" dirty="0">
                <a:solidFill>
                  <a:srgbClr val="252525"/>
                </a:solidFill>
                <a:latin typeface="Times New Roman"/>
                <a:cs typeface="Times New Roman"/>
              </a:rPr>
              <a:t>c</a:t>
            </a:r>
            <a:r>
              <a:rPr sz="2400" spc="-9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2400" spc="100" dirty="0">
                <a:solidFill>
                  <a:srgbClr val="252525"/>
                </a:solidFill>
                <a:latin typeface="Times New Roman"/>
                <a:cs typeface="Times New Roman"/>
              </a:rPr>
              <a:t>n</a:t>
            </a:r>
            <a:r>
              <a:rPr sz="2400" spc="-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20" dirty="0">
                <a:solidFill>
                  <a:srgbClr val="252525"/>
                </a:solidFill>
                <a:latin typeface="Times New Roman"/>
                <a:cs typeface="Times New Roman"/>
              </a:rPr>
              <a:t>h</a:t>
            </a:r>
            <a:r>
              <a:rPr sz="2400" spc="-130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2400" spc="-125" dirty="0">
                <a:solidFill>
                  <a:srgbClr val="252525"/>
                </a:solidFill>
                <a:latin typeface="Times New Roman"/>
                <a:cs typeface="Times New Roman"/>
              </a:rPr>
              <a:t>v</a:t>
            </a:r>
            <a:r>
              <a:rPr sz="2400" spc="-140" dirty="0">
                <a:solidFill>
                  <a:srgbClr val="252525"/>
                </a:solidFill>
                <a:latin typeface="Times New Roman"/>
                <a:cs typeface="Times New Roman"/>
              </a:rPr>
              <a:t>e</a:t>
            </a:r>
            <a:r>
              <a:rPr sz="2400"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25" dirty="0">
                <a:solidFill>
                  <a:srgbClr val="252525"/>
                </a:solidFill>
                <a:latin typeface="Times New Roman"/>
                <a:cs typeface="Times New Roman"/>
              </a:rPr>
              <a:t>t</a:t>
            </a:r>
            <a:r>
              <a:rPr sz="2400" spc="20" dirty="0">
                <a:solidFill>
                  <a:srgbClr val="252525"/>
                </a:solidFill>
                <a:latin typeface="Times New Roman"/>
                <a:cs typeface="Times New Roman"/>
              </a:rPr>
              <a:t>h</a:t>
            </a:r>
            <a:r>
              <a:rPr sz="2400" spc="-140" dirty="0">
                <a:solidFill>
                  <a:srgbClr val="252525"/>
                </a:solidFill>
                <a:latin typeface="Times New Roman"/>
                <a:cs typeface="Times New Roman"/>
              </a:rPr>
              <a:t>e</a:t>
            </a:r>
            <a:r>
              <a:rPr sz="2400"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65" dirty="0">
                <a:solidFill>
                  <a:srgbClr val="252525"/>
                </a:solidFill>
                <a:latin typeface="Times New Roman"/>
                <a:cs typeface="Times New Roman"/>
              </a:rPr>
              <a:t>s</a:t>
            </a:r>
            <a:r>
              <a:rPr sz="2400" spc="-9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2400" spc="-25" dirty="0">
                <a:solidFill>
                  <a:srgbClr val="252525"/>
                </a:solidFill>
                <a:latin typeface="Times New Roman"/>
                <a:cs typeface="Times New Roman"/>
              </a:rPr>
              <a:t>m</a:t>
            </a:r>
            <a:r>
              <a:rPr sz="2400" spc="-140" dirty="0">
                <a:solidFill>
                  <a:srgbClr val="252525"/>
                </a:solidFill>
                <a:latin typeface="Times New Roman"/>
                <a:cs typeface="Times New Roman"/>
              </a:rPr>
              <a:t>e</a:t>
            </a:r>
            <a:r>
              <a:rPr sz="24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20" dirty="0">
                <a:solidFill>
                  <a:srgbClr val="252525"/>
                </a:solidFill>
                <a:latin typeface="Times New Roman"/>
                <a:cs typeface="Times New Roman"/>
              </a:rPr>
              <a:t>p</a:t>
            </a:r>
            <a:r>
              <a:rPr sz="2400" dirty="0">
                <a:solidFill>
                  <a:srgbClr val="252525"/>
                </a:solidFill>
                <a:latin typeface="Times New Roman"/>
                <a:cs typeface="Times New Roman"/>
              </a:rPr>
              <a:t>r</a:t>
            </a:r>
            <a:r>
              <a:rPr sz="2400" spc="-120" dirty="0">
                <a:solidFill>
                  <a:srgbClr val="252525"/>
                </a:solidFill>
                <a:latin typeface="Times New Roman"/>
                <a:cs typeface="Times New Roman"/>
              </a:rPr>
              <a:t>i</a:t>
            </a:r>
            <a:r>
              <a:rPr sz="2400" spc="-25" dirty="0">
                <a:solidFill>
                  <a:srgbClr val="252525"/>
                </a:solidFill>
                <a:latin typeface="Times New Roman"/>
                <a:cs typeface="Times New Roman"/>
              </a:rPr>
              <a:t>m</a:t>
            </a:r>
            <a:r>
              <a:rPr sz="2400" spc="-9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2400" spc="70" dirty="0">
                <a:solidFill>
                  <a:srgbClr val="252525"/>
                </a:solidFill>
                <a:latin typeface="Times New Roman"/>
                <a:cs typeface="Times New Roman"/>
              </a:rPr>
              <a:t>r</a:t>
            </a:r>
            <a:r>
              <a:rPr sz="2400" spc="-165" dirty="0">
                <a:solidFill>
                  <a:srgbClr val="252525"/>
                </a:solidFill>
                <a:latin typeface="Times New Roman"/>
                <a:cs typeface="Times New Roman"/>
              </a:rPr>
              <a:t>y</a:t>
            </a:r>
            <a:r>
              <a:rPr sz="2400" spc="-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110" dirty="0">
                <a:solidFill>
                  <a:srgbClr val="252525"/>
                </a:solidFill>
                <a:latin typeface="Times New Roman"/>
                <a:cs typeface="Times New Roman"/>
              </a:rPr>
              <a:t>k</a:t>
            </a:r>
            <a:r>
              <a:rPr sz="2400" spc="-75" dirty="0">
                <a:solidFill>
                  <a:srgbClr val="252525"/>
                </a:solidFill>
                <a:latin typeface="Times New Roman"/>
                <a:cs typeface="Times New Roman"/>
              </a:rPr>
              <a:t>e</a:t>
            </a:r>
            <a:r>
              <a:rPr sz="2400" spc="-165" dirty="0">
                <a:solidFill>
                  <a:srgbClr val="252525"/>
                </a:solidFill>
                <a:latin typeface="Times New Roman"/>
                <a:cs typeface="Times New Roman"/>
              </a:rPr>
              <a:t>y</a:t>
            </a:r>
            <a:r>
              <a:rPr sz="2400" spc="-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125" dirty="0">
                <a:solidFill>
                  <a:srgbClr val="252525"/>
                </a:solidFill>
                <a:latin typeface="Times New Roman"/>
                <a:cs typeface="Times New Roman"/>
              </a:rPr>
              <a:t>v</a:t>
            </a:r>
            <a:r>
              <a:rPr sz="2400" spc="-9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2400" spc="-120" dirty="0">
                <a:solidFill>
                  <a:srgbClr val="252525"/>
                </a:solidFill>
                <a:latin typeface="Times New Roman"/>
                <a:cs typeface="Times New Roman"/>
              </a:rPr>
              <a:t>l</a:t>
            </a:r>
            <a:r>
              <a:rPr sz="2400" spc="-25" dirty="0">
                <a:solidFill>
                  <a:srgbClr val="252525"/>
                </a:solidFill>
                <a:latin typeface="Times New Roman"/>
                <a:cs typeface="Times New Roman"/>
              </a:rPr>
              <a:t>u</a:t>
            </a:r>
            <a:r>
              <a:rPr sz="2400" spc="-125" dirty="0">
                <a:solidFill>
                  <a:srgbClr val="252525"/>
                </a:solidFill>
                <a:latin typeface="Times New Roman"/>
                <a:cs typeface="Times New Roman"/>
              </a:rPr>
              <a:t>e</a:t>
            </a:r>
            <a:r>
              <a:rPr sz="2400" spc="-80" dirty="0">
                <a:solidFill>
                  <a:srgbClr val="252525"/>
                </a:solidFill>
                <a:latin typeface="Times New Roman"/>
                <a:cs typeface="Times New Roman"/>
              </a:rPr>
              <a:t>.</a:t>
            </a:r>
            <a:endParaRPr sz="2400" dirty="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1175"/>
              </a:spcBef>
              <a:buClr>
                <a:srgbClr val="83992A"/>
              </a:buClr>
              <a:buSzPct val="114583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100" dirty="0">
                <a:solidFill>
                  <a:srgbClr val="252525"/>
                </a:solidFill>
                <a:latin typeface="Times New Roman"/>
                <a:cs typeface="Times New Roman"/>
              </a:rPr>
              <a:t>E</a:t>
            </a:r>
            <a:r>
              <a:rPr sz="2400" spc="-125" dirty="0">
                <a:solidFill>
                  <a:srgbClr val="252525"/>
                </a:solidFill>
                <a:latin typeface="Times New Roman"/>
                <a:cs typeface="Times New Roman"/>
              </a:rPr>
              <a:t>v</a:t>
            </a:r>
            <a:r>
              <a:rPr sz="2400" spc="-75" dirty="0">
                <a:solidFill>
                  <a:srgbClr val="252525"/>
                </a:solidFill>
                <a:latin typeface="Times New Roman"/>
                <a:cs typeface="Times New Roman"/>
              </a:rPr>
              <a:t>e</a:t>
            </a:r>
            <a:r>
              <a:rPr sz="2400" spc="70" dirty="0">
                <a:solidFill>
                  <a:srgbClr val="252525"/>
                </a:solidFill>
                <a:latin typeface="Times New Roman"/>
                <a:cs typeface="Times New Roman"/>
              </a:rPr>
              <a:t>r</a:t>
            </a:r>
            <a:r>
              <a:rPr sz="2400" spc="-165" dirty="0">
                <a:solidFill>
                  <a:srgbClr val="252525"/>
                </a:solidFill>
                <a:latin typeface="Times New Roman"/>
                <a:cs typeface="Times New Roman"/>
              </a:rPr>
              <a:t>y</a:t>
            </a:r>
            <a:r>
              <a:rPr sz="2400" spc="-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525"/>
                </a:solidFill>
                <a:latin typeface="Times New Roman"/>
                <a:cs typeface="Times New Roman"/>
              </a:rPr>
              <a:t>r</a:t>
            </a:r>
            <a:r>
              <a:rPr sz="2400" spc="-20" dirty="0">
                <a:solidFill>
                  <a:srgbClr val="252525"/>
                </a:solidFill>
                <a:latin typeface="Times New Roman"/>
                <a:cs typeface="Times New Roman"/>
              </a:rPr>
              <a:t>o</a:t>
            </a:r>
            <a:r>
              <a:rPr sz="2400" spc="-260" dirty="0">
                <a:solidFill>
                  <a:srgbClr val="252525"/>
                </a:solidFill>
                <a:latin typeface="Times New Roman"/>
                <a:cs typeface="Times New Roman"/>
              </a:rPr>
              <a:t>w</a:t>
            </a:r>
            <a:r>
              <a:rPr sz="2400" spc="1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60" dirty="0">
                <a:solidFill>
                  <a:srgbClr val="252525"/>
                </a:solidFill>
                <a:latin typeface="Times New Roman"/>
                <a:cs typeface="Times New Roman"/>
              </a:rPr>
              <a:t>m</a:t>
            </a:r>
            <a:r>
              <a:rPr sz="2400" spc="-25" dirty="0">
                <a:solidFill>
                  <a:srgbClr val="252525"/>
                </a:solidFill>
                <a:latin typeface="Times New Roman"/>
                <a:cs typeface="Times New Roman"/>
              </a:rPr>
              <a:t>u</a:t>
            </a:r>
            <a:r>
              <a:rPr sz="2400" spc="-65" dirty="0">
                <a:solidFill>
                  <a:srgbClr val="252525"/>
                </a:solidFill>
                <a:latin typeface="Times New Roman"/>
                <a:cs typeface="Times New Roman"/>
              </a:rPr>
              <a:t>s</a:t>
            </a:r>
            <a:r>
              <a:rPr sz="2400" spc="60" dirty="0">
                <a:solidFill>
                  <a:srgbClr val="252525"/>
                </a:solidFill>
                <a:latin typeface="Times New Roman"/>
                <a:cs typeface="Times New Roman"/>
              </a:rPr>
              <a:t>t</a:t>
            </a:r>
            <a:r>
              <a:rPr sz="2400" spc="-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20" dirty="0">
                <a:solidFill>
                  <a:srgbClr val="252525"/>
                </a:solidFill>
                <a:latin typeface="Times New Roman"/>
                <a:cs typeface="Times New Roman"/>
              </a:rPr>
              <a:t>h</a:t>
            </a:r>
            <a:r>
              <a:rPr sz="2400" spc="-130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2400" spc="-125" dirty="0">
                <a:solidFill>
                  <a:srgbClr val="252525"/>
                </a:solidFill>
                <a:latin typeface="Times New Roman"/>
                <a:cs typeface="Times New Roman"/>
              </a:rPr>
              <a:t>v</a:t>
            </a:r>
            <a:r>
              <a:rPr sz="2400" spc="-140" dirty="0">
                <a:solidFill>
                  <a:srgbClr val="252525"/>
                </a:solidFill>
                <a:latin typeface="Times New Roman"/>
                <a:cs typeface="Times New Roman"/>
              </a:rPr>
              <a:t>e</a:t>
            </a:r>
            <a:r>
              <a:rPr sz="2400"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70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2400"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20" dirty="0">
                <a:solidFill>
                  <a:srgbClr val="252525"/>
                </a:solidFill>
                <a:latin typeface="Times New Roman"/>
                <a:cs typeface="Times New Roman"/>
              </a:rPr>
              <a:t>p</a:t>
            </a:r>
            <a:r>
              <a:rPr sz="2400" dirty="0">
                <a:solidFill>
                  <a:srgbClr val="252525"/>
                </a:solidFill>
                <a:latin typeface="Times New Roman"/>
                <a:cs typeface="Times New Roman"/>
              </a:rPr>
              <a:t>r</a:t>
            </a:r>
            <a:r>
              <a:rPr sz="2400" spc="-120" dirty="0">
                <a:solidFill>
                  <a:srgbClr val="252525"/>
                </a:solidFill>
                <a:latin typeface="Times New Roman"/>
                <a:cs typeface="Times New Roman"/>
              </a:rPr>
              <a:t>i</a:t>
            </a:r>
            <a:r>
              <a:rPr sz="2400" spc="-25" dirty="0">
                <a:solidFill>
                  <a:srgbClr val="252525"/>
                </a:solidFill>
                <a:latin typeface="Times New Roman"/>
                <a:cs typeface="Times New Roman"/>
              </a:rPr>
              <a:t>m</a:t>
            </a:r>
            <a:r>
              <a:rPr sz="2400" spc="-9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2400" spc="70" dirty="0">
                <a:solidFill>
                  <a:srgbClr val="252525"/>
                </a:solidFill>
                <a:latin typeface="Times New Roman"/>
                <a:cs typeface="Times New Roman"/>
              </a:rPr>
              <a:t>r</a:t>
            </a:r>
            <a:r>
              <a:rPr sz="2400" spc="-165" dirty="0">
                <a:solidFill>
                  <a:srgbClr val="252525"/>
                </a:solidFill>
                <a:latin typeface="Times New Roman"/>
                <a:cs typeface="Times New Roman"/>
              </a:rPr>
              <a:t>y</a:t>
            </a:r>
            <a:r>
              <a:rPr sz="2400" spc="-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110" dirty="0">
                <a:solidFill>
                  <a:srgbClr val="252525"/>
                </a:solidFill>
                <a:latin typeface="Times New Roman"/>
                <a:cs typeface="Times New Roman"/>
              </a:rPr>
              <a:t>k</a:t>
            </a:r>
            <a:r>
              <a:rPr sz="2400" spc="-75" dirty="0">
                <a:solidFill>
                  <a:srgbClr val="252525"/>
                </a:solidFill>
                <a:latin typeface="Times New Roman"/>
                <a:cs typeface="Times New Roman"/>
              </a:rPr>
              <a:t>e</a:t>
            </a:r>
            <a:r>
              <a:rPr sz="2400" spc="-165" dirty="0">
                <a:solidFill>
                  <a:srgbClr val="252525"/>
                </a:solidFill>
                <a:latin typeface="Times New Roman"/>
                <a:cs typeface="Times New Roman"/>
              </a:rPr>
              <a:t>y</a:t>
            </a:r>
            <a:r>
              <a:rPr sz="2400" spc="-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125" dirty="0">
                <a:solidFill>
                  <a:srgbClr val="252525"/>
                </a:solidFill>
                <a:latin typeface="Times New Roman"/>
                <a:cs typeface="Times New Roman"/>
              </a:rPr>
              <a:t>v</a:t>
            </a:r>
            <a:r>
              <a:rPr sz="2400" spc="-9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2400" spc="-120" dirty="0">
                <a:solidFill>
                  <a:srgbClr val="252525"/>
                </a:solidFill>
                <a:latin typeface="Times New Roman"/>
                <a:cs typeface="Times New Roman"/>
              </a:rPr>
              <a:t>l</a:t>
            </a:r>
            <a:r>
              <a:rPr sz="2400" spc="-25" dirty="0">
                <a:solidFill>
                  <a:srgbClr val="252525"/>
                </a:solidFill>
                <a:latin typeface="Times New Roman"/>
                <a:cs typeface="Times New Roman"/>
              </a:rPr>
              <a:t>u</a:t>
            </a:r>
            <a:r>
              <a:rPr sz="2400" spc="-125" dirty="0">
                <a:solidFill>
                  <a:srgbClr val="252525"/>
                </a:solidFill>
                <a:latin typeface="Times New Roman"/>
                <a:cs typeface="Times New Roman"/>
              </a:rPr>
              <a:t>e</a:t>
            </a:r>
            <a:r>
              <a:rPr sz="2400" spc="-80" dirty="0">
                <a:solidFill>
                  <a:srgbClr val="252525"/>
                </a:solidFill>
                <a:latin typeface="Times New Roman"/>
                <a:cs typeface="Times New Roman"/>
              </a:rPr>
              <a:t>.</a:t>
            </a:r>
            <a:endParaRPr sz="2400" dirty="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1180"/>
              </a:spcBef>
              <a:buClr>
                <a:srgbClr val="83992A"/>
              </a:buClr>
              <a:buSzPct val="114583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40" dirty="0">
                <a:solidFill>
                  <a:srgbClr val="252525"/>
                </a:solidFill>
                <a:latin typeface="Times New Roman"/>
                <a:cs typeface="Times New Roman"/>
              </a:rPr>
              <a:t>T</a:t>
            </a:r>
            <a:r>
              <a:rPr sz="2400" spc="20" dirty="0">
                <a:solidFill>
                  <a:srgbClr val="252525"/>
                </a:solidFill>
                <a:latin typeface="Times New Roman"/>
                <a:cs typeface="Times New Roman"/>
              </a:rPr>
              <a:t>h</a:t>
            </a:r>
            <a:r>
              <a:rPr sz="2400" spc="-140" dirty="0">
                <a:solidFill>
                  <a:srgbClr val="252525"/>
                </a:solidFill>
                <a:latin typeface="Times New Roman"/>
                <a:cs typeface="Times New Roman"/>
              </a:rPr>
              <a:t>e</a:t>
            </a:r>
            <a:r>
              <a:rPr sz="2400"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20" dirty="0">
                <a:solidFill>
                  <a:srgbClr val="252525"/>
                </a:solidFill>
                <a:latin typeface="Times New Roman"/>
                <a:cs typeface="Times New Roman"/>
              </a:rPr>
              <a:t>p</a:t>
            </a:r>
            <a:r>
              <a:rPr sz="2400" dirty="0">
                <a:solidFill>
                  <a:srgbClr val="252525"/>
                </a:solidFill>
                <a:latin typeface="Times New Roman"/>
                <a:cs typeface="Times New Roman"/>
              </a:rPr>
              <a:t>r</a:t>
            </a:r>
            <a:r>
              <a:rPr sz="2400" spc="-120" dirty="0">
                <a:solidFill>
                  <a:srgbClr val="252525"/>
                </a:solidFill>
                <a:latin typeface="Times New Roman"/>
                <a:cs typeface="Times New Roman"/>
              </a:rPr>
              <a:t>i</a:t>
            </a:r>
            <a:r>
              <a:rPr sz="2400" spc="-25" dirty="0">
                <a:solidFill>
                  <a:srgbClr val="252525"/>
                </a:solidFill>
                <a:latin typeface="Times New Roman"/>
                <a:cs typeface="Times New Roman"/>
              </a:rPr>
              <a:t>m</a:t>
            </a:r>
            <a:r>
              <a:rPr sz="2400" spc="-9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2400" spc="70" dirty="0">
                <a:solidFill>
                  <a:srgbClr val="252525"/>
                </a:solidFill>
                <a:latin typeface="Times New Roman"/>
                <a:cs typeface="Times New Roman"/>
              </a:rPr>
              <a:t>r</a:t>
            </a:r>
            <a:r>
              <a:rPr sz="2400" spc="-165" dirty="0">
                <a:solidFill>
                  <a:srgbClr val="252525"/>
                </a:solidFill>
                <a:latin typeface="Times New Roman"/>
                <a:cs typeface="Times New Roman"/>
              </a:rPr>
              <a:t>y</a:t>
            </a:r>
            <a:r>
              <a:rPr sz="2400" spc="-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110" dirty="0">
                <a:solidFill>
                  <a:srgbClr val="252525"/>
                </a:solidFill>
                <a:latin typeface="Times New Roman"/>
                <a:cs typeface="Times New Roman"/>
              </a:rPr>
              <a:t>k</a:t>
            </a:r>
            <a:r>
              <a:rPr sz="2400" spc="-75" dirty="0">
                <a:solidFill>
                  <a:srgbClr val="252525"/>
                </a:solidFill>
                <a:latin typeface="Times New Roman"/>
                <a:cs typeface="Times New Roman"/>
              </a:rPr>
              <a:t>e</a:t>
            </a:r>
            <a:r>
              <a:rPr sz="2400" spc="-165" dirty="0">
                <a:solidFill>
                  <a:srgbClr val="252525"/>
                </a:solidFill>
                <a:latin typeface="Times New Roman"/>
                <a:cs typeface="Times New Roman"/>
              </a:rPr>
              <a:t>y</a:t>
            </a:r>
            <a:r>
              <a:rPr sz="2400" spc="-30" dirty="0">
                <a:solidFill>
                  <a:srgbClr val="252525"/>
                </a:solidFill>
                <a:latin typeface="Times New Roman"/>
                <a:cs typeface="Times New Roman"/>
              </a:rPr>
              <a:t> f</a:t>
            </a:r>
            <a:r>
              <a:rPr sz="2400" spc="-120" dirty="0">
                <a:solidFill>
                  <a:srgbClr val="252525"/>
                </a:solidFill>
                <a:latin typeface="Times New Roman"/>
                <a:cs typeface="Times New Roman"/>
              </a:rPr>
              <a:t>i</a:t>
            </a:r>
            <a:r>
              <a:rPr sz="2400" spc="-75" dirty="0">
                <a:solidFill>
                  <a:srgbClr val="252525"/>
                </a:solidFill>
                <a:latin typeface="Times New Roman"/>
                <a:cs typeface="Times New Roman"/>
              </a:rPr>
              <a:t>e</a:t>
            </a:r>
            <a:r>
              <a:rPr sz="2400" spc="-120" dirty="0">
                <a:solidFill>
                  <a:srgbClr val="252525"/>
                </a:solidFill>
                <a:latin typeface="Times New Roman"/>
                <a:cs typeface="Times New Roman"/>
              </a:rPr>
              <a:t>l</a:t>
            </a:r>
            <a:r>
              <a:rPr sz="2400" spc="30" dirty="0">
                <a:solidFill>
                  <a:srgbClr val="252525"/>
                </a:solidFill>
                <a:latin typeface="Times New Roman"/>
                <a:cs typeface="Times New Roman"/>
              </a:rPr>
              <a:t>d</a:t>
            </a:r>
            <a:r>
              <a:rPr sz="2400" spc="-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75" dirty="0">
                <a:solidFill>
                  <a:srgbClr val="252525"/>
                </a:solidFill>
                <a:latin typeface="Times New Roman"/>
                <a:cs typeface="Times New Roman"/>
              </a:rPr>
              <a:t>c</a:t>
            </a:r>
            <a:r>
              <a:rPr sz="2400" spc="-9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2400" spc="20" dirty="0">
                <a:solidFill>
                  <a:srgbClr val="252525"/>
                </a:solidFill>
                <a:latin typeface="Times New Roman"/>
                <a:cs typeface="Times New Roman"/>
              </a:rPr>
              <a:t>nn</a:t>
            </a:r>
            <a:r>
              <a:rPr sz="2400" spc="35" dirty="0">
                <a:solidFill>
                  <a:srgbClr val="252525"/>
                </a:solidFill>
                <a:latin typeface="Times New Roman"/>
                <a:cs typeface="Times New Roman"/>
              </a:rPr>
              <a:t>ot</a:t>
            </a:r>
            <a:r>
              <a:rPr sz="2400"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15" dirty="0">
                <a:solidFill>
                  <a:srgbClr val="252525"/>
                </a:solidFill>
                <a:latin typeface="Times New Roman"/>
                <a:cs typeface="Times New Roman"/>
              </a:rPr>
              <a:t>b</a:t>
            </a:r>
            <a:r>
              <a:rPr sz="2400" spc="-140" dirty="0">
                <a:solidFill>
                  <a:srgbClr val="252525"/>
                </a:solidFill>
                <a:latin typeface="Times New Roman"/>
                <a:cs typeface="Times New Roman"/>
              </a:rPr>
              <a:t>e</a:t>
            </a:r>
            <a:r>
              <a:rPr sz="24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252525"/>
                </a:solidFill>
                <a:latin typeface="Times New Roman"/>
                <a:cs typeface="Times New Roman"/>
              </a:rPr>
              <a:t>n</a:t>
            </a:r>
            <a:r>
              <a:rPr sz="2400" spc="-25" dirty="0">
                <a:solidFill>
                  <a:srgbClr val="252525"/>
                </a:solidFill>
                <a:latin typeface="Times New Roman"/>
                <a:cs typeface="Times New Roman"/>
              </a:rPr>
              <a:t>u</a:t>
            </a:r>
            <a:r>
              <a:rPr sz="2400" spc="-120" dirty="0">
                <a:solidFill>
                  <a:srgbClr val="252525"/>
                </a:solidFill>
                <a:latin typeface="Times New Roman"/>
                <a:cs typeface="Times New Roman"/>
              </a:rPr>
              <a:t>ll</a:t>
            </a:r>
            <a:r>
              <a:rPr sz="2400" spc="-80" dirty="0">
                <a:solidFill>
                  <a:srgbClr val="252525"/>
                </a:solidFill>
                <a:latin typeface="Times New Roman"/>
                <a:cs typeface="Times New Roman"/>
              </a:rPr>
              <a:t>.</a:t>
            </a:r>
            <a:endParaRPr sz="2400" dirty="0">
              <a:latin typeface="Times New Roman"/>
              <a:cs typeface="Times New Roman"/>
            </a:endParaRPr>
          </a:p>
          <a:p>
            <a:pPr marL="299085" marR="5080" indent="-287020">
              <a:lnSpc>
                <a:spcPct val="100000"/>
              </a:lnSpc>
              <a:spcBef>
                <a:spcPts val="1175"/>
              </a:spcBef>
              <a:buClr>
                <a:srgbClr val="83992A"/>
              </a:buClr>
              <a:buSzPct val="114583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130" dirty="0">
                <a:solidFill>
                  <a:srgbClr val="252525"/>
                </a:solidFill>
                <a:latin typeface="Times New Roman"/>
                <a:cs typeface="Times New Roman"/>
              </a:rPr>
              <a:t>Value</a:t>
            </a:r>
            <a:r>
              <a:rPr sz="24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z="2400" spc="-8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70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2400" spc="-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45" dirty="0">
                <a:solidFill>
                  <a:srgbClr val="252525"/>
                </a:solidFill>
                <a:latin typeface="Times New Roman"/>
                <a:cs typeface="Times New Roman"/>
              </a:rPr>
              <a:t>primary</a:t>
            </a:r>
            <a:r>
              <a:rPr sz="2400" spc="-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120" dirty="0">
                <a:solidFill>
                  <a:srgbClr val="252525"/>
                </a:solidFill>
                <a:latin typeface="Times New Roman"/>
                <a:cs typeface="Times New Roman"/>
              </a:rPr>
              <a:t>key</a:t>
            </a:r>
            <a:r>
              <a:rPr sz="2400" spc="-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252525"/>
                </a:solidFill>
                <a:latin typeface="Times New Roman"/>
                <a:cs typeface="Times New Roman"/>
              </a:rPr>
              <a:t>column</a:t>
            </a:r>
            <a:r>
              <a:rPr sz="2400" spc="-8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z="2400" spc="-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45" dirty="0">
                <a:solidFill>
                  <a:srgbClr val="252525"/>
                </a:solidFill>
                <a:latin typeface="Times New Roman"/>
                <a:cs typeface="Times New Roman"/>
              </a:rPr>
              <a:t>never</a:t>
            </a:r>
            <a:r>
              <a:rPr sz="2400" spc="-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6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z="2400" spc="8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252525"/>
                </a:solidFill>
                <a:latin typeface="Times New Roman"/>
                <a:cs typeface="Times New Roman"/>
              </a:rPr>
              <a:t>modified</a:t>
            </a:r>
            <a:r>
              <a:rPr sz="2400" spc="-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25" dirty="0">
                <a:solidFill>
                  <a:srgbClr val="252525"/>
                </a:solidFill>
                <a:latin typeface="Times New Roman"/>
                <a:cs typeface="Times New Roman"/>
              </a:rPr>
              <a:t>or</a:t>
            </a:r>
            <a:r>
              <a:rPr sz="2400" spc="-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252525"/>
                </a:solidFill>
                <a:latin typeface="Times New Roman"/>
                <a:cs typeface="Times New Roman"/>
              </a:rPr>
              <a:t>updated,</a:t>
            </a:r>
            <a:r>
              <a:rPr sz="24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85" dirty="0">
                <a:solidFill>
                  <a:srgbClr val="252525"/>
                </a:solidFill>
                <a:latin typeface="Times New Roman"/>
                <a:cs typeface="Times New Roman"/>
              </a:rPr>
              <a:t>if</a:t>
            </a:r>
            <a:r>
              <a:rPr sz="2400" spc="3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80" dirty="0">
                <a:solidFill>
                  <a:srgbClr val="252525"/>
                </a:solidFill>
                <a:latin typeface="Times New Roman"/>
                <a:cs typeface="Times New Roman"/>
              </a:rPr>
              <a:t>any </a:t>
            </a:r>
            <a:r>
              <a:rPr sz="2400" spc="-5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252525"/>
                </a:solidFill>
                <a:latin typeface="Times New Roman"/>
                <a:cs typeface="Times New Roman"/>
              </a:rPr>
              <a:t>f</a:t>
            </a:r>
            <a:r>
              <a:rPr sz="2400" spc="30" dirty="0">
                <a:solidFill>
                  <a:srgbClr val="252525"/>
                </a:solidFill>
                <a:latin typeface="Times New Roman"/>
                <a:cs typeface="Times New Roman"/>
              </a:rPr>
              <a:t>o</a:t>
            </a:r>
            <a:r>
              <a:rPr sz="2400" spc="-10" dirty="0">
                <a:solidFill>
                  <a:srgbClr val="252525"/>
                </a:solidFill>
                <a:latin typeface="Times New Roman"/>
                <a:cs typeface="Times New Roman"/>
              </a:rPr>
              <a:t>r</a:t>
            </a:r>
            <a:r>
              <a:rPr sz="2400" spc="-75" dirty="0">
                <a:solidFill>
                  <a:srgbClr val="252525"/>
                </a:solidFill>
                <a:latin typeface="Times New Roman"/>
                <a:cs typeface="Times New Roman"/>
              </a:rPr>
              <a:t>e</a:t>
            </a:r>
            <a:r>
              <a:rPr sz="2400" spc="-120" dirty="0">
                <a:solidFill>
                  <a:srgbClr val="252525"/>
                </a:solidFill>
                <a:latin typeface="Times New Roman"/>
                <a:cs typeface="Times New Roman"/>
              </a:rPr>
              <a:t>i</a:t>
            </a:r>
            <a:r>
              <a:rPr sz="2400" spc="-130" dirty="0">
                <a:solidFill>
                  <a:srgbClr val="252525"/>
                </a:solidFill>
                <a:latin typeface="Times New Roman"/>
                <a:cs typeface="Times New Roman"/>
              </a:rPr>
              <a:t>g</a:t>
            </a:r>
            <a:r>
              <a:rPr sz="2400" spc="100" dirty="0">
                <a:solidFill>
                  <a:srgbClr val="252525"/>
                </a:solidFill>
                <a:latin typeface="Times New Roman"/>
                <a:cs typeface="Times New Roman"/>
              </a:rPr>
              <a:t>n</a:t>
            </a:r>
            <a:r>
              <a:rPr sz="2400" spc="-10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110" dirty="0">
                <a:solidFill>
                  <a:srgbClr val="252525"/>
                </a:solidFill>
                <a:latin typeface="Times New Roman"/>
                <a:cs typeface="Times New Roman"/>
              </a:rPr>
              <a:t>k</a:t>
            </a:r>
            <a:r>
              <a:rPr sz="2400" spc="-75" dirty="0">
                <a:solidFill>
                  <a:srgbClr val="252525"/>
                </a:solidFill>
                <a:latin typeface="Times New Roman"/>
                <a:cs typeface="Times New Roman"/>
              </a:rPr>
              <a:t>e</a:t>
            </a:r>
            <a:r>
              <a:rPr sz="2400" spc="-165" dirty="0">
                <a:solidFill>
                  <a:srgbClr val="252525"/>
                </a:solidFill>
                <a:latin typeface="Times New Roman"/>
                <a:cs typeface="Times New Roman"/>
              </a:rPr>
              <a:t>y</a:t>
            </a:r>
            <a:r>
              <a:rPr sz="2400" spc="-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525"/>
                </a:solidFill>
                <a:latin typeface="Times New Roman"/>
                <a:cs typeface="Times New Roman"/>
              </a:rPr>
              <a:t>r</a:t>
            </a:r>
            <a:r>
              <a:rPr sz="2400" spc="-75" dirty="0">
                <a:solidFill>
                  <a:srgbClr val="252525"/>
                </a:solidFill>
                <a:latin typeface="Times New Roman"/>
                <a:cs typeface="Times New Roman"/>
              </a:rPr>
              <a:t>e</a:t>
            </a:r>
            <a:r>
              <a:rPr sz="2400" spc="-30" dirty="0">
                <a:solidFill>
                  <a:srgbClr val="252525"/>
                </a:solidFill>
                <a:latin typeface="Times New Roman"/>
                <a:cs typeface="Times New Roman"/>
              </a:rPr>
              <a:t>f</a:t>
            </a:r>
            <a:r>
              <a:rPr sz="2400" spc="-75" dirty="0">
                <a:solidFill>
                  <a:srgbClr val="252525"/>
                </a:solidFill>
                <a:latin typeface="Times New Roman"/>
                <a:cs typeface="Times New Roman"/>
              </a:rPr>
              <a:t>e</a:t>
            </a:r>
            <a:r>
              <a:rPr sz="2400" dirty="0">
                <a:solidFill>
                  <a:srgbClr val="252525"/>
                </a:solidFill>
                <a:latin typeface="Times New Roman"/>
                <a:cs typeface="Times New Roman"/>
              </a:rPr>
              <a:t>r</a:t>
            </a:r>
            <a:r>
              <a:rPr sz="2400" spc="-130" dirty="0">
                <a:solidFill>
                  <a:srgbClr val="252525"/>
                </a:solidFill>
                <a:latin typeface="Times New Roman"/>
                <a:cs typeface="Times New Roman"/>
              </a:rPr>
              <a:t>s</a:t>
            </a:r>
            <a:r>
              <a:rPr sz="2400"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25" dirty="0">
                <a:solidFill>
                  <a:srgbClr val="252525"/>
                </a:solidFill>
                <a:latin typeface="Times New Roman"/>
                <a:cs typeface="Times New Roman"/>
              </a:rPr>
              <a:t>t</a:t>
            </a:r>
            <a:r>
              <a:rPr sz="2400" spc="15" dirty="0">
                <a:solidFill>
                  <a:srgbClr val="252525"/>
                </a:solidFill>
                <a:latin typeface="Times New Roman"/>
                <a:cs typeface="Times New Roman"/>
              </a:rPr>
              <a:t>o </a:t>
            </a:r>
            <a:r>
              <a:rPr sz="2400" spc="25" dirty="0">
                <a:solidFill>
                  <a:srgbClr val="252525"/>
                </a:solidFill>
                <a:latin typeface="Times New Roman"/>
                <a:cs typeface="Times New Roman"/>
              </a:rPr>
              <a:t>t</a:t>
            </a:r>
            <a:r>
              <a:rPr sz="2400" spc="20" dirty="0">
                <a:solidFill>
                  <a:srgbClr val="252525"/>
                </a:solidFill>
                <a:latin typeface="Times New Roman"/>
                <a:cs typeface="Times New Roman"/>
              </a:rPr>
              <a:t>h</a:t>
            </a:r>
            <a:r>
              <a:rPr sz="2400" spc="-9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2400" spc="60" dirty="0">
                <a:solidFill>
                  <a:srgbClr val="252525"/>
                </a:solidFill>
                <a:latin typeface="Times New Roman"/>
                <a:cs typeface="Times New Roman"/>
              </a:rPr>
              <a:t>t</a:t>
            </a:r>
            <a:r>
              <a:rPr sz="2400" spc="-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20" dirty="0">
                <a:solidFill>
                  <a:srgbClr val="252525"/>
                </a:solidFill>
                <a:latin typeface="Times New Roman"/>
                <a:cs typeface="Times New Roman"/>
              </a:rPr>
              <a:t>p</a:t>
            </a:r>
            <a:r>
              <a:rPr sz="2400" dirty="0">
                <a:solidFill>
                  <a:srgbClr val="252525"/>
                </a:solidFill>
                <a:latin typeface="Times New Roman"/>
                <a:cs typeface="Times New Roman"/>
              </a:rPr>
              <a:t>r</a:t>
            </a:r>
            <a:r>
              <a:rPr sz="2400" spc="-120" dirty="0">
                <a:solidFill>
                  <a:srgbClr val="252525"/>
                </a:solidFill>
                <a:latin typeface="Times New Roman"/>
                <a:cs typeface="Times New Roman"/>
              </a:rPr>
              <a:t>i</a:t>
            </a:r>
            <a:r>
              <a:rPr sz="2400" spc="-25" dirty="0">
                <a:solidFill>
                  <a:srgbClr val="252525"/>
                </a:solidFill>
                <a:latin typeface="Times New Roman"/>
                <a:cs typeface="Times New Roman"/>
              </a:rPr>
              <a:t>m</a:t>
            </a:r>
            <a:r>
              <a:rPr sz="2400" spc="-9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2400" spc="70" dirty="0">
                <a:solidFill>
                  <a:srgbClr val="252525"/>
                </a:solidFill>
                <a:latin typeface="Times New Roman"/>
                <a:cs typeface="Times New Roman"/>
              </a:rPr>
              <a:t>r</a:t>
            </a:r>
            <a:r>
              <a:rPr sz="2400" spc="-165" dirty="0">
                <a:solidFill>
                  <a:srgbClr val="252525"/>
                </a:solidFill>
                <a:latin typeface="Times New Roman"/>
                <a:cs typeface="Times New Roman"/>
              </a:rPr>
              <a:t>y</a:t>
            </a:r>
            <a:r>
              <a:rPr sz="2400" spc="-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110" dirty="0">
                <a:solidFill>
                  <a:srgbClr val="252525"/>
                </a:solidFill>
                <a:latin typeface="Times New Roman"/>
                <a:cs typeface="Times New Roman"/>
              </a:rPr>
              <a:t>k</a:t>
            </a:r>
            <a:r>
              <a:rPr sz="2400" spc="-75" dirty="0">
                <a:solidFill>
                  <a:srgbClr val="252525"/>
                </a:solidFill>
                <a:latin typeface="Times New Roman"/>
                <a:cs typeface="Times New Roman"/>
              </a:rPr>
              <a:t>e</a:t>
            </a:r>
            <a:r>
              <a:rPr sz="2400" spc="-165" dirty="0">
                <a:solidFill>
                  <a:srgbClr val="252525"/>
                </a:solidFill>
                <a:latin typeface="Times New Roman"/>
                <a:cs typeface="Times New Roman"/>
              </a:rPr>
              <a:t>y</a:t>
            </a:r>
            <a:endParaRPr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4797677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41114" y="1240663"/>
            <a:ext cx="3513454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20" dirty="0"/>
              <a:t>Candidate</a:t>
            </a:r>
            <a:r>
              <a:rPr spc="260" dirty="0"/>
              <a:t> </a:t>
            </a:r>
            <a:r>
              <a:rPr spc="130" dirty="0"/>
              <a:t>Key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74394" y="2566161"/>
            <a:ext cx="7222490" cy="288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020444" indent="-287020">
              <a:lnSpc>
                <a:spcPct val="100000"/>
              </a:lnSpc>
              <a:spcBef>
                <a:spcPts val="100"/>
              </a:spcBef>
              <a:buClr>
                <a:srgbClr val="83992A"/>
              </a:buClr>
              <a:buSzPct val="114583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85" dirty="0">
                <a:solidFill>
                  <a:srgbClr val="252525"/>
                </a:solidFill>
                <a:latin typeface="Times New Roman"/>
                <a:cs typeface="Times New Roman"/>
              </a:rPr>
              <a:t>Are</a:t>
            </a:r>
            <a:r>
              <a:rPr sz="2400"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60" dirty="0">
                <a:solidFill>
                  <a:srgbClr val="252525"/>
                </a:solidFill>
                <a:latin typeface="Times New Roman"/>
                <a:cs typeface="Times New Roman"/>
              </a:rPr>
              <a:t>individual</a:t>
            </a:r>
            <a:r>
              <a:rPr sz="2400" spc="-9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50" dirty="0">
                <a:solidFill>
                  <a:srgbClr val="252525"/>
                </a:solidFill>
                <a:latin typeface="Times New Roman"/>
                <a:cs typeface="Times New Roman"/>
              </a:rPr>
              <a:t>columns</a:t>
            </a:r>
            <a:r>
              <a:rPr sz="2400"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z="2400" spc="-8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70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24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65" dirty="0">
                <a:solidFill>
                  <a:srgbClr val="252525"/>
                </a:solidFill>
                <a:latin typeface="Times New Roman"/>
                <a:cs typeface="Times New Roman"/>
              </a:rPr>
              <a:t>table</a:t>
            </a:r>
            <a:r>
              <a:rPr sz="24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525"/>
                </a:solidFill>
                <a:latin typeface="Times New Roman"/>
                <a:cs typeface="Times New Roman"/>
              </a:rPr>
              <a:t>that</a:t>
            </a:r>
            <a:r>
              <a:rPr sz="2400"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85" dirty="0">
                <a:solidFill>
                  <a:srgbClr val="252525"/>
                </a:solidFill>
                <a:latin typeface="Times New Roman"/>
                <a:cs typeface="Times New Roman"/>
              </a:rPr>
              <a:t>qualifies</a:t>
            </a:r>
            <a:r>
              <a:rPr sz="24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252525"/>
                </a:solidFill>
                <a:latin typeface="Times New Roman"/>
                <a:cs typeface="Times New Roman"/>
              </a:rPr>
              <a:t>for </a:t>
            </a:r>
            <a:r>
              <a:rPr sz="2400" spc="-5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50" dirty="0">
                <a:solidFill>
                  <a:srgbClr val="252525"/>
                </a:solidFill>
                <a:latin typeface="Times New Roman"/>
                <a:cs typeface="Times New Roman"/>
              </a:rPr>
              <a:t>uniqueness</a:t>
            </a:r>
            <a:r>
              <a:rPr sz="2400"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z="2400" spc="3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50" dirty="0">
                <a:solidFill>
                  <a:srgbClr val="252525"/>
                </a:solidFill>
                <a:latin typeface="Times New Roman"/>
                <a:cs typeface="Times New Roman"/>
              </a:rPr>
              <a:t>each </a:t>
            </a:r>
            <a:r>
              <a:rPr sz="2400" spc="5" dirty="0">
                <a:solidFill>
                  <a:srgbClr val="252525"/>
                </a:solidFill>
                <a:latin typeface="Times New Roman"/>
                <a:cs typeface="Times New Roman"/>
              </a:rPr>
              <a:t>row/tuple.</a:t>
            </a:r>
            <a:endParaRPr sz="24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1175"/>
              </a:spcBef>
              <a:buClr>
                <a:srgbClr val="83992A"/>
              </a:buClr>
              <a:buSzPct val="114583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35" dirty="0">
                <a:solidFill>
                  <a:srgbClr val="252525"/>
                </a:solidFill>
                <a:latin typeface="Times New Roman"/>
                <a:cs typeface="Times New Roman"/>
              </a:rPr>
              <a:t>Here</a:t>
            </a:r>
            <a:r>
              <a:rPr sz="2400"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z="2400" spc="-8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b="1" i="1" spc="35" dirty="0">
                <a:solidFill>
                  <a:srgbClr val="252525"/>
                </a:solidFill>
                <a:latin typeface="Times New Roman"/>
                <a:cs typeface="Times New Roman"/>
              </a:rPr>
              <a:t>Employee</a:t>
            </a:r>
            <a:r>
              <a:rPr sz="2400" b="1" i="1" spc="204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65" dirty="0">
                <a:solidFill>
                  <a:srgbClr val="252525"/>
                </a:solidFill>
                <a:latin typeface="Times New Roman"/>
                <a:cs typeface="Times New Roman"/>
              </a:rPr>
              <a:t>table</a:t>
            </a:r>
            <a:r>
              <a:rPr sz="2400" spc="8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b="1" i="1" spc="55" dirty="0">
                <a:solidFill>
                  <a:srgbClr val="252525"/>
                </a:solidFill>
                <a:latin typeface="Times New Roman"/>
                <a:cs typeface="Times New Roman"/>
              </a:rPr>
              <a:t>EmployeeID</a:t>
            </a:r>
            <a:r>
              <a:rPr sz="2400" b="1" i="1" spc="10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265" dirty="0">
                <a:solidFill>
                  <a:srgbClr val="252525"/>
                </a:solidFill>
                <a:latin typeface="Times New Roman"/>
                <a:cs typeface="Times New Roman"/>
              </a:rPr>
              <a:t>&amp;</a:t>
            </a:r>
            <a:r>
              <a:rPr sz="2400" spc="1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b="1" i="1" spc="25" dirty="0">
                <a:solidFill>
                  <a:srgbClr val="252525"/>
                </a:solidFill>
                <a:latin typeface="Times New Roman"/>
                <a:cs typeface="Times New Roman"/>
              </a:rPr>
              <a:t>SSN</a:t>
            </a:r>
            <a:r>
              <a:rPr sz="2400" b="1" i="1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80" dirty="0">
                <a:solidFill>
                  <a:srgbClr val="252525"/>
                </a:solidFill>
                <a:latin typeface="Times New Roman"/>
                <a:cs typeface="Times New Roman"/>
              </a:rPr>
              <a:t>are</a:t>
            </a:r>
            <a:r>
              <a:rPr sz="24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100" dirty="0">
                <a:solidFill>
                  <a:srgbClr val="252525"/>
                </a:solidFill>
                <a:latin typeface="Times New Roman"/>
                <a:cs typeface="Times New Roman"/>
              </a:rPr>
              <a:t>eligible</a:t>
            </a:r>
            <a:endParaRPr sz="2400">
              <a:latin typeface="Times New Roman"/>
              <a:cs typeface="Times New Roman"/>
            </a:endParaRPr>
          </a:p>
          <a:p>
            <a:pPr marL="299085">
              <a:lnSpc>
                <a:spcPct val="100000"/>
              </a:lnSpc>
              <a:spcBef>
                <a:spcPts val="15"/>
              </a:spcBef>
            </a:pPr>
            <a:r>
              <a:rPr sz="2400" spc="5" dirty="0">
                <a:solidFill>
                  <a:srgbClr val="252525"/>
                </a:solidFill>
                <a:latin typeface="Times New Roman"/>
                <a:cs typeface="Times New Roman"/>
              </a:rPr>
              <a:t>for</a:t>
            </a:r>
            <a:r>
              <a:rPr sz="2400" spc="-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70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24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b="1" i="1" spc="10" dirty="0">
                <a:solidFill>
                  <a:srgbClr val="252525"/>
                </a:solidFill>
                <a:latin typeface="Times New Roman"/>
                <a:cs typeface="Times New Roman"/>
              </a:rPr>
              <a:t>Primary</a:t>
            </a:r>
            <a:r>
              <a:rPr sz="2400" b="1" i="1" spc="-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b="1" i="1" spc="65" dirty="0">
                <a:solidFill>
                  <a:srgbClr val="252525"/>
                </a:solidFill>
                <a:latin typeface="Times New Roman"/>
                <a:cs typeface="Times New Roman"/>
              </a:rPr>
              <a:t>Key</a:t>
            </a:r>
            <a:r>
              <a:rPr sz="2400" b="1" i="1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400" spc="-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252525"/>
                </a:solidFill>
                <a:latin typeface="Times New Roman"/>
                <a:cs typeface="Times New Roman"/>
              </a:rPr>
              <a:t>thus</a:t>
            </a:r>
            <a:r>
              <a:rPr sz="24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80" dirty="0">
                <a:solidFill>
                  <a:srgbClr val="252525"/>
                </a:solidFill>
                <a:latin typeface="Times New Roman"/>
                <a:cs typeface="Times New Roman"/>
              </a:rPr>
              <a:t>are</a:t>
            </a:r>
            <a:r>
              <a:rPr sz="24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b="1" i="1" spc="55" dirty="0">
                <a:solidFill>
                  <a:srgbClr val="252525"/>
                </a:solidFill>
                <a:latin typeface="Times New Roman"/>
                <a:cs typeface="Times New Roman"/>
              </a:rPr>
              <a:t>Candidate</a:t>
            </a:r>
            <a:r>
              <a:rPr sz="2400" b="1" i="1"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b="1" i="1" spc="-10" dirty="0">
                <a:solidFill>
                  <a:srgbClr val="252525"/>
                </a:solidFill>
                <a:latin typeface="Times New Roman"/>
                <a:cs typeface="Times New Roman"/>
              </a:rPr>
              <a:t>keys</a:t>
            </a:r>
            <a:r>
              <a:rPr sz="2400" spc="-10" dirty="0">
                <a:solidFill>
                  <a:srgbClr val="252525"/>
                </a:solidFill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299085" marR="44450" indent="-287020">
              <a:lnSpc>
                <a:spcPct val="100000"/>
              </a:lnSpc>
              <a:spcBef>
                <a:spcPts val="1165"/>
              </a:spcBef>
              <a:buClr>
                <a:srgbClr val="83992A"/>
              </a:buClr>
              <a:buSzPct val="114583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55" dirty="0">
                <a:solidFill>
                  <a:srgbClr val="252525"/>
                </a:solidFill>
                <a:latin typeface="Times New Roman"/>
                <a:cs typeface="Times New Roman"/>
              </a:rPr>
              <a:t>Candidate</a:t>
            </a:r>
            <a:r>
              <a:rPr sz="2400"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105" dirty="0">
                <a:solidFill>
                  <a:srgbClr val="252525"/>
                </a:solidFill>
                <a:latin typeface="Times New Roman"/>
                <a:cs typeface="Times New Roman"/>
              </a:rPr>
              <a:t>Keys</a:t>
            </a:r>
            <a:r>
              <a:rPr sz="2400"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80" dirty="0">
                <a:solidFill>
                  <a:srgbClr val="252525"/>
                </a:solidFill>
                <a:latin typeface="Times New Roman"/>
                <a:cs typeface="Times New Roman"/>
              </a:rPr>
              <a:t>are</a:t>
            </a:r>
            <a:r>
              <a:rPr sz="24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252525"/>
                </a:solidFill>
                <a:latin typeface="Times New Roman"/>
                <a:cs typeface="Times New Roman"/>
              </a:rPr>
              <a:t>super</a:t>
            </a:r>
            <a:r>
              <a:rPr sz="2400" spc="-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130" dirty="0">
                <a:solidFill>
                  <a:srgbClr val="252525"/>
                </a:solidFill>
                <a:latin typeface="Times New Roman"/>
                <a:cs typeface="Times New Roman"/>
              </a:rPr>
              <a:t>keys</a:t>
            </a:r>
            <a:r>
              <a:rPr sz="2400"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252525"/>
                </a:solidFill>
                <a:latin typeface="Times New Roman"/>
                <a:cs typeface="Times New Roman"/>
              </a:rPr>
              <a:t>for</a:t>
            </a:r>
            <a:r>
              <a:rPr sz="2400" spc="-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55" dirty="0">
                <a:solidFill>
                  <a:srgbClr val="252525"/>
                </a:solidFill>
                <a:latin typeface="Times New Roman"/>
                <a:cs typeface="Times New Roman"/>
              </a:rPr>
              <a:t>which</a:t>
            </a:r>
            <a:r>
              <a:rPr sz="2400" spc="-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20" dirty="0">
                <a:solidFill>
                  <a:srgbClr val="252525"/>
                </a:solidFill>
                <a:latin typeface="Times New Roman"/>
                <a:cs typeface="Times New Roman"/>
              </a:rPr>
              <a:t>no</a:t>
            </a:r>
            <a:r>
              <a:rPr sz="24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252525"/>
                </a:solidFill>
                <a:latin typeface="Times New Roman"/>
                <a:cs typeface="Times New Roman"/>
              </a:rPr>
              <a:t>proper</a:t>
            </a:r>
            <a:r>
              <a:rPr sz="2400" spc="-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252525"/>
                </a:solidFill>
                <a:latin typeface="Times New Roman"/>
                <a:cs typeface="Times New Roman"/>
              </a:rPr>
              <a:t>subset </a:t>
            </a:r>
            <a:r>
              <a:rPr sz="2400" spc="-5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125" dirty="0">
                <a:solidFill>
                  <a:srgbClr val="252525"/>
                </a:solidFill>
                <a:latin typeface="Times New Roman"/>
                <a:cs typeface="Times New Roman"/>
              </a:rPr>
              <a:t>is</a:t>
            </a:r>
            <a:r>
              <a:rPr sz="2400"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70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2400" spc="-25" dirty="0">
                <a:solidFill>
                  <a:srgbClr val="252525"/>
                </a:solidFill>
                <a:latin typeface="Times New Roman"/>
                <a:cs typeface="Times New Roman"/>
              </a:rPr>
              <a:t> super</a:t>
            </a:r>
            <a:r>
              <a:rPr sz="2400" spc="-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165" dirty="0">
                <a:solidFill>
                  <a:srgbClr val="252525"/>
                </a:solidFill>
                <a:latin typeface="Times New Roman"/>
                <a:cs typeface="Times New Roman"/>
              </a:rPr>
              <a:t>key.</a:t>
            </a:r>
            <a:r>
              <a:rPr sz="24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b="1" i="1" spc="-20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z="2400" b="1" i="1"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b="1" i="1" spc="20" dirty="0">
                <a:solidFill>
                  <a:srgbClr val="252525"/>
                </a:solidFill>
                <a:latin typeface="Times New Roman"/>
                <a:cs typeface="Times New Roman"/>
              </a:rPr>
              <a:t>other</a:t>
            </a:r>
            <a:r>
              <a:rPr sz="2400" b="1" i="1" spc="-8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b="1" i="1" spc="5" dirty="0">
                <a:solidFill>
                  <a:srgbClr val="252525"/>
                </a:solidFill>
                <a:latin typeface="Times New Roman"/>
                <a:cs typeface="Times New Roman"/>
              </a:rPr>
              <a:t>words</a:t>
            </a:r>
            <a:r>
              <a:rPr sz="2400" b="1" i="1" spc="1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b="1" i="1" spc="10" dirty="0">
                <a:solidFill>
                  <a:srgbClr val="252525"/>
                </a:solidFill>
                <a:latin typeface="Times New Roman"/>
                <a:cs typeface="Times New Roman"/>
              </a:rPr>
              <a:t>candidate</a:t>
            </a:r>
            <a:r>
              <a:rPr sz="2400" b="1" i="1" spc="19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b="1" i="1" spc="20" dirty="0">
                <a:solidFill>
                  <a:srgbClr val="252525"/>
                </a:solidFill>
                <a:latin typeface="Times New Roman"/>
                <a:cs typeface="Times New Roman"/>
              </a:rPr>
              <a:t>keys</a:t>
            </a:r>
            <a:r>
              <a:rPr sz="2400" b="1" i="1" spc="114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b="1" i="1" spc="-95" dirty="0">
                <a:solidFill>
                  <a:srgbClr val="252525"/>
                </a:solidFill>
                <a:latin typeface="Times New Roman"/>
                <a:cs typeface="Times New Roman"/>
              </a:rPr>
              <a:t>are</a:t>
            </a:r>
            <a:endParaRPr sz="2400">
              <a:latin typeface="Times New Roman"/>
              <a:cs typeface="Times New Roman"/>
            </a:endParaRPr>
          </a:p>
          <a:p>
            <a:pPr marL="299085">
              <a:lnSpc>
                <a:spcPct val="100000"/>
              </a:lnSpc>
            </a:pPr>
            <a:r>
              <a:rPr sz="2400" b="1" i="1" spc="40" dirty="0">
                <a:solidFill>
                  <a:srgbClr val="252525"/>
                </a:solidFill>
                <a:latin typeface="Times New Roman"/>
                <a:cs typeface="Times New Roman"/>
              </a:rPr>
              <a:t>minimal</a:t>
            </a:r>
            <a:r>
              <a:rPr sz="2400" b="1" i="1" spc="-1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b="1" i="1" spc="30" dirty="0">
                <a:solidFill>
                  <a:srgbClr val="252525"/>
                </a:solidFill>
                <a:latin typeface="Times New Roman"/>
                <a:cs typeface="Times New Roman"/>
              </a:rPr>
              <a:t>super</a:t>
            </a:r>
            <a:r>
              <a:rPr sz="2400" b="1" i="1" spc="-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b="1" i="1" spc="30" dirty="0">
                <a:solidFill>
                  <a:srgbClr val="252525"/>
                </a:solidFill>
                <a:latin typeface="Times New Roman"/>
                <a:cs typeface="Times New Roman"/>
              </a:rPr>
              <a:t>keys</a:t>
            </a:r>
            <a:r>
              <a:rPr sz="2400" spc="30" dirty="0">
                <a:solidFill>
                  <a:srgbClr val="252525"/>
                </a:solidFill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42120" y="2628861"/>
            <a:ext cx="1959228" cy="324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0330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69129" y="1240663"/>
            <a:ext cx="325755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Alternate</a:t>
            </a:r>
            <a:r>
              <a:rPr spc="225" dirty="0"/>
              <a:t> </a:t>
            </a:r>
            <a:r>
              <a:rPr spc="130" dirty="0"/>
              <a:t>Key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74394" y="2566161"/>
            <a:ext cx="658050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Clr>
                <a:srgbClr val="83992A"/>
              </a:buClr>
              <a:buSzPct val="114583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55" dirty="0">
                <a:solidFill>
                  <a:srgbClr val="252525"/>
                </a:solidFill>
                <a:latin typeface="Times New Roman"/>
                <a:cs typeface="Times New Roman"/>
              </a:rPr>
              <a:t>Candidate </a:t>
            </a:r>
            <a:r>
              <a:rPr sz="2400" spc="-20" dirty="0">
                <a:solidFill>
                  <a:srgbClr val="252525"/>
                </a:solidFill>
                <a:latin typeface="Times New Roman"/>
                <a:cs typeface="Times New Roman"/>
              </a:rPr>
              <a:t>column </a:t>
            </a:r>
            <a:r>
              <a:rPr sz="2400" spc="5" dirty="0">
                <a:solidFill>
                  <a:srgbClr val="252525"/>
                </a:solidFill>
                <a:latin typeface="Times New Roman"/>
                <a:cs typeface="Times New Roman"/>
              </a:rPr>
              <a:t>other </a:t>
            </a:r>
            <a:r>
              <a:rPr sz="2400" spc="-35" dirty="0">
                <a:solidFill>
                  <a:srgbClr val="252525"/>
                </a:solidFill>
                <a:latin typeface="Times New Roman"/>
                <a:cs typeface="Times New Roman"/>
              </a:rPr>
              <a:t>the </a:t>
            </a:r>
            <a:r>
              <a:rPr sz="2400" spc="-45" dirty="0">
                <a:solidFill>
                  <a:srgbClr val="252525"/>
                </a:solidFill>
                <a:latin typeface="Times New Roman"/>
                <a:cs typeface="Times New Roman"/>
              </a:rPr>
              <a:t>Primary </a:t>
            </a:r>
            <a:r>
              <a:rPr sz="2400" spc="-40" dirty="0">
                <a:solidFill>
                  <a:srgbClr val="252525"/>
                </a:solidFill>
                <a:latin typeface="Times New Roman"/>
                <a:cs typeface="Times New Roman"/>
              </a:rPr>
              <a:t>column, </a:t>
            </a:r>
            <a:r>
              <a:rPr sz="2400" spc="-125" dirty="0">
                <a:solidFill>
                  <a:srgbClr val="252525"/>
                </a:solidFill>
                <a:latin typeface="Times New Roman"/>
                <a:cs typeface="Times New Roman"/>
              </a:rPr>
              <a:t>like</a:t>
            </a:r>
            <a:r>
              <a:rPr sz="2400" spc="-1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85" dirty="0">
                <a:solidFill>
                  <a:srgbClr val="252525"/>
                </a:solidFill>
                <a:latin typeface="Times New Roman"/>
                <a:cs typeface="Times New Roman"/>
              </a:rPr>
              <a:t>if </a:t>
            </a:r>
            <a:r>
              <a:rPr sz="2400" spc="-8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b="1" i="1" spc="55" dirty="0">
                <a:solidFill>
                  <a:srgbClr val="252525"/>
                </a:solidFill>
                <a:latin typeface="Times New Roman"/>
                <a:cs typeface="Times New Roman"/>
              </a:rPr>
              <a:t>EmployeeID</a:t>
            </a:r>
            <a:r>
              <a:rPr sz="2400" b="1" i="1" spc="9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125" dirty="0">
                <a:solidFill>
                  <a:srgbClr val="252525"/>
                </a:solidFill>
                <a:latin typeface="Times New Roman"/>
                <a:cs typeface="Times New Roman"/>
              </a:rPr>
              <a:t>is</a:t>
            </a:r>
            <a:r>
              <a:rPr sz="24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252525"/>
                </a:solidFill>
                <a:latin typeface="Times New Roman"/>
                <a:cs typeface="Times New Roman"/>
              </a:rPr>
              <a:t>set</a:t>
            </a:r>
            <a:r>
              <a:rPr sz="2400" spc="-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252525"/>
                </a:solidFill>
                <a:latin typeface="Times New Roman"/>
                <a:cs typeface="Times New Roman"/>
              </a:rPr>
              <a:t>for</a:t>
            </a:r>
            <a:r>
              <a:rPr sz="2400" spc="-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70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2400" spc="-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50" dirty="0">
                <a:solidFill>
                  <a:srgbClr val="252525"/>
                </a:solidFill>
                <a:latin typeface="Times New Roman"/>
                <a:cs typeface="Times New Roman"/>
              </a:rPr>
              <a:t>PK</a:t>
            </a:r>
            <a:r>
              <a:rPr sz="2400" spc="1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15" dirty="0">
                <a:solidFill>
                  <a:srgbClr val="252525"/>
                </a:solidFill>
                <a:latin typeface="Times New Roman"/>
                <a:cs typeface="Times New Roman"/>
              </a:rPr>
              <a:t>then</a:t>
            </a:r>
            <a:r>
              <a:rPr sz="2400" spc="-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b="1" i="1" spc="25" dirty="0">
                <a:solidFill>
                  <a:srgbClr val="252525"/>
                </a:solidFill>
                <a:latin typeface="Times New Roman"/>
                <a:cs typeface="Times New Roman"/>
              </a:rPr>
              <a:t>SSN</a:t>
            </a:r>
            <a:r>
              <a:rPr sz="2400" b="1" i="1" spc="-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60" dirty="0">
                <a:solidFill>
                  <a:srgbClr val="252525"/>
                </a:solidFill>
                <a:latin typeface="Times New Roman"/>
                <a:cs typeface="Times New Roman"/>
              </a:rPr>
              <a:t>would</a:t>
            </a:r>
            <a:r>
              <a:rPr sz="2400" spc="-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6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z="24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35" dirty="0">
                <a:solidFill>
                  <a:srgbClr val="252525"/>
                </a:solidFill>
                <a:latin typeface="Times New Roman"/>
                <a:cs typeface="Times New Roman"/>
              </a:rPr>
              <a:t>the </a:t>
            </a:r>
            <a:r>
              <a:rPr sz="2400" spc="-5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50" dirty="0">
                <a:solidFill>
                  <a:srgbClr val="252525"/>
                </a:solidFill>
                <a:latin typeface="Times New Roman"/>
                <a:cs typeface="Times New Roman"/>
              </a:rPr>
              <a:t>Alternate</a:t>
            </a:r>
            <a:r>
              <a:rPr sz="2400"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165" dirty="0">
                <a:solidFill>
                  <a:srgbClr val="252525"/>
                </a:solidFill>
                <a:latin typeface="Times New Roman"/>
                <a:cs typeface="Times New Roman"/>
              </a:rPr>
              <a:t>key.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58225" y="2628900"/>
            <a:ext cx="22383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64886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79085" y="1240663"/>
            <a:ext cx="243713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" dirty="0"/>
              <a:t>Super</a:t>
            </a:r>
            <a:r>
              <a:rPr spc="-235" dirty="0"/>
              <a:t> </a:t>
            </a:r>
            <a:r>
              <a:rPr spc="130" dirty="0"/>
              <a:t>Key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74394" y="2566161"/>
            <a:ext cx="7182484" cy="288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715" indent="-287020">
              <a:lnSpc>
                <a:spcPct val="100000"/>
              </a:lnSpc>
              <a:spcBef>
                <a:spcPts val="100"/>
              </a:spcBef>
              <a:buClr>
                <a:srgbClr val="83992A"/>
              </a:buClr>
              <a:buSzPct val="114583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solidFill>
                  <a:srgbClr val="252525"/>
                </a:solidFill>
                <a:latin typeface="Times New Roman"/>
                <a:cs typeface="Times New Roman"/>
              </a:rPr>
              <a:t>If</a:t>
            </a:r>
            <a:r>
              <a:rPr sz="2400" spc="3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60" dirty="0">
                <a:solidFill>
                  <a:srgbClr val="252525"/>
                </a:solidFill>
                <a:latin typeface="Times New Roman"/>
                <a:cs typeface="Times New Roman"/>
              </a:rPr>
              <a:t>you</a:t>
            </a:r>
            <a:r>
              <a:rPr sz="2400" spc="-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252525"/>
                </a:solidFill>
                <a:latin typeface="Times New Roman"/>
                <a:cs typeface="Times New Roman"/>
              </a:rPr>
              <a:t>add</a:t>
            </a:r>
            <a:r>
              <a:rPr sz="2400" spc="-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80" dirty="0">
                <a:solidFill>
                  <a:srgbClr val="252525"/>
                </a:solidFill>
                <a:latin typeface="Times New Roman"/>
                <a:cs typeface="Times New Roman"/>
              </a:rPr>
              <a:t>any</a:t>
            </a:r>
            <a:r>
              <a:rPr sz="2400" spc="-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252525"/>
                </a:solidFill>
                <a:latin typeface="Times New Roman"/>
                <a:cs typeface="Times New Roman"/>
              </a:rPr>
              <a:t>other</a:t>
            </a:r>
            <a:r>
              <a:rPr sz="2400" spc="-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252525"/>
                </a:solidFill>
                <a:latin typeface="Times New Roman"/>
                <a:cs typeface="Times New Roman"/>
              </a:rPr>
              <a:t>Column</a:t>
            </a:r>
            <a:r>
              <a:rPr sz="2400" spc="-8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20" dirty="0">
                <a:solidFill>
                  <a:srgbClr val="252525"/>
                </a:solidFill>
                <a:latin typeface="Times New Roman"/>
                <a:cs typeface="Times New Roman"/>
              </a:rPr>
              <a:t>/Attribute</a:t>
            </a:r>
            <a:r>
              <a:rPr sz="2400"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20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4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70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2400" spc="-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45" dirty="0">
                <a:solidFill>
                  <a:srgbClr val="252525"/>
                </a:solidFill>
                <a:latin typeface="Times New Roman"/>
                <a:cs typeface="Times New Roman"/>
              </a:rPr>
              <a:t>Primary</a:t>
            </a:r>
            <a:r>
              <a:rPr sz="2400" spc="-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80" dirty="0">
                <a:solidFill>
                  <a:srgbClr val="252525"/>
                </a:solidFill>
                <a:latin typeface="Times New Roman"/>
                <a:cs typeface="Times New Roman"/>
              </a:rPr>
              <a:t>Key </a:t>
            </a:r>
            <a:r>
              <a:rPr sz="2400" spc="-5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15" dirty="0">
                <a:solidFill>
                  <a:srgbClr val="252525"/>
                </a:solidFill>
                <a:latin typeface="Times New Roman"/>
                <a:cs typeface="Times New Roman"/>
              </a:rPr>
              <a:t>then</a:t>
            </a:r>
            <a:r>
              <a:rPr sz="2400" spc="-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252525"/>
                </a:solidFill>
                <a:latin typeface="Times New Roman"/>
                <a:cs typeface="Times New Roman"/>
              </a:rPr>
              <a:t>it</a:t>
            </a:r>
            <a:r>
              <a:rPr sz="2400" spc="-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45" dirty="0">
                <a:solidFill>
                  <a:srgbClr val="252525"/>
                </a:solidFill>
                <a:latin typeface="Times New Roman"/>
                <a:cs typeface="Times New Roman"/>
              </a:rPr>
              <a:t>become</a:t>
            </a:r>
            <a:r>
              <a:rPr sz="2400"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70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2400"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50" dirty="0">
                <a:solidFill>
                  <a:srgbClr val="252525"/>
                </a:solidFill>
                <a:latin typeface="Times New Roman"/>
                <a:cs typeface="Times New Roman"/>
              </a:rPr>
              <a:t>Super</a:t>
            </a:r>
            <a:r>
              <a:rPr sz="2400" spc="-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140" dirty="0">
                <a:solidFill>
                  <a:srgbClr val="252525"/>
                </a:solidFill>
                <a:latin typeface="Times New Roman"/>
                <a:cs typeface="Times New Roman"/>
              </a:rPr>
              <a:t>Key,</a:t>
            </a:r>
            <a:r>
              <a:rPr sz="24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125" dirty="0">
                <a:solidFill>
                  <a:srgbClr val="252525"/>
                </a:solidFill>
                <a:latin typeface="Times New Roman"/>
                <a:cs typeface="Times New Roman"/>
              </a:rPr>
              <a:t>like</a:t>
            </a:r>
            <a:r>
              <a:rPr sz="2400" spc="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b="1" i="1" spc="55" dirty="0">
                <a:solidFill>
                  <a:srgbClr val="252525"/>
                </a:solidFill>
                <a:latin typeface="Times New Roman"/>
                <a:cs typeface="Times New Roman"/>
              </a:rPr>
              <a:t>EmployeeID</a:t>
            </a:r>
            <a:endParaRPr sz="2400">
              <a:latin typeface="Times New Roman"/>
              <a:cs typeface="Times New Roman"/>
            </a:endParaRPr>
          </a:p>
          <a:p>
            <a:pPr marL="299085">
              <a:lnSpc>
                <a:spcPct val="100000"/>
              </a:lnSpc>
            </a:pPr>
            <a:r>
              <a:rPr sz="2400" b="1" i="1" spc="-170" dirty="0">
                <a:solidFill>
                  <a:srgbClr val="252525"/>
                </a:solidFill>
                <a:latin typeface="Times New Roman"/>
                <a:cs typeface="Times New Roman"/>
              </a:rPr>
              <a:t>+</a:t>
            </a:r>
            <a:r>
              <a:rPr sz="2400" b="1" i="1" spc="-2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b="1" i="1" spc="95" dirty="0">
                <a:solidFill>
                  <a:srgbClr val="252525"/>
                </a:solidFill>
                <a:latin typeface="Times New Roman"/>
                <a:cs typeface="Times New Roman"/>
              </a:rPr>
              <a:t>E</a:t>
            </a:r>
            <a:r>
              <a:rPr sz="2400" b="1" i="1" spc="155" dirty="0">
                <a:solidFill>
                  <a:srgbClr val="252525"/>
                </a:solidFill>
                <a:latin typeface="Times New Roman"/>
                <a:cs typeface="Times New Roman"/>
              </a:rPr>
              <a:t>m</a:t>
            </a:r>
            <a:r>
              <a:rPr sz="2400" b="1" i="1" spc="114" dirty="0">
                <a:solidFill>
                  <a:srgbClr val="252525"/>
                </a:solidFill>
                <a:latin typeface="Times New Roman"/>
                <a:cs typeface="Times New Roman"/>
              </a:rPr>
              <a:t>p</a:t>
            </a:r>
            <a:r>
              <a:rPr sz="2400" b="1" i="1" spc="-45" dirty="0">
                <a:solidFill>
                  <a:srgbClr val="252525"/>
                </a:solidFill>
                <a:latin typeface="Times New Roman"/>
                <a:cs typeface="Times New Roman"/>
              </a:rPr>
              <a:t>l</a:t>
            </a:r>
            <a:r>
              <a:rPr sz="2400" b="1" i="1" spc="40" dirty="0">
                <a:solidFill>
                  <a:srgbClr val="252525"/>
                </a:solidFill>
                <a:latin typeface="Times New Roman"/>
                <a:cs typeface="Times New Roman"/>
              </a:rPr>
              <a:t>o</a:t>
            </a:r>
            <a:r>
              <a:rPr sz="2400" b="1" i="1" spc="20" dirty="0">
                <a:solidFill>
                  <a:srgbClr val="252525"/>
                </a:solidFill>
                <a:latin typeface="Times New Roman"/>
                <a:cs typeface="Times New Roman"/>
              </a:rPr>
              <a:t>y</a:t>
            </a:r>
            <a:r>
              <a:rPr sz="2400" b="1" i="1" spc="55" dirty="0">
                <a:solidFill>
                  <a:srgbClr val="252525"/>
                </a:solidFill>
                <a:latin typeface="Times New Roman"/>
                <a:cs typeface="Times New Roman"/>
              </a:rPr>
              <a:t>ee</a:t>
            </a:r>
            <a:r>
              <a:rPr sz="2400" b="1" i="1" spc="290" dirty="0">
                <a:solidFill>
                  <a:srgbClr val="252525"/>
                </a:solidFill>
                <a:latin typeface="Times New Roman"/>
                <a:cs typeface="Times New Roman"/>
              </a:rPr>
              <a:t>N</a:t>
            </a:r>
            <a:r>
              <a:rPr sz="2400" b="1" i="1" spc="-5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2400" b="1" i="1" spc="155" dirty="0">
                <a:solidFill>
                  <a:srgbClr val="252525"/>
                </a:solidFill>
                <a:latin typeface="Times New Roman"/>
                <a:cs typeface="Times New Roman"/>
              </a:rPr>
              <a:t>m</a:t>
            </a:r>
            <a:r>
              <a:rPr sz="2400" b="1" i="1" spc="-140" dirty="0">
                <a:solidFill>
                  <a:srgbClr val="252525"/>
                </a:solidFill>
                <a:latin typeface="Times New Roman"/>
                <a:cs typeface="Times New Roman"/>
              </a:rPr>
              <a:t>e</a:t>
            </a:r>
            <a:r>
              <a:rPr sz="2400" b="1" i="1" spc="18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120" dirty="0">
                <a:solidFill>
                  <a:srgbClr val="252525"/>
                </a:solidFill>
                <a:latin typeface="Times New Roman"/>
                <a:cs typeface="Times New Roman"/>
              </a:rPr>
              <a:t>i</a:t>
            </a:r>
            <a:r>
              <a:rPr sz="2400" spc="-130" dirty="0">
                <a:solidFill>
                  <a:srgbClr val="252525"/>
                </a:solidFill>
                <a:latin typeface="Times New Roman"/>
                <a:cs typeface="Times New Roman"/>
              </a:rPr>
              <a:t>s</a:t>
            </a:r>
            <a:r>
              <a:rPr sz="24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70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2400" spc="-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190" dirty="0">
                <a:solidFill>
                  <a:srgbClr val="252525"/>
                </a:solidFill>
                <a:latin typeface="Times New Roman"/>
                <a:cs typeface="Times New Roman"/>
              </a:rPr>
              <a:t>S</a:t>
            </a:r>
            <a:r>
              <a:rPr sz="2400" spc="-25" dirty="0">
                <a:solidFill>
                  <a:srgbClr val="252525"/>
                </a:solidFill>
                <a:latin typeface="Times New Roman"/>
                <a:cs typeface="Times New Roman"/>
              </a:rPr>
              <a:t>u</a:t>
            </a:r>
            <a:r>
              <a:rPr sz="2400" spc="15" dirty="0">
                <a:solidFill>
                  <a:srgbClr val="252525"/>
                </a:solidFill>
                <a:latin typeface="Times New Roman"/>
                <a:cs typeface="Times New Roman"/>
              </a:rPr>
              <a:t>p</a:t>
            </a:r>
            <a:r>
              <a:rPr sz="2400" spc="-75" dirty="0">
                <a:solidFill>
                  <a:srgbClr val="252525"/>
                </a:solidFill>
                <a:latin typeface="Times New Roman"/>
                <a:cs typeface="Times New Roman"/>
              </a:rPr>
              <a:t>e</a:t>
            </a:r>
            <a:r>
              <a:rPr sz="2400" spc="35" dirty="0">
                <a:solidFill>
                  <a:srgbClr val="252525"/>
                </a:solidFill>
                <a:latin typeface="Times New Roman"/>
                <a:cs typeface="Times New Roman"/>
              </a:rPr>
              <a:t>r</a:t>
            </a:r>
            <a:r>
              <a:rPr sz="2400" spc="-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525"/>
                </a:solidFill>
                <a:latin typeface="Times New Roman"/>
                <a:cs typeface="Times New Roman"/>
              </a:rPr>
              <a:t>K</a:t>
            </a:r>
            <a:r>
              <a:rPr sz="2400" spc="-75" dirty="0">
                <a:solidFill>
                  <a:srgbClr val="252525"/>
                </a:solidFill>
                <a:latin typeface="Times New Roman"/>
                <a:cs typeface="Times New Roman"/>
              </a:rPr>
              <a:t>e</a:t>
            </a:r>
            <a:r>
              <a:rPr sz="2400" spc="-400" dirty="0">
                <a:solidFill>
                  <a:srgbClr val="252525"/>
                </a:solidFill>
                <a:latin typeface="Times New Roman"/>
                <a:cs typeface="Times New Roman"/>
              </a:rPr>
              <a:t>y</a:t>
            </a:r>
            <a:r>
              <a:rPr sz="2400" spc="-80" dirty="0">
                <a:solidFill>
                  <a:srgbClr val="252525"/>
                </a:solidFill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1180"/>
              </a:spcBef>
              <a:buClr>
                <a:srgbClr val="83992A"/>
              </a:buClr>
              <a:buSzPct val="114583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190" dirty="0">
                <a:solidFill>
                  <a:srgbClr val="252525"/>
                </a:solidFill>
                <a:latin typeface="Times New Roman"/>
                <a:cs typeface="Times New Roman"/>
              </a:rPr>
              <a:t>S</a:t>
            </a:r>
            <a:r>
              <a:rPr sz="2400" spc="-25" dirty="0">
                <a:solidFill>
                  <a:srgbClr val="252525"/>
                </a:solidFill>
                <a:latin typeface="Times New Roman"/>
                <a:cs typeface="Times New Roman"/>
              </a:rPr>
              <a:t>u</a:t>
            </a:r>
            <a:r>
              <a:rPr sz="2400" spc="20" dirty="0">
                <a:solidFill>
                  <a:srgbClr val="252525"/>
                </a:solidFill>
                <a:latin typeface="Times New Roman"/>
                <a:cs typeface="Times New Roman"/>
              </a:rPr>
              <a:t>p</a:t>
            </a:r>
            <a:r>
              <a:rPr sz="2400" spc="-75" dirty="0">
                <a:solidFill>
                  <a:srgbClr val="252525"/>
                </a:solidFill>
                <a:latin typeface="Times New Roman"/>
                <a:cs typeface="Times New Roman"/>
              </a:rPr>
              <a:t>e</a:t>
            </a:r>
            <a:r>
              <a:rPr sz="2400" spc="35" dirty="0">
                <a:solidFill>
                  <a:srgbClr val="252525"/>
                </a:solidFill>
                <a:latin typeface="Times New Roman"/>
                <a:cs typeface="Times New Roman"/>
              </a:rPr>
              <a:t>r</a:t>
            </a:r>
            <a:r>
              <a:rPr sz="2400" spc="-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110" dirty="0">
                <a:solidFill>
                  <a:srgbClr val="252525"/>
                </a:solidFill>
                <a:latin typeface="Times New Roman"/>
                <a:cs typeface="Times New Roman"/>
              </a:rPr>
              <a:t>k</a:t>
            </a:r>
            <a:r>
              <a:rPr sz="2400" spc="-75" dirty="0">
                <a:solidFill>
                  <a:srgbClr val="252525"/>
                </a:solidFill>
                <a:latin typeface="Times New Roman"/>
                <a:cs typeface="Times New Roman"/>
              </a:rPr>
              <a:t>e</a:t>
            </a:r>
            <a:r>
              <a:rPr sz="2400" spc="-165" dirty="0">
                <a:solidFill>
                  <a:srgbClr val="252525"/>
                </a:solidFill>
                <a:latin typeface="Times New Roman"/>
                <a:cs typeface="Times New Roman"/>
              </a:rPr>
              <a:t>y</a:t>
            </a:r>
            <a:r>
              <a:rPr sz="2400" spc="-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65" dirty="0">
                <a:solidFill>
                  <a:srgbClr val="252525"/>
                </a:solidFill>
                <a:latin typeface="Times New Roman"/>
                <a:cs typeface="Times New Roman"/>
              </a:rPr>
              <a:t>s</a:t>
            </a:r>
            <a:r>
              <a:rPr sz="2400" spc="25" dirty="0">
                <a:solidFill>
                  <a:srgbClr val="252525"/>
                </a:solidFill>
                <a:latin typeface="Times New Roman"/>
                <a:cs typeface="Times New Roman"/>
              </a:rPr>
              <a:t>t</a:t>
            </a:r>
            <a:r>
              <a:rPr sz="2400" spc="-9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2400" spc="20" dirty="0">
                <a:solidFill>
                  <a:srgbClr val="252525"/>
                </a:solidFill>
                <a:latin typeface="Times New Roman"/>
                <a:cs typeface="Times New Roman"/>
              </a:rPr>
              <a:t>n</a:t>
            </a:r>
            <a:r>
              <a:rPr sz="2400" spc="-5" dirty="0">
                <a:solidFill>
                  <a:srgbClr val="252525"/>
                </a:solidFill>
                <a:latin typeface="Times New Roman"/>
                <a:cs typeface="Times New Roman"/>
              </a:rPr>
              <a:t>d</a:t>
            </a:r>
            <a:r>
              <a:rPr sz="2400" spc="-130" dirty="0">
                <a:solidFill>
                  <a:srgbClr val="252525"/>
                </a:solidFill>
                <a:latin typeface="Times New Roman"/>
                <a:cs typeface="Times New Roman"/>
              </a:rPr>
              <a:t>s</a:t>
            </a:r>
            <a:r>
              <a:rPr sz="24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252525"/>
                </a:solidFill>
                <a:latin typeface="Times New Roman"/>
                <a:cs typeface="Times New Roman"/>
              </a:rPr>
              <a:t>f</a:t>
            </a:r>
            <a:r>
              <a:rPr sz="2400" spc="25" dirty="0">
                <a:solidFill>
                  <a:srgbClr val="252525"/>
                </a:solidFill>
                <a:latin typeface="Times New Roman"/>
                <a:cs typeface="Times New Roman"/>
              </a:rPr>
              <a:t>or</a:t>
            </a:r>
            <a:r>
              <a:rPr sz="2400" spc="-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65" dirty="0">
                <a:solidFill>
                  <a:srgbClr val="252525"/>
                </a:solidFill>
                <a:latin typeface="Times New Roman"/>
                <a:cs typeface="Times New Roman"/>
              </a:rPr>
              <a:t>s</a:t>
            </a:r>
            <a:r>
              <a:rPr sz="2400" spc="-25" dirty="0">
                <a:solidFill>
                  <a:srgbClr val="252525"/>
                </a:solidFill>
                <a:latin typeface="Times New Roman"/>
                <a:cs typeface="Times New Roman"/>
              </a:rPr>
              <a:t>u</a:t>
            </a:r>
            <a:r>
              <a:rPr sz="2400" spc="20" dirty="0">
                <a:solidFill>
                  <a:srgbClr val="252525"/>
                </a:solidFill>
                <a:latin typeface="Times New Roman"/>
                <a:cs typeface="Times New Roman"/>
              </a:rPr>
              <a:t>p</a:t>
            </a:r>
            <a:r>
              <a:rPr sz="2400" spc="-75" dirty="0">
                <a:solidFill>
                  <a:srgbClr val="252525"/>
                </a:solidFill>
                <a:latin typeface="Times New Roman"/>
                <a:cs typeface="Times New Roman"/>
              </a:rPr>
              <a:t>e</a:t>
            </a:r>
            <a:r>
              <a:rPr sz="2400" dirty="0">
                <a:solidFill>
                  <a:srgbClr val="252525"/>
                </a:solidFill>
                <a:latin typeface="Times New Roman"/>
                <a:cs typeface="Times New Roman"/>
              </a:rPr>
              <a:t>r</a:t>
            </a:r>
            <a:r>
              <a:rPr sz="2400" spc="-65" dirty="0">
                <a:solidFill>
                  <a:srgbClr val="252525"/>
                </a:solidFill>
                <a:latin typeface="Times New Roman"/>
                <a:cs typeface="Times New Roman"/>
              </a:rPr>
              <a:t>s</a:t>
            </a:r>
            <a:r>
              <a:rPr sz="2400" spc="-75" dirty="0">
                <a:solidFill>
                  <a:srgbClr val="252525"/>
                </a:solidFill>
                <a:latin typeface="Times New Roman"/>
                <a:cs typeface="Times New Roman"/>
              </a:rPr>
              <a:t>e</a:t>
            </a:r>
            <a:r>
              <a:rPr sz="2400" spc="60" dirty="0">
                <a:solidFill>
                  <a:srgbClr val="252525"/>
                </a:solidFill>
                <a:latin typeface="Times New Roman"/>
                <a:cs typeface="Times New Roman"/>
              </a:rPr>
              <a:t>t</a:t>
            </a:r>
            <a:r>
              <a:rPr sz="2400" spc="-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z="24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2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70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2400" spc="-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110" dirty="0">
                <a:solidFill>
                  <a:srgbClr val="252525"/>
                </a:solidFill>
                <a:latin typeface="Times New Roman"/>
                <a:cs typeface="Times New Roman"/>
              </a:rPr>
              <a:t>k</a:t>
            </a:r>
            <a:r>
              <a:rPr sz="2400" spc="-75" dirty="0">
                <a:solidFill>
                  <a:srgbClr val="252525"/>
                </a:solidFill>
                <a:latin typeface="Times New Roman"/>
                <a:cs typeface="Times New Roman"/>
              </a:rPr>
              <a:t>e</a:t>
            </a:r>
            <a:r>
              <a:rPr sz="2400" spc="-400" dirty="0">
                <a:solidFill>
                  <a:srgbClr val="252525"/>
                </a:solidFill>
                <a:latin typeface="Times New Roman"/>
                <a:cs typeface="Times New Roman"/>
              </a:rPr>
              <a:t>y</a:t>
            </a:r>
            <a:r>
              <a:rPr sz="2400" spc="-80" dirty="0">
                <a:solidFill>
                  <a:srgbClr val="252525"/>
                </a:solidFill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299085" marR="5080" indent="-287020">
              <a:lnSpc>
                <a:spcPct val="100000"/>
              </a:lnSpc>
              <a:spcBef>
                <a:spcPts val="1175"/>
              </a:spcBef>
              <a:buClr>
                <a:srgbClr val="83992A"/>
              </a:buClr>
              <a:buSzPct val="114583"/>
              <a:buFont typeface="Arial MT"/>
              <a:buChar char="•"/>
              <a:tabLst>
                <a:tab pos="299085" algn="l"/>
                <a:tab pos="299720" algn="l"/>
                <a:tab pos="3287395" algn="l"/>
              </a:tabLst>
            </a:pPr>
            <a:r>
              <a:rPr sz="2400" b="1" i="1" spc="180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2400" b="1" i="1" spc="-229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252525"/>
                </a:solidFill>
                <a:latin typeface="Times New Roman"/>
                <a:cs typeface="Times New Roman"/>
              </a:rPr>
              <a:t>Super</a:t>
            </a:r>
            <a:r>
              <a:rPr sz="2400" b="1" i="1" spc="-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b="1" i="1" spc="65" dirty="0">
                <a:solidFill>
                  <a:srgbClr val="252525"/>
                </a:solidFill>
                <a:latin typeface="Times New Roman"/>
                <a:cs typeface="Times New Roman"/>
              </a:rPr>
              <a:t>Key</a:t>
            </a:r>
            <a:r>
              <a:rPr sz="2400" b="1" i="1" spc="-35" dirty="0">
                <a:solidFill>
                  <a:srgbClr val="252525"/>
                </a:solidFill>
                <a:latin typeface="Times New Roman"/>
                <a:cs typeface="Times New Roman"/>
              </a:rPr>
              <a:t> is</a:t>
            </a:r>
            <a:r>
              <a:rPr sz="2400" b="1" i="1" spc="1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b="1" i="1" spc="-30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2400" b="1" i="1" spc="-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b="1" i="1" spc="60" dirty="0">
                <a:solidFill>
                  <a:srgbClr val="252525"/>
                </a:solidFill>
                <a:latin typeface="Times New Roman"/>
                <a:cs typeface="Times New Roman"/>
              </a:rPr>
              <a:t>set</a:t>
            </a:r>
            <a:r>
              <a:rPr sz="2400" b="1" i="1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b="1" i="1" spc="-40" dirty="0">
                <a:solidFill>
                  <a:srgbClr val="252525"/>
                </a:solidFill>
                <a:latin typeface="Times New Roman"/>
                <a:cs typeface="Times New Roman"/>
              </a:rPr>
              <a:t>of	one</a:t>
            </a:r>
            <a:r>
              <a:rPr sz="2400" b="1" i="1" spc="1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252525"/>
                </a:solidFill>
                <a:latin typeface="Times New Roman"/>
                <a:cs typeface="Times New Roman"/>
              </a:rPr>
              <a:t>or</a:t>
            </a:r>
            <a:r>
              <a:rPr sz="2400" b="1" i="1" spc="-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b="1" i="1" spc="-5" dirty="0">
                <a:solidFill>
                  <a:srgbClr val="252525"/>
                </a:solidFill>
                <a:latin typeface="Times New Roman"/>
                <a:cs typeface="Times New Roman"/>
              </a:rPr>
              <a:t>more</a:t>
            </a:r>
            <a:r>
              <a:rPr sz="2400" b="1" i="1" spc="19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b="1" i="1" spc="15" dirty="0">
                <a:solidFill>
                  <a:srgbClr val="252525"/>
                </a:solidFill>
                <a:latin typeface="Times New Roman"/>
                <a:cs typeface="Times New Roman"/>
              </a:rPr>
              <a:t>attributes</a:t>
            </a:r>
            <a:r>
              <a:rPr sz="2400" b="1" i="1" spc="10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b="1" i="1" spc="15" dirty="0">
                <a:solidFill>
                  <a:srgbClr val="252525"/>
                </a:solidFill>
                <a:latin typeface="Times New Roman"/>
                <a:cs typeface="Times New Roman"/>
              </a:rPr>
              <a:t>that</a:t>
            </a:r>
            <a:r>
              <a:rPr sz="2400" b="1" i="1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b="1" i="1" spc="-95" dirty="0">
                <a:solidFill>
                  <a:srgbClr val="252525"/>
                </a:solidFill>
                <a:latin typeface="Times New Roman"/>
                <a:cs typeface="Times New Roman"/>
              </a:rPr>
              <a:t>are </a:t>
            </a:r>
            <a:r>
              <a:rPr sz="2400" b="1" i="1" spc="-5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b="1" i="1" spc="15" dirty="0">
                <a:solidFill>
                  <a:srgbClr val="252525"/>
                </a:solidFill>
                <a:latin typeface="Times New Roman"/>
                <a:cs typeface="Times New Roman"/>
              </a:rPr>
              <a:t>taken </a:t>
            </a:r>
            <a:r>
              <a:rPr sz="2400" b="1" i="1" spc="25" dirty="0">
                <a:solidFill>
                  <a:srgbClr val="252525"/>
                </a:solidFill>
                <a:latin typeface="Times New Roman"/>
                <a:cs typeface="Times New Roman"/>
              </a:rPr>
              <a:t>collectively </a:t>
            </a:r>
            <a:r>
              <a:rPr sz="2400" b="1" i="1" spc="-20" dirty="0">
                <a:solidFill>
                  <a:srgbClr val="252525"/>
                </a:solidFill>
                <a:latin typeface="Times New Roman"/>
                <a:cs typeface="Times New Roman"/>
              </a:rPr>
              <a:t>and </a:t>
            </a:r>
            <a:r>
              <a:rPr sz="2400" b="1" i="1" spc="-15" dirty="0">
                <a:solidFill>
                  <a:srgbClr val="252525"/>
                </a:solidFill>
                <a:latin typeface="Times New Roman"/>
                <a:cs typeface="Times New Roman"/>
              </a:rPr>
              <a:t>can </a:t>
            </a:r>
            <a:r>
              <a:rPr sz="2400" b="1" i="1" spc="25" dirty="0">
                <a:solidFill>
                  <a:srgbClr val="252525"/>
                </a:solidFill>
                <a:latin typeface="Times New Roman"/>
                <a:cs typeface="Times New Roman"/>
              </a:rPr>
              <a:t>identify </a:t>
            </a:r>
            <a:r>
              <a:rPr sz="2400" b="1" i="1" spc="-15" dirty="0">
                <a:solidFill>
                  <a:srgbClr val="252525"/>
                </a:solidFill>
                <a:latin typeface="Times New Roman"/>
                <a:cs typeface="Times New Roman"/>
              </a:rPr>
              <a:t>all </a:t>
            </a:r>
            <a:r>
              <a:rPr sz="2400" b="1" i="1" spc="20" dirty="0">
                <a:solidFill>
                  <a:srgbClr val="252525"/>
                </a:solidFill>
                <a:latin typeface="Times New Roman"/>
                <a:cs typeface="Times New Roman"/>
              </a:rPr>
              <a:t>other </a:t>
            </a:r>
            <a:r>
              <a:rPr sz="2400" b="1" i="1" spc="15" dirty="0">
                <a:solidFill>
                  <a:srgbClr val="252525"/>
                </a:solidFill>
                <a:latin typeface="Times New Roman"/>
                <a:cs typeface="Times New Roman"/>
              </a:rPr>
              <a:t>attributes </a:t>
            </a:r>
            <a:r>
              <a:rPr sz="2400" b="1" i="1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b="1" i="1" spc="10" dirty="0">
                <a:solidFill>
                  <a:srgbClr val="252525"/>
                </a:solidFill>
                <a:latin typeface="Times New Roman"/>
                <a:cs typeface="Times New Roman"/>
              </a:rPr>
              <a:t>uniquely</a:t>
            </a:r>
            <a:r>
              <a:rPr sz="2400" spc="10" dirty="0">
                <a:solidFill>
                  <a:srgbClr val="252525"/>
                </a:solidFill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82050" y="2556891"/>
            <a:ext cx="1981200" cy="332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9149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74058" y="1240663"/>
            <a:ext cx="364490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80" dirty="0"/>
              <a:t>Composite</a:t>
            </a:r>
            <a:r>
              <a:rPr spc="265" dirty="0"/>
              <a:t> </a:t>
            </a:r>
            <a:r>
              <a:rPr spc="130" dirty="0"/>
              <a:t>Key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74394" y="2569210"/>
            <a:ext cx="7158355" cy="21805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13970" indent="-287020">
              <a:lnSpc>
                <a:spcPct val="100000"/>
              </a:lnSpc>
              <a:spcBef>
                <a:spcPts val="95"/>
              </a:spcBef>
              <a:buClr>
                <a:srgbClr val="83992A"/>
              </a:buClr>
              <a:buSzPct val="113636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200" dirty="0">
                <a:solidFill>
                  <a:srgbClr val="252525"/>
                </a:solidFill>
                <a:latin typeface="Times New Roman"/>
                <a:cs typeface="Times New Roman"/>
              </a:rPr>
              <a:t>If</a:t>
            </a:r>
            <a:r>
              <a:rPr sz="2200" spc="29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70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22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60" dirty="0">
                <a:solidFill>
                  <a:srgbClr val="252525"/>
                </a:solidFill>
                <a:latin typeface="Times New Roman"/>
                <a:cs typeface="Times New Roman"/>
              </a:rPr>
              <a:t>table</a:t>
            </a:r>
            <a:r>
              <a:rPr sz="2200"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5" dirty="0">
                <a:solidFill>
                  <a:srgbClr val="252525"/>
                </a:solidFill>
                <a:latin typeface="Times New Roman"/>
                <a:cs typeface="Times New Roman"/>
              </a:rPr>
              <a:t>do</a:t>
            </a:r>
            <a:r>
              <a:rPr sz="22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85" dirty="0">
                <a:solidFill>
                  <a:srgbClr val="252525"/>
                </a:solidFill>
                <a:latin typeface="Times New Roman"/>
                <a:cs typeface="Times New Roman"/>
              </a:rPr>
              <a:t>have</a:t>
            </a:r>
            <a:r>
              <a:rPr sz="2200" spc="8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70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22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90" dirty="0">
                <a:solidFill>
                  <a:srgbClr val="252525"/>
                </a:solidFill>
                <a:latin typeface="Times New Roman"/>
                <a:cs typeface="Times New Roman"/>
              </a:rPr>
              <a:t>single</a:t>
            </a:r>
            <a:r>
              <a:rPr sz="2200"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20" dirty="0">
                <a:solidFill>
                  <a:srgbClr val="252525"/>
                </a:solidFill>
                <a:latin typeface="Times New Roman"/>
                <a:cs typeface="Times New Roman"/>
              </a:rPr>
              <a:t>column</a:t>
            </a:r>
            <a:r>
              <a:rPr sz="2200" spc="-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252525"/>
                </a:solidFill>
                <a:latin typeface="Times New Roman"/>
                <a:cs typeface="Times New Roman"/>
              </a:rPr>
              <a:t>that</a:t>
            </a:r>
            <a:r>
              <a:rPr sz="2200"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80" dirty="0">
                <a:solidFill>
                  <a:srgbClr val="252525"/>
                </a:solidFill>
                <a:latin typeface="Times New Roman"/>
                <a:cs typeface="Times New Roman"/>
              </a:rPr>
              <a:t>qualifies</a:t>
            </a:r>
            <a:r>
              <a:rPr sz="2200"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5" dirty="0">
                <a:solidFill>
                  <a:srgbClr val="252525"/>
                </a:solidFill>
                <a:latin typeface="Times New Roman"/>
                <a:cs typeface="Times New Roman"/>
              </a:rPr>
              <a:t>for</a:t>
            </a: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70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22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50" dirty="0">
                <a:solidFill>
                  <a:srgbClr val="252525"/>
                </a:solidFill>
                <a:latin typeface="Times New Roman"/>
                <a:cs typeface="Times New Roman"/>
              </a:rPr>
              <a:t>Candidate </a:t>
            </a:r>
            <a:r>
              <a:rPr sz="2200" spc="-5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155" dirty="0">
                <a:solidFill>
                  <a:srgbClr val="252525"/>
                </a:solidFill>
                <a:latin typeface="Times New Roman"/>
                <a:cs typeface="Times New Roman"/>
              </a:rPr>
              <a:t>key,</a:t>
            </a:r>
            <a:r>
              <a:rPr sz="2200" spc="-1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10" dirty="0">
                <a:solidFill>
                  <a:srgbClr val="252525"/>
                </a:solidFill>
                <a:latin typeface="Times New Roman"/>
                <a:cs typeface="Times New Roman"/>
              </a:rPr>
              <a:t>then </a:t>
            </a:r>
            <a:r>
              <a:rPr sz="2200" spc="-55" dirty="0">
                <a:solidFill>
                  <a:srgbClr val="252525"/>
                </a:solidFill>
                <a:latin typeface="Times New Roman"/>
                <a:cs typeface="Times New Roman"/>
              </a:rPr>
              <a:t>you </a:t>
            </a:r>
            <a:r>
              <a:rPr sz="2200" spc="-85" dirty="0">
                <a:solidFill>
                  <a:srgbClr val="252525"/>
                </a:solidFill>
                <a:latin typeface="Times New Roman"/>
                <a:cs typeface="Times New Roman"/>
              </a:rPr>
              <a:t>have</a:t>
            </a:r>
            <a:r>
              <a:rPr sz="2200" spc="-8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15" dirty="0">
                <a:solidFill>
                  <a:srgbClr val="252525"/>
                </a:solidFill>
                <a:latin typeface="Times New Roman"/>
                <a:cs typeface="Times New Roman"/>
              </a:rPr>
              <a:t>to </a:t>
            </a:r>
            <a:r>
              <a:rPr sz="2200" spc="-55" dirty="0">
                <a:solidFill>
                  <a:srgbClr val="252525"/>
                </a:solidFill>
                <a:latin typeface="Times New Roman"/>
                <a:cs typeface="Times New Roman"/>
              </a:rPr>
              <a:t>select </a:t>
            </a:r>
            <a:r>
              <a:rPr sz="2200" spc="-75" dirty="0">
                <a:solidFill>
                  <a:srgbClr val="252525"/>
                </a:solidFill>
                <a:latin typeface="Times New Roman"/>
                <a:cs typeface="Times New Roman"/>
              </a:rPr>
              <a:t>2 </a:t>
            </a:r>
            <a:r>
              <a:rPr sz="2200" spc="20" dirty="0">
                <a:solidFill>
                  <a:srgbClr val="252525"/>
                </a:solidFill>
                <a:latin typeface="Times New Roman"/>
                <a:cs typeface="Times New Roman"/>
              </a:rPr>
              <a:t>or </a:t>
            </a:r>
            <a:r>
              <a:rPr sz="2200" spc="-35" dirty="0">
                <a:solidFill>
                  <a:srgbClr val="252525"/>
                </a:solidFill>
                <a:latin typeface="Times New Roman"/>
                <a:cs typeface="Times New Roman"/>
              </a:rPr>
              <a:t>more </a:t>
            </a:r>
            <a:r>
              <a:rPr sz="2200" spc="-45" dirty="0">
                <a:solidFill>
                  <a:srgbClr val="252525"/>
                </a:solidFill>
                <a:latin typeface="Times New Roman"/>
                <a:cs typeface="Times New Roman"/>
              </a:rPr>
              <a:t>columns </a:t>
            </a:r>
            <a:r>
              <a:rPr sz="2200" spc="15" dirty="0">
                <a:solidFill>
                  <a:srgbClr val="252525"/>
                </a:solidFill>
                <a:latin typeface="Times New Roman"/>
                <a:cs typeface="Times New Roman"/>
              </a:rPr>
              <a:t>to </a:t>
            </a:r>
            <a:r>
              <a:rPr sz="2200" spc="-85" dirty="0">
                <a:solidFill>
                  <a:srgbClr val="252525"/>
                </a:solidFill>
                <a:latin typeface="Times New Roman"/>
                <a:cs typeface="Times New Roman"/>
              </a:rPr>
              <a:t>make</a:t>
            </a:r>
            <a:r>
              <a:rPr sz="2200" spc="-8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70" dirty="0">
                <a:solidFill>
                  <a:srgbClr val="252525"/>
                </a:solidFill>
                <a:latin typeface="Times New Roman"/>
                <a:cs typeface="Times New Roman"/>
              </a:rPr>
              <a:t>a </a:t>
            </a:r>
            <a:r>
              <a:rPr sz="2200" spc="-85" dirty="0">
                <a:solidFill>
                  <a:srgbClr val="252525"/>
                </a:solidFill>
                <a:latin typeface="Times New Roman"/>
                <a:cs typeface="Times New Roman"/>
              </a:rPr>
              <a:t>row </a:t>
            </a:r>
            <a:r>
              <a:rPr sz="2200" spc="-8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50" dirty="0">
                <a:solidFill>
                  <a:srgbClr val="252525"/>
                </a:solidFill>
                <a:latin typeface="Times New Roman"/>
                <a:cs typeface="Times New Roman"/>
              </a:rPr>
              <a:t>unique.</a:t>
            </a:r>
            <a:endParaRPr sz="2200">
              <a:latin typeface="Times New Roman"/>
              <a:cs typeface="Times New Roman"/>
            </a:endParaRPr>
          </a:p>
          <a:p>
            <a:pPr marL="299085" marR="5080" indent="-287020" algn="just">
              <a:lnSpc>
                <a:spcPct val="100000"/>
              </a:lnSpc>
              <a:spcBef>
                <a:spcPts val="1130"/>
              </a:spcBef>
              <a:buClr>
                <a:srgbClr val="83992A"/>
              </a:buClr>
              <a:buSzPct val="113636"/>
              <a:buFont typeface="Arial MT"/>
              <a:buChar char="•"/>
              <a:tabLst>
                <a:tab pos="299720" algn="l"/>
              </a:tabLst>
            </a:pPr>
            <a:r>
              <a:rPr sz="2200" spc="-105" dirty="0">
                <a:solidFill>
                  <a:srgbClr val="252525"/>
                </a:solidFill>
                <a:latin typeface="Times New Roman"/>
                <a:cs typeface="Times New Roman"/>
              </a:rPr>
              <a:t>Like </a:t>
            </a:r>
            <a:r>
              <a:rPr sz="2200" spc="-75" dirty="0">
                <a:solidFill>
                  <a:srgbClr val="252525"/>
                </a:solidFill>
                <a:latin typeface="Times New Roman"/>
                <a:cs typeface="Times New Roman"/>
              </a:rPr>
              <a:t>if </a:t>
            </a:r>
            <a:r>
              <a:rPr sz="2200" spc="-35" dirty="0">
                <a:solidFill>
                  <a:srgbClr val="252525"/>
                </a:solidFill>
                <a:latin typeface="Times New Roman"/>
                <a:cs typeface="Times New Roman"/>
              </a:rPr>
              <a:t>there </a:t>
            </a:r>
            <a:r>
              <a:rPr sz="2200" spc="-114" dirty="0">
                <a:solidFill>
                  <a:srgbClr val="252525"/>
                </a:solidFill>
                <a:latin typeface="Times New Roman"/>
                <a:cs typeface="Times New Roman"/>
              </a:rPr>
              <a:t>is </a:t>
            </a:r>
            <a:r>
              <a:rPr sz="2200" spc="15" dirty="0">
                <a:solidFill>
                  <a:srgbClr val="252525"/>
                </a:solidFill>
                <a:latin typeface="Times New Roman"/>
                <a:cs typeface="Times New Roman"/>
              </a:rPr>
              <a:t>no </a:t>
            </a:r>
            <a:r>
              <a:rPr sz="2200" spc="-30" dirty="0">
                <a:solidFill>
                  <a:srgbClr val="252525"/>
                </a:solidFill>
                <a:latin typeface="Times New Roman"/>
                <a:cs typeface="Times New Roman"/>
              </a:rPr>
              <a:t>EmployeeID </a:t>
            </a:r>
            <a:r>
              <a:rPr sz="2200" spc="20" dirty="0">
                <a:solidFill>
                  <a:srgbClr val="252525"/>
                </a:solidFill>
                <a:latin typeface="Times New Roman"/>
                <a:cs typeface="Times New Roman"/>
              </a:rPr>
              <a:t>or </a:t>
            </a:r>
            <a:r>
              <a:rPr sz="2200" spc="-90" dirty="0">
                <a:solidFill>
                  <a:srgbClr val="252525"/>
                </a:solidFill>
                <a:latin typeface="Times New Roman"/>
                <a:cs typeface="Times New Roman"/>
              </a:rPr>
              <a:t>SSN </a:t>
            </a:r>
            <a:r>
              <a:rPr sz="2200" spc="-50" dirty="0">
                <a:solidFill>
                  <a:srgbClr val="252525"/>
                </a:solidFill>
                <a:latin typeface="Times New Roman"/>
                <a:cs typeface="Times New Roman"/>
              </a:rPr>
              <a:t>columns, </a:t>
            </a:r>
            <a:r>
              <a:rPr sz="2200" spc="10" dirty="0">
                <a:solidFill>
                  <a:srgbClr val="252525"/>
                </a:solidFill>
                <a:latin typeface="Times New Roman"/>
                <a:cs typeface="Times New Roman"/>
              </a:rPr>
              <a:t>then </a:t>
            </a:r>
            <a:r>
              <a:rPr sz="2200" spc="-55" dirty="0">
                <a:solidFill>
                  <a:srgbClr val="252525"/>
                </a:solidFill>
                <a:latin typeface="Times New Roman"/>
                <a:cs typeface="Times New Roman"/>
              </a:rPr>
              <a:t>you </a:t>
            </a:r>
            <a:r>
              <a:rPr sz="2200" spc="-25" dirty="0">
                <a:solidFill>
                  <a:srgbClr val="252525"/>
                </a:solidFill>
                <a:latin typeface="Times New Roman"/>
                <a:cs typeface="Times New Roman"/>
              </a:rPr>
              <a:t>can </a:t>
            </a:r>
            <a:r>
              <a:rPr sz="2200" spc="-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25" dirty="0">
                <a:solidFill>
                  <a:srgbClr val="252525"/>
                </a:solidFill>
                <a:latin typeface="Times New Roman"/>
                <a:cs typeface="Times New Roman"/>
              </a:rPr>
              <a:t>m</a:t>
            </a:r>
            <a:r>
              <a:rPr sz="2200" spc="-95" dirty="0">
                <a:solidFill>
                  <a:srgbClr val="252525"/>
                </a:solidFill>
                <a:latin typeface="Times New Roman"/>
                <a:cs typeface="Times New Roman"/>
              </a:rPr>
              <a:t>ak</a:t>
            </a:r>
            <a:r>
              <a:rPr sz="2200" spc="-130" dirty="0">
                <a:solidFill>
                  <a:srgbClr val="252525"/>
                </a:solidFill>
                <a:latin typeface="Times New Roman"/>
                <a:cs typeface="Times New Roman"/>
              </a:rPr>
              <a:t>e</a:t>
            </a:r>
            <a:r>
              <a:rPr sz="2200" spc="8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b="1" i="1" spc="85" dirty="0">
                <a:solidFill>
                  <a:srgbClr val="252525"/>
                </a:solidFill>
                <a:latin typeface="Times New Roman"/>
                <a:cs typeface="Times New Roman"/>
              </a:rPr>
              <a:t>E</a:t>
            </a:r>
            <a:r>
              <a:rPr sz="2200" b="1" i="1" spc="130" dirty="0">
                <a:solidFill>
                  <a:srgbClr val="252525"/>
                </a:solidFill>
                <a:latin typeface="Times New Roman"/>
                <a:cs typeface="Times New Roman"/>
              </a:rPr>
              <a:t>m</a:t>
            </a:r>
            <a:r>
              <a:rPr sz="2200" b="1" i="1" spc="105" dirty="0">
                <a:solidFill>
                  <a:srgbClr val="252525"/>
                </a:solidFill>
                <a:latin typeface="Times New Roman"/>
                <a:cs typeface="Times New Roman"/>
              </a:rPr>
              <a:t>p</a:t>
            </a:r>
            <a:r>
              <a:rPr sz="2200" b="1" i="1" spc="-40" dirty="0">
                <a:solidFill>
                  <a:srgbClr val="252525"/>
                </a:solidFill>
                <a:latin typeface="Times New Roman"/>
                <a:cs typeface="Times New Roman"/>
              </a:rPr>
              <a:t>l</a:t>
            </a:r>
            <a:r>
              <a:rPr sz="2200" b="1" i="1" spc="30" dirty="0">
                <a:solidFill>
                  <a:srgbClr val="252525"/>
                </a:solidFill>
                <a:latin typeface="Times New Roman"/>
                <a:cs typeface="Times New Roman"/>
              </a:rPr>
              <a:t>o</a:t>
            </a:r>
            <a:r>
              <a:rPr sz="2200" b="1" i="1" spc="15" dirty="0">
                <a:solidFill>
                  <a:srgbClr val="252525"/>
                </a:solidFill>
                <a:latin typeface="Times New Roman"/>
                <a:cs typeface="Times New Roman"/>
              </a:rPr>
              <a:t>y</a:t>
            </a:r>
            <a:r>
              <a:rPr sz="2200" b="1" i="1" spc="50" dirty="0">
                <a:solidFill>
                  <a:srgbClr val="252525"/>
                </a:solidFill>
                <a:latin typeface="Times New Roman"/>
                <a:cs typeface="Times New Roman"/>
              </a:rPr>
              <a:t>ee</a:t>
            </a:r>
            <a:r>
              <a:rPr sz="2200" b="1" i="1" spc="254" dirty="0">
                <a:solidFill>
                  <a:srgbClr val="252525"/>
                </a:solidFill>
                <a:latin typeface="Times New Roman"/>
                <a:cs typeface="Times New Roman"/>
              </a:rPr>
              <a:t>N</a:t>
            </a:r>
            <a:r>
              <a:rPr sz="2200" b="1" i="1" spc="-50" dirty="0">
                <a:solidFill>
                  <a:srgbClr val="252525"/>
                </a:solidFill>
                <a:latin typeface="Times New Roman"/>
                <a:cs typeface="Times New Roman"/>
              </a:rPr>
              <a:t>am</a:t>
            </a:r>
            <a:r>
              <a:rPr sz="2200" b="1" i="1" spc="-3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b="1" i="1" spc="-130" dirty="0">
                <a:solidFill>
                  <a:srgbClr val="252525"/>
                </a:solidFill>
                <a:latin typeface="Times New Roman"/>
                <a:cs typeface="Times New Roman"/>
              </a:rPr>
              <a:t>e</a:t>
            </a:r>
            <a:r>
              <a:rPr sz="2200" b="1" i="1" spc="2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b="1" i="1" spc="-160" dirty="0">
                <a:solidFill>
                  <a:srgbClr val="252525"/>
                </a:solidFill>
                <a:latin typeface="Times New Roman"/>
                <a:cs typeface="Times New Roman"/>
              </a:rPr>
              <a:t>+</a:t>
            </a:r>
            <a:r>
              <a:rPr sz="2200" b="1" i="1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b="1" i="1" spc="-1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b="1" i="1" spc="120" dirty="0">
                <a:solidFill>
                  <a:srgbClr val="252525"/>
                </a:solidFill>
                <a:latin typeface="Times New Roman"/>
                <a:cs typeface="Times New Roman"/>
              </a:rPr>
              <a:t>D</a:t>
            </a:r>
            <a:r>
              <a:rPr sz="2200" b="1" i="1" spc="-50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2200" b="1" i="1" spc="65" dirty="0">
                <a:solidFill>
                  <a:srgbClr val="252525"/>
                </a:solidFill>
                <a:latin typeface="Times New Roman"/>
                <a:cs typeface="Times New Roman"/>
              </a:rPr>
              <a:t>t</a:t>
            </a:r>
            <a:r>
              <a:rPr sz="2200" b="1" i="1" spc="50" dirty="0">
                <a:solidFill>
                  <a:srgbClr val="252525"/>
                </a:solidFill>
                <a:latin typeface="Times New Roman"/>
                <a:cs typeface="Times New Roman"/>
              </a:rPr>
              <a:t>e</a:t>
            </a:r>
            <a:r>
              <a:rPr sz="2200" b="1" i="1" spc="145" dirty="0">
                <a:solidFill>
                  <a:srgbClr val="252525"/>
                </a:solidFill>
                <a:latin typeface="Times New Roman"/>
                <a:cs typeface="Times New Roman"/>
              </a:rPr>
              <a:t>O</a:t>
            </a:r>
            <a:r>
              <a:rPr sz="2200" b="1" i="1" spc="-80" dirty="0">
                <a:solidFill>
                  <a:srgbClr val="252525"/>
                </a:solidFill>
                <a:latin typeface="Times New Roman"/>
                <a:cs typeface="Times New Roman"/>
              </a:rPr>
              <a:t>f</a:t>
            </a:r>
            <a:r>
              <a:rPr sz="2200" b="1" i="1" spc="15" dirty="0">
                <a:solidFill>
                  <a:srgbClr val="252525"/>
                </a:solidFill>
                <a:latin typeface="Times New Roman"/>
                <a:cs typeface="Times New Roman"/>
              </a:rPr>
              <a:t>B</a:t>
            </a:r>
            <a:r>
              <a:rPr sz="2200" b="1" i="1" dirty="0">
                <a:solidFill>
                  <a:srgbClr val="252525"/>
                </a:solidFill>
                <a:latin typeface="Times New Roman"/>
                <a:cs typeface="Times New Roman"/>
              </a:rPr>
              <a:t>i</a:t>
            </a:r>
            <a:r>
              <a:rPr sz="2200" b="1" i="1" spc="-35" dirty="0">
                <a:solidFill>
                  <a:srgbClr val="252525"/>
                </a:solidFill>
                <a:latin typeface="Times New Roman"/>
                <a:cs typeface="Times New Roman"/>
              </a:rPr>
              <a:t>r</a:t>
            </a:r>
            <a:r>
              <a:rPr sz="2200" b="1" i="1" spc="65" dirty="0">
                <a:solidFill>
                  <a:srgbClr val="252525"/>
                </a:solidFill>
                <a:latin typeface="Times New Roman"/>
                <a:cs typeface="Times New Roman"/>
              </a:rPr>
              <a:t>t</a:t>
            </a:r>
            <a:r>
              <a:rPr sz="2200" b="1" i="1" spc="-95" dirty="0">
                <a:solidFill>
                  <a:srgbClr val="252525"/>
                </a:solidFill>
                <a:latin typeface="Times New Roman"/>
                <a:cs typeface="Times New Roman"/>
              </a:rPr>
              <a:t>h</a:t>
            </a:r>
            <a:r>
              <a:rPr sz="2200" b="1" i="1" spc="1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100" dirty="0">
                <a:solidFill>
                  <a:srgbClr val="252525"/>
                </a:solidFill>
                <a:latin typeface="Times New Roman"/>
                <a:cs typeface="Times New Roman"/>
              </a:rPr>
              <a:t>(</a:t>
            </a:r>
            <a:r>
              <a:rPr sz="2200" spc="95" dirty="0">
                <a:solidFill>
                  <a:srgbClr val="252525"/>
                </a:solidFill>
                <a:latin typeface="Times New Roman"/>
                <a:cs typeface="Times New Roman"/>
              </a:rPr>
              <a:t>D</a:t>
            </a:r>
            <a:r>
              <a:rPr sz="2200" spc="120" dirty="0">
                <a:solidFill>
                  <a:srgbClr val="252525"/>
                </a:solidFill>
                <a:latin typeface="Times New Roman"/>
                <a:cs typeface="Times New Roman"/>
              </a:rPr>
              <a:t>O</a:t>
            </a:r>
            <a:r>
              <a:rPr sz="2200" spc="-130" dirty="0">
                <a:solidFill>
                  <a:srgbClr val="252525"/>
                </a:solidFill>
                <a:latin typeface="Times New Roman"/>
                <a:cs typeface="Times New Roman"/>
              </a:rPr>
              <a:t>B</a:t>
            </a:r>
            <a:r>
              <a:rPr sz="2200" spc="-105" dirty="0">
                <a:solidFill>
                  <a:srgbClr val="252525"/>
                </a:solidFill>
                <a:latin typeface="Times New Roman"/>
                <a:cs typeface="Times New Roman"/>
              </a:rPr>
              <a:t>)</a:t>
            </a:r>
            <a:r>
              <a:rPr sz="22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9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2200" spc="-120" dirty="0">
                <a:solidFill>
                  <a:srgbClr val="252525"/>
                </a:solidFill>
                <a:latin typeface="Times New Roman"/>
                <a:cs typeface="Times New Roman"/>
              </a:rPr>
              <a:t>s</a:t>
            </a:r>
            <a:r>
              <a:rPr sz="2200" spc="8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b="1" i="1" spc="15" dirty="0">
                <a:solidFill>
                  <a:srgbClr val="252525"/>
                </a:solidFill>
                <a:latin typeface="Times New Roman"/>
                <a:cs typeface="Times New Roman"/>
              </a:rPr>
              <a:t>C</a:t>
            </a:r>
            <a:r>
              <a:rPr sz="2200" b="1" i="1" spc="30" dirty="0">
                <a:solidFill>
                  <a:srgbClr val="252525"/>
                </a:solidFill>
                <a:latin typeface="Times New Roman"/>
                <a:cs typeface="Times New Roman"/>
              </a:rPr>
              <a:t>o</a:t>
            </a:r>
            <a:r>
              <a:rPr sz="2200" b="1" i="1" spc="130" dirty="0">
                <a:solidFill>
                  <a:srgbClr val="252525"/>
                </a:solidFill>
                <a:latin typeface="Times New Roman"/>
                <a:cs typeface="Times New Roman"/>
              </a:rPr>
              <a:t>m</a:t>
            </a:r>
            <a:r>
              <a:rPr sz="2200" b="1" i="1" spc="105" dirty="0">
                <a:solidFill>
                  <a:srgbClr val="252525"/>
                </a:solidFill>
                <a:latin typeface="Times New Roman"/>
                <a:cs typeface="Times New Roman"/>
              </a:rPr>
              <a:t>p</a:t>
            </a:r>
            <a:r>
              <a:rPr sz="2200" b="1" i="1" spc="30" dirty="0">
                <a:solidFill>
                  <a:srgbClr val="252525"/>
                </a:solidFill>
                <a:latin typeface="Times New Roman"/>
                <a:cs typeface="Times New Roman"/>
              </a:rPr>
              <a:t>o</a:t>
            </a:r>
            <a:r>
              <a:rPr sz="2200" b="1" i="1" spc="45" dirty="0">
                <a:solidFill>
                  <a:srgbClr val="252525"/>
                </a:solidFill>
                <a:latin typeface="Times New Roman"/>
                <a:cs typeface="Times New Roman"/>
              </a:rPr>
              <a:t>s</a:t>
            </a:r>
            <a:r>
              <a:rPr sz="2200" b="1" i="1" spc="10" dirty="0">
                <a:solidFill>
                  <a:srgbClr val="252525"/>
                </a:solidFill>
                <a:latin typeface="Times New Roman"/>
                <a:cs typeface="Times New Roman"/>
              </a:rPr>
              <a:t>i</a:t>
            </a:r>
            <a:r>
              <a:rPr sz="2200" b="1" i="1" spc="65" dirty="0">
                <a:solidFill>
                  <a:srgbClr val="252525"/>
                </a:solidFill>
                <a:latin typeface="Times New Roman"/>
                <a:cs typeface="Times New Roman"/>
              </a:rPr>
              <a:t>t</a:t>
            </a:r>
            <a:r>
              <a:rPr sz="2200" b="1" i="1" spc="-90" dirty="0">
                <a:solidFill>
                  <a:srgbClr val="252525"/>
                </a:solidFill>
                <a:latin typeface="Times New Roman"/>
                <a:cs typeface="Times New Roman"/>
              </a:rPr>
              <a:t>e  </a:t>
            </a:r>
            <a:r>
              <a:rPr sz="2200" b="1" i="1" spc="5" dirty="0">
                <a:solidFill>
                  <a:srgbClr val="252525"/>
                </a:solidFill>
                <a:latin typeface="Times New Roman"/>
                <a:cs typeface="Times New Roman"/>
              </a:rPr>
              <a:t>Primary</a:t>
            </a:r>
            <a:r>
              <a:rPr sz="2200" b="1" i="1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b="1" i="1" spc="20" dirty="0">
                <a:solidFill>
                  <a:srgbClr val="252525"/>
                </a:solidFill>
                <a:latin typeface="Times New Roman"/>
                <a:cs typeface="Times New Roman"/>
              </a:rPr>
              <a:t>Key</a:t>
            </a:r>
            <a:r>
              <a:rPr sz="2200" spc="20" dirty="0">
                <a:solidFill>
                  <a:srgbClr val="252525"/>
                </a:solidFill>
                <a:latin typeface="Times New Roman"/>
                <a:cs typeface="Times New Roman"/>
              </a:rPr>
              <a:t>.</a:t>
            </a:r>
            <a:r>
              <a:rPr sz="2200"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i="1" spc="-75" dirty="0">
                <a:solidFill>
                  <a:srgbClr val="252525"/>
                </a:solidFill>
                <a:latin typeface="Times New Roman"/>
                <a:cs typeface="Times New Roman"/>
              </a:rPr>
              <a:t>But</a:t>
            </a:r>
            <a:r>
              <a:rPr sz="2200" i="1" spc="-1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i="1" spc="-114" dirty="0">
                <a:solidFill>
                  <a:srgbClr val="252525"/>
                </a:solidFill>
                <a:latin typeface="Times New Roman"/>
                <a:cs typeface="Times New Roman"/>
              </a:rPr>
              <a:t>still</a:t>
            </a:r>
            <a:r>
              <a:rPr sz="2200" i="1" spc="-9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i="1" spc="-175" dirty="0">
                <a:solidFill>
                  <a:srgbClr val="252525"/>
                </a:solidFill>
                <a:latin typeface="Times New Roman"/>
                <a:cs typeface="Times New Roman"/>
              </a:rPr>
              <a:t>there</a:t>
            </a:r>
            <a:r>
              <a:rPr sz="2200" i="1" spc="-2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i="1" spc="-170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z="2200" i="1" spc="-2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i="1" spc="-17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z="2200" i="1" spc="-19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i="1" spc="-190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2200" i="1" spc="-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i="1" spc="-180" dirty="0">
                <a:solidFill>
                  <a:srgbClr val="252525"/>
                </a:solidFill>
                <a:latin typeface="Times New Roman"/>
                <a:cs typeface="Times New Roman"/>
              </a:rPr>
              <a:t>narrow</a:t>
            </a:r>
            <a:r>
              <a:rPr sz="2200" i="1" spc="-1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i="1" spc="-245" dirty="0">
                <a:solidFill>
                  <a:srgbClr val="252525"/>
                </a:solidFill>
                <a:latin typeface="Times New Roman"/>
                <a:cs typeface="Times New Roman"/>
              </a:rPr>
              <a:t>chance</a:t>
            </a:r>
            <a:r>
              <a:rPr sz="2200" i="1" spc="-1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i="1" spc="-12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z="2200" i="1" spc="2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i="1" spc="-185" dirty="0">
                <a:solidFill>
                  <a:srgbClr val="252525"/>
                </a:solidFill>
                <a:latin typeface="Times New Roman"/>
                <a:cs typeface="Times New Roman"/>
              </a:rPr>
              <a:t>duplicate</a:t>
            </a:r>
            <a:r>
              <a:rPr sz="2200" i="1" spc="-1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i="1" spc="-215" dirty="0">
                <a:solidFill>
                  <a:srgbClr val="252525"/>
                </a:solidFill>
                <a:latin typeface="Times New Roman"/>
                <a:cs typeface="Times New Roman"/>
              </a:rPr>
              <a:t>rows</a:t>
            </a:r>
            <a:r>
              <a:rPr sz="2200" spc="-215" dirty="0">
                <a:solidFill>
                  <a:srgbClr val="252525"/>
                </a:solidFill>
                <a:latin typeface="Times New Roman"/>
                <a:cs typeface="Times New Roman"/>
              </a:rPr>
              <a:t>.</a:t>
            </a:r>
            <a:endParaRPr sz="22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18472" y="2556891"/>
            <a:ext cx="1778127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6102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33721" y="1240663"/>
            <a:ext cx="292735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" dirty="0"/>
              <a:t>Foreign</a:t>
            </a:r>
            <a:r>
              <a:rPr spc="-55" dirty="0"/>
              <a:t> </a:t>
            </a:r>
            <a:r>
              <a:rPr spc="130" dirty="0"/>
              <a:t>Key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74394" y="2566161"/>
            <a:ext cx="9385300" cy="163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lr>
                <a:srgbClr val="83992A"/>
              </a:buClr>
              <a:buSzPct val="114583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35" dirty="0">
                <a:solidFill>
                  <a:srgbClr val="252525"/>
                </a:solidFill>
                <a:latin typeface="Times New Roman"/>
                <a:cs typeface="Times New Roman"/>
              </a:rPr>
              <a:t>Here</a:t>
            </a:r>
            <a:r>
              <a:rPr sz="2400"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z="2400" spc="-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90" dirty="0">
                <a:solidFill>
                  <a:srgbClr val="252525"/>
                </a:solidFill>
                <a:latin typeface="Times New Roman"/>
                <a:cs typeface="Times New Roman"/>
              </a:rPr>
              <a:t>below</a:t>
            </a:r>
            <a:r>
              <a:rPr sz="2400" spc="1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65" dirty="0">
                <a:solidFill>
                  <a:srgbClr val="252525"/>
                </a:solidFill>
                <a:latin typeface="Times New Roman"/>
                <a:cs typeface="Times New Roman"/>
              </a:rPr>
              <a:t>tables</a:t>
            </a:r>
            <a:r>
              <a:rPr sz="2400" spc="10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b="1" i="1" spc="70" dirty="0">
                <a:solidFill>
                  <a:srgbClr val="252525"/>
                </a:solidFill>
                <a:latin typeface="Times New Roman"/>
                <a:cs typeface="Times New Roman"/>
              </a:rPr>
              <a:t>DeptID</a:t>
            </a:r>
            <a:r>
              <a:rPr sz="2400" b="1" i="1" spc="114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z="2400" spc="3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b="1" i="1" spc="55" dirty="0">
                <a:solidFill>
                  <a:srgbClr val="252525"/>
                </a:solidFill>
                <a:latin typeface="Times New Roman"/>
                <a:cs typeface="Times New Roman"/>
              </a:rPr>
              <a:t>Department</a:t>
            </a:r>
            <a:r>
              <a:rPr sz="2400" b="1" i="1"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65" dirty="0">
                <a:solidFill>
                  <a:srgbClr val="252525"/>
                </a:solidFill>
                <a:latin typeface="Times New Roman"/>
                <a:cs typeface="Times New Roman"/>
              </a:rPr>
              <a:t>table</a:t>
            </a:r>
            <a:r>
              <a:rPr sz="2400" spc="8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125" dirty="0">
                <a:solidFill>
                  <a:srgbClr val="252525"/>
                </a:solidFill>
                <a:latin typeface="Times New Roman"/>
                <a:cs typeface="Times New Roman"/>
              </a:rPr>
              <a:t>is</a:t>
            </a:r>
            <a:r>
              <a:rPr sz="2400"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45" dirty="0">
                <a:solidFill>
                  <a:srgbClr val="252525"/>
                </a:solidFill>
                <a:latin typeface="Times New Roman"/>
                <a:cs typeface="Times New Roman"/>
              </a:rPr>
              <a:t>Primary</a:t>
            </a:r>
            <a:r>
              <a:rPr sz="2400" spc="-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80" dirty="0">
                <a:solidFill>
                  <a:srgbClr val="252525"/>
                </a:solidFill>
                <a:latin typeface="Times New Roman"/>
                <a:cs typeface="Times New Roman"/>
              </a:rPr>
              <a:t>Key</a:t>
            </a:r>
            <a:r>
              <a:rPr sz="2400" spc="-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70" dirty="0">
                <a:solidFill>
                  <a:srgbClr val="252525"/>
                </a:solidFill>
                <a:latin typeface="Times New Roman"/>
                <a:cs typeface="Times New Roman"/>
              </a:rPr>
              <a:t>where</a:t>
            </a:r>
            <a:r>
              <a:rPr sz="2400"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114" dirty="0">
                <a:solidFill>
                  <a:srgbClr val="252525"/>
                </a:solidFill>
                <a:latin typeface="Times New Roman"/>
                <a:cs typeface="Times New Roman"/>
              </a:rPr>
              <a:t>as</a:t>
            </a:r>
            <a:endParaRPr sz="2400">
              <a:latin typeface="Times New Roman"/>
              <a:cs typeface="Times New Roman"/>
            </a:endParaRPr>
          </a:p>
          <a:p>
            <a:pPr marL="299085">
              <a:lnSpc>
                <a:spcPct val="100000"/>
              </a:lnSpc>
            </a:pPr>
            <a:r>
              <a:rPr sz="2400" b="1" i="1" spc="70" dirty="0">
                <a:solidFill>
                  <a:srgbClr val="252525"/>
                </a:solidFill>
                <a:latin typeface="Times New Roman"/>
                <a:cs typeface="Times New Roman"/>
              </a:rPr>
              <a:t>DeptID</a:t>
            </a:r>
            <a:r>
              <a:rPr sz="2400" b="1" i="1" spc="9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z="2400" spc="3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b="1" i="1" spc="35" dirty="0">
                <a:solidFill>
                  <a:srgbClr val="252525"/>
                </a:solidFill>
                <a:latin typeface="Times New Roman"/>
                <a:cs typeface="Times New Roman"/>
              </a:rPr>
              <a:t>Employee</a:t>
            </a:r>
            <a:r>
              <a:rPr sz="2400" b="1" i="1" spc="19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125" dirty="0">
                <a:solidFill>
                  <a:srgbClr val="252525"/>
                </a:solidFill>
                <a:latin typeface="Times New Roman"/>
                <a:cs typeface="Times New Roman"/>
              </a:rPr>
              <a:t>is</a:t>
            </a:r>
            <a:r>
              <a:rPr sz="24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525"/>
                </a:solidFill>
                <a:latin typeface="Times New Roman"/>
                <a:cs typeface="Times New Roman"/>
              </a:rPr>
              <a:t>an</a:t>
            </a:r>
            <a:r>
              <a:rPr sz="2400" spc="-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b="1" i="1" spc="-20" dirty="0">
                <a:solidFill>
                  <a:srgbClr val="252525"/>
                </a:solidFill>
                <a:latin typeface="Times New Roman"/>
                <a:cs typeface="Times New Roman"/>
              </a:rPr>
              <a:t>Foreign</a:t>
            </a:r>
            <a:r>
              <a:rPr sz="2400" b="1" i="1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b="1" i="1" spc="20" dirty="0">
                <a:solidFill>
                  <a:srgbClr val="252525"/>
                </a:solidFill>
                <a:latin typeface="Times New Roman"/>
                <a:cs typeface="Times New Roman"/>
              </a:rPr>
              <a:t>key</a:t>
            </a:r>
            <a:r>
              <a:rPr sz="2400" spc="20" dirty="0">
                <a:solidFill>
                  <a:srgbClr val="252525"/>
                </a:solidFill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1175"/>
              </a:spcBef>
              <a:buClr>
                <a:srgbClr val="83992A"/>
              </a:buClr>
              <a:buSzPct val="114583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55" dirty="0">
                <a:solidFill>
                  <a:srgbClr val="252525"/>
                </a:solidFill>
                <a:latin typeface="Times New Roman"/>
                <a:cs typeface="Times New Roman"/>
              </a:rPr>
              <a:t>It</a:t>
            </a:r>
            <a:r>
              <a:rPr sz="2400" spc="-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60" dirty="0">
                <a:solidFill>
                  <a:srgbClr val="252525"/>
                </a:solidFill>
                <a:latin typeface="Times New Roman"/>
                <a:cs typeface="Times New Roman"/>
              </a:rPr>
              <a:t>means</a:t>
            </a:r>
            <a:r>
              <a:rPr sz="2400" spc="8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252525"/>
                </a:solidFill>
                <a:latin typeface="Times New Roman"/>
                <a:cs typeface="Times New Roman"/>
              </a:rPr>
              <a:t>it</a:t>
            </a:r>
            <a:r>
              <a:rPr sz="2400" spc="-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70" dirty="0">
                <a:solidFill>
                  <a:srgbClr val="252525"/>
                </a:solidFill>
                <a:latin typeface="Times New Roman"/>
                <a:cs typeface="Times New Roman"/>
              </a:rPr>
              <a:t>has</a:t>
            </a:r>
            <a:r>
              <a:rPr sz="2400"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252525"/>
                </a:solidFill>
                <a:latin typeface="Times New Roman"/>
                <a:cs typeface="Times New Roman"/>
              </a:rPr>
              <a:t>referred</a:t>
            </a:r>
            <a:r>
              <a:rPr sz="2400" spc="-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20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4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252525"/>
                </a:solidFill>
                <a:latin typeface="Times New Roman"/>
                <a:cs typeface="Times New Roman"/>
              </a:rPr>
              <a:t>another</a:t>
            </a:r>
            <a:r>
              <a:rPr sz="2400" spc="-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65" dirty="0">
                <a:solidFill>
                  <a:srgbClr val="252525"/>
                </a:solidFill>
                <a:latin typeface="Times New Roman"/>
                <a:cs typeface="Times New Roman"/>
              </a:rPr>
              <a:t>table.</a:t>
            </a:r>
            <a:r>
              <a:rPr sz="24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50" dirty="0">
                <a:solidFill>
                  <a:srgbClr val="252525"/>
                </a:solidFill>
                <a:latin typeface="Times New Roman"/>
                <a:cs typeface="Times New Roman"/>
              </a:rPr>
              <a:t>This</a:t>
            </a:r>
            <a:r>
              <a:rPr sz="2400"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252525"/>
                </a:solidFill>
                <a:latin typeface="Times New Roman"/>
                <a:cs typeface="Times New Roman"/>
              </a:rPr>
              <a:t>concept </a:t>
            </a:r>
            <a:r>
              <a:rPr sz="2400" spc="-125" dirty="0">
                <a:solidFill>
                  <a:srgbClr val="252525"/>
                </a:solidFill>
                <a:latin typeface="Times New Roman"/>
                <a:cs typeface="Times New Roman"/>
              </a:rPr>
              <a:t>is</a:t>
            </a:r>
            <a:r>
              <a:rPr sz="2400"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65" dirty="0">
                <a:solidFill>
                  <a:srgbClr val="252525"/>
                </a:solidFill>
                <a:latin typeface="Times New Roman"/>
                <a:cs typeface="Times New Roman"/>
              </a:rPr>
              <a:t>also</a:t>
            </a:r>
            <a:r>
              <a:rPr sz="24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85" dirty="0">
                <a:solidFill>
                  <a:srgbClr val="252525"/>
                </a:solidFill>
                <a:latin typeface="Times New Roman"/>
                <a:cs typeface="Times New Roman"/>
              </a:rPr>
              <a:t>know</a:t>
            </a:r>
            <a:r>
              <a:rPr sz="2400" spc="114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110" dirty="0">
                <a:solidFill>
                  <a:srgbClr val="252525"/>
                </a:solidFill>
                <a:latin typeface="Times New Roman"/>
                <a:cs typeface="Times New Roman"/>
              </a:rPr>
              <a:t>as</a:t>
            </a:r>
            <a:endParaRPr sz="2400">
              <a:latin typeface="Times New Roman"/>
              <a:cs typeface="Times New Roman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sz="2400" b="1" i="1" spc="45" dirty="0">
                <a:solidFill>
                  <a:srgbClr val="252525"/>
                </a:solidFill>
                <a:latin typeface="Times New Roman"/>
                <a:cs typeface="Times New Roman"/>
              </a:rPr>
              <a:t>R</a:t>
            </a:r>
            <a:r>
              <a:rPr sz="2400" b="1" i="1" spc="55" dirty="0">
                <a:solidFill>
                  <a:srgbClr val="252525"/>
                </a:solidFill>
                <a:latin typeface="Times New Roman"/>
                <a:cs typeface="Times New Roman"/>
              </a:rPr>
              <a:t>e</a:t>
            </a:r>
            <a:r>
              <a:rPr sz="2400" b="1" i="1" spc="-85" dirty="0">
                <a:solidFill>
                  <a:srgbClr val="252525"/>
                </a:solidFill>
                <a:latin typeface="Times New Roman"/>
                <a:cs typeface="Times New Roman"/>
              </a:rPr>
              <a:t>f</a:t>
            </a:r>
            <a:r>
              <a:rPr sz="2400" b="1" i="1" spc="55" dirty="0">
                <a:solidFill>
                  <a:srgbClr val="252525"/>
                </a:solidFill>
                <a:latin typeface="Times New Roman"/>
                <a:cs typeface="Times New Roman"/>
              </a:rPr>
              <a:t>e</a:t>
            </a:r>
            <a:r>
              <a:rPr sz="2400" b="1" i="1" spc="-90" dirty="0">
                <a:solidFill>
                  <a:srgbClr val="252525"/>
                </a:solidFill>
                <a:latin typeface="Times New Roman"/>
                <a:cs typeface="Times New Roman"/>
              </a:rPr>
              <a:t>r</a:t>
            </a:r>
            <a:r>
              <a:rPr sz="2400" b="1" i="1" spc="55" dirty="0">
                <a:solidFill>
                  <a:srgbClr val="252525"/>
                </a:solidFill>
                <a:latin typeface="Times New Roman"/>
                <a:cs typeface="Times New Roman"/>
              </a:rPr>
              <a:t>e</a:t>
            </a:r>
            <a:r>
              <a:rPr sz="2400" b="1" i="1" spc="-20" dirty="0">
                <a:solidFill>
                  <a:srgbClr val="252525"/>
                </a:solidFill>
                <a:latin typeface="Times New Roman"/>
                <a:cs typeface="Times New Roman"/>
              </a:rPr>
              <a:t>n</a:t>
            </a:r>
            <a:r>
              <a:rPr sz="2400" b="1" i="1" spc="80" dirty="0">
                <a:solidFill>
                  <a:srgbClr val="252525"/>
                </a:solidFill>
                <a:latin typeface="Times New Roman"/>
                <a:cs typeface="Times New Roman"/>
              </a:rPr>
              <a:t>t</a:t>
            </a:r>
            <a:r>
              <a:rPr sz="2400" b="1" i="1" dirty="0">
                <a:solidFill>
                  <a:srgbClr val="252525"/>
                </a:solidFill>
                <a:latin typeface="Times New Roman"/>
                <a:cs typeface="Times New Roman"/>
              </a:rPr>
              <a:t>i</a:t>
            </a:r>
            <a:r>
              <a:rPr sz="2400" b="1" i="1" spc="-5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2400" b="1" i="1" spc="50" dirty="0">
                <a:solidFill>
                  <a:srgbClr val="252525"/>
                </a:solidFill>
                <a:latin typeface="Times New Roman"/>
                <a:cs typeface="Times New Roman"/>
              </a:rPr>
              <a:t>l</a:t>
            </a:r>
            <a:r>
              <a:rPr sz="2400" b="1" i="1" spc="-1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b="1" i="1" spc="5" dirty="0">
                <a:solidFill>
                  <a:srgbClr val="252525"/>
                </a:solidFill>
                <a:latin typeface="Times New Roman"/>
                <a:cs typeface="Times New Roman"/>
              </a:rPr>
              <a:t>I</a:t>
            </a:r>
            <a:r>
              <a:rPr sz="2400" b="1" i="1" spc="-20" dirty="0">
                <a:solidFill>
                  <a:srgbClr val="252525"/>
                </a:solidFill>
                <a:latin typeface="Times New Roman"/>
                <a:cs typeface="Times New Roman"/>
              </a:rPr>
              <a:t>n</a:t>
            </a:r>
            <a:r>
              <a:rPr sz="2400" b="1" i="1" spc="80" dirty="0">
                <a:solidFill>
                  <a:srgbClr val="252525"/>
                </a:solidFill>
                <a:latin typeface="Times New Roman"/>
                <a:cs typeface="Times New Roman"/>
              </a:rPr>
              <a:t>t</a:t>
            </a:r>
            <a:r>
              <a:rPr sz="2400" b="1" i="1" spc="55" dirty="0">
                <a:solidFill>
                  <a:srgbClr val="252525"/>
                </a:solidFill>
                <a:latin typeface="Times New Roman"/>
                <a:cs typeface="Times New Roman"/>
              </a:rPr>
              <a:t>e</a:t>
            </a:r>
            <a:r>
              <a:rPr sz="2400" b="1" i="1" spc="125" dirty="0">
                <a:solidFill>
                  <a:srgbClr val="252525"/>
                </a:solidFill>
                <a:latin typeface="Times New Roman"/>
                <a:cs typeface="Times New Roman"/>
              </a:rPr>
              <a:t>g</a:t>
            </a:r>
            <a:r>
              <a:rPr sz="2400" b="1" i="1" spc="-110" dirty="0">
                <a:solidFill>
                  <a:srgbClr val="252525"/>
                </a:solidFill>
                <a:latin typeface="Times New Roman"/>
                <a:cs typeface="Times New Roman"/>
              </a:rPr>
              <a:t>r</a:t>
            </a:r>
            <a:r>
              <a:rPr sz="2400" b="1" i="1" dirty="0">
                <a:solidFill>
                  <a:srgbClr val="252525"/>
                </a:solidFill>
                <a:latin typeface="Times New Roman"/>
                <a:cs typeface="Times New Roman"/>
              </a:rPr>
              <a:t>i</a:t>
            </a:r>
            <a:r>
              <a:rPr sz="2400" b="1" i="1" spc="80" dirty="0">
                <a:solidFill>
                  <a:srgbClr val="252525"/>
                </a:solidFill>
                <a:latin typeface="Times New Roman"/>
                <a:cs typeface="Times New Roman"/>
              </a:rPr>
              <a:t>t</a:t>
            </a:r>
            <a:r>
              <a:rPr sz="2400" b="1" i="1" spc="90" dirty="0">
                <a:solidFill>
                  <a:srgbClr val="252525"/>
                </a:solidFill>
                <a:latin typeface="Times New Roman"/>
                <a:cs typeface="Times New Roman"/>
              </a:rPr>
              <a:t>y</a:t>
            </a:r>
            <a:r>
              <a:rPr sz="2400" spc="-80" dirty="0">
                <a:solidFill>
                  <a:srgbClr val="252525"/>
                </a:solidFill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682490" y="3996994"/>
            <a:ext cx="4923790" cy="2139315"/>
            <a:chOff x="4682490" y="3996994"/>
            <a:chExt cx="4923790" cy="21393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82490" y="3996994"/>
              <a:ext cx="2066925" cy="213893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05624" y="3997070"/>
              <a:ext cx="2200275" cy="14287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882323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05"/>
              </a:spcBef>
            </a:pPr>
            <a:r>
              <a:rPr spc="20" dirty="0"/>
              <a:t>Unique</a:t>
            </a:r>
            <a:r>
              <a:rPr spc="225" dirty="0"/>
              <a:t> </a:t>
            </a:r>
            <a:r>
              <a:rPr spc="130" dirty="0"/>
              <a:t>Key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74394" y="2566161"/>
            <a:ext cx="6323965" cy="1647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Clr>
                <a:srgbClr val="83992A"/>
              </a:buClr>
              <a:buSzPct val="114583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b="1" i="1" spc="5" dirty="0">
                <a:solidFill>
                  <a:srgbClr val="252525"/>
                </a:solidFill>
                <a:latin typeface="Times New Roman"/>
                <a:cs typeface="Times New Roman"/>
              </a:rPr>
              <a:t>Unique</a:t>
            </a:r>
            <a:r>
              <a:rPr sz="2400" b="1" i="1" spc="19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b="1" i="1" spc="55" dirty="0">
                <a:solidFill>
                  <a:srgbClr val="252525"/>
                </a:solidFill>
                <a:latin typeface="Times New Roman"/>
                <a:cs typeface="Times New Roman"/>
              </a:rPr>
              <a:t>key</a:t>
            </a:r>
            <a:r>
              <a:rPr sz="2400" b="1" i="1" spc="-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125" dirty="0">
                <a:solidFill>
                  <a:srgbClr val="252525"/>
                </a:solidFill>
                <a:latin typeface="Times New Roman"/>
                <a:cs typeface="Times New Roman"/>
              </a:rPr>
              <a:t>is</a:t>
            </a:r>
            <a:r>
              <a:rPr sz="2400"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80" dirty="0">
                <a:solidFill>
                  <a:srgbClr val="252525"/>
                </a:solidFill>
                <a:latin typeface="Times New Roman"/>
                <a:cs typeface="Times New Roman"/>
              </a:rPr>
              <a:t>same</a:t>
            </a:r>
            <a:r>
              <a:rPr sz="2400"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114" dirty="0">
                <a:solidFill>
                  <a:srgbClr val="252525"/>
                </a:solidFill>
                <a:latin typeface="Times New Roman"/>
                <a:cs typeface="Times New Roman"/>
              </a:rPr>
              <a:t>as</a:t>
            </a:r>
            <a:r>
              <a:rPr sz="2400"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45" dirty="0">
                <a:solidFill>
                  <a:srgbClr val="252525"/>
                </a:solidFill>
                <a:latin typeface="Times New Roman"/>
                <a:cs typeface="Times New Roman"/>
              </a:rPr>
              <a:t>primary </a:t>
            </a:r>
            <a:r>
              <a:rPr sz="2400" spc="-40" dirty="0">
                <a:solidFill>
                  <a:srgbClr val="252525"/>
                </a:solidFill>
                <a:latin typeface="Times New Roman"/>
                <a:cs typeface="Times New Roman"/>
              </a:rPr>
              <a:t>with</a:t>
            </a:r>
            <a:r>
              <a:rPr sz="2400" spc="-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3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z="24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55" dirty="0">
                <a:solidFill>
                  <a:srgbClr val="252525"/>
                </a:solidFill>
                <a:latin typeface="Times New Roman"/>
                <a:cs typeface="Times New Roman"/>
              </a:rPr>
              <a:t>difference </a:t>
            </a:r>
            <a:r>
              <a:rPr sz="2400" spc="-5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65" dirty="0">
                <a:solidFill>
                  <a:srgbClr val="252525"/>
                </a:solidFill>
                <a:latin typeface="Times New Roman"/>
                <a:cs typeface="Times New Roman"/>
              </a:rPr>
              <a:t>being</a:t>
            </a:r>
            <a:r>
              <a:rPr sz="24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3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z="2400"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70" dirty="0">
                <a:solidFill>
                  <a:srgbClr val="252525"/>
                </a:solidFill>
                <a:latin typeface="Times New Roman"/>
                <a:cs typeface="Times New Roman"/>
              </a:rPr>
              <a:t>existence</a:t>
            </a:r>
            <a:r>
              <a:rPr sz="2400"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z="2400" spc="3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70" dirty="0">
                <a:solidFill>
                  <a:srgbClr val="252525"/>
                </a:solidFill>
                <a:latin typeface="Times New Roman"/>
                <a:cs typeface="Times New Roman"/>
              </a:rPr>
              <a:t>null.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83992A"/>
              </a:buClr>
              <a:buFont typeface="Arial MT"/>
              <a:buChar char="•"/>
            </a:pPr>
            <a:endParaRPr sz="3500" dirty="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Clr>
                <a:srgbClr val="83992A"/>
              </a:buClr>
              <a:buSzPct val="114583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55" dirty="0">
                <a:solidFill>
                  <a:srgbClr val="252525"/>
                </a:solidFill>
                <a:latin typeface="Times New Roman"/>
                <a:cs typeface="Times New Roman"/>
              </a:rPr>
              <a:t>Unique</a:t>
            </a:r>
            <a:r>
              <a:rPr sz="2400"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120" dirty="0">
                <a:solidFill>
                  <a:srgbClr val="252525"/>
                </a:solidFill>
                <a:latin typeface="Times New Roman"/>
                <a:cs typeface="Times New Roman"/>
              </a:rPr>
              <a:t>key</a:t>
            </a:r>
            <a:r>
              <a:rPr sz="2400" spc="-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65" dirty="0">
                <a:solidFill>
                  <a:srgbClr val="252525"/>
                </a:solidFill>
                <a:latin typeface="Times New Roman"/>
                <a:cs typeface="Times New Roman"/>
              </a:rPr>
              <a:t>field</a:t>
            </a:r>
            <a:r>
              <a:rPr sz="2400" spc="-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105" dirty="0">
                <a:solidFill>
                  <a:srgbClr val="252525"/>
                </a:solidFill>
                <a:latin typeface="Times New Roman"/>
                <a:cs typeface="Times New Roman"/>
              </a:rPr>
              <a:t>allows</a:t>
            </a:r>
            <a:r>
              <a:rPr sz="2400"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35" dirty="0">
                <a:solidFill>
                  <a:srgbClr val="252525"/>
                </a:solidFill>
                <a:latin typeface="Times New Roman"/>
                <a:cs typeface="Times New Roman"/>
              </a:rPr>
              <a:t>one</a:t>
            </a:r>
            <a:r>
              <a:rPr sz="24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100" dirty="0">
                <a:solidFill>
                  <a:srgbClr val="252525"/>
                </a:solidFill>
                <a:latin typeface="Times New Roman"/>
                <a:cs typeface="Times New Roman"/>
              </a:rPr>
              <a:t>value</a:t>
            </a:r>
            <a:r>
              <a:rPr sz="2400"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114" dirty="0">
                <a:solidFill>
                  <a:srgbClr val="252525"/>
                </a:solidFill>
                <a:latin typeface="Times New Roman"/>
                <a:cs typeface="Times New Roman"/>
              </a:rPr>
              <a:t>as</a:t>
            </a:r>
            <a:r>
              <a:rPr sz="24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55" dirty="0">
                <a:solidFill>
                  <a:srgbClr val="252525"/>
                </a:solidFill>
                <a:latin typeface="Times New Roman"/>
                <a:cs typeface="Times New Roman"/>
              </a:rPr>
              <a:t>NULL</a:t>
            </a:r>
            <a:r>
              <a:rPr sz="2400" spc="10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95" dirty="0">
                <a:solidFill>
                  <a:srgbClr val="252525"/>
                </a:solidFill>
                <a:latin typeface="Times New Roman"/>
                <a:cs typeface="Times New Roman"/>
              </a:rPr>
              <a:t>value.</a:t>
            </a:r>
            <a:endParaRPr sz="2400" dirty="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20150" y="2542158"/>
            <a:ext cx="2076450" cy="303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4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51750" y="1156592"/>
            <a:ext cx="73664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B) Modifying </a:t>
            </a:r>
            <a:r>
              <a:rPr lang="en-US" sz="3200" b="1" dirty="0"/>
              <a:t>a Column</a:t>
            </a:r>
            <a:endParaRPr lang="en-IN" sz="3200" b="1" dirty="0"/>
          </a:p>
        </p:txBody>
      </p:sp>
      <p:sp>
        <p:nvSpPr>
          <p:cNvPr id="4" name="Rectangle 3"/>
          <p:cNvSpPr/>
          <p:nvPr/>
        </p:nvSpPr>
        <p:spPr>
          <a:xfrm>
            <a:off x="1578014" y="1983487"/>
            <a:ext cx="919991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You can change a column’s data type, size, and default value.</a:t>
            </a:r>
          </a:p>
          <a:p>
            <a:pPr>
              <a:buNone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ALTER TABLE student 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modify</a:t>
            </a: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stud_id</a:t>
            </a: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number(2));</a:t>
            </a:r>
          </a:p>
        </p:txBody>
      </p:sp>
      <p:sp>
        <p:nvSpPr>
          <p:cNvPr id="5" name="Rectangle 4"/>
          <p:cNvSpPr/>
          <p:nvPr/>
        </p:nvSpPr>
        <p:spPr>
          <a:xfrm>
            <a:off x="1476603" y="3852721"/>
            <a:ext cx="99834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  <a:defRPr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 change to the default value affects only subsequent insertions to the table.</a:t>
            </a:r>
          </a:p>
        </p:txBody>
      </p:sp>
    </p:spTree>
    <p:extLst>
      <p:ext uri="{BB962C8B-B14F-4D97-AF65-F5344CB8AC3E}">
        <p14:creationId xmlns:p14="http://schemas.microsoft.com/office/powerpoint/2010/main" val="427108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3)RENAME: Changing </a:t>
            </a:r>
            <a:r>
              <a:rPr lang="en-US" dirty="0"/>
              <a:t>the Name of an Object</a:t>
            </a:r>
            <a:endParaRPr lang="en-IN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295402" y="2541942"/>
            <a:ext cx="9601196" cy="331893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To change the name of a table, view, sequence, or synonym, you execute the </a:t>
            </a:r>
            <a:r>
              <a:rPr lang="en-US" dirty="0" smtClean="0">
                <a:latin typeface="Courier New" pitchFamily="49" charset="0"/>
              </a:rPr>
              <a:t>RENAME</a:t>
            </a:r>
            <a:r>
              <a:rPr lang="en-US" dirty="0" smtClean="0"/>
              <a:t> statement.</a:t>
            </a:r>
          </a:p>
          <a:p>
            <a:r>
              <a:rPr lang="en-US" dirty="0" smtClean="0"/>
              <a:t>You must be the owner of the object.</a:t>
            </a:r>
          </a:p>
          <a:p>
            <a:pPr>
              <a:buNone/>
            </a:pPr>
            <a:r>
              <a:rPr lang="en-US" dirty="0" smtClean="0"/>
              <a:t>Syntax : </a:t>
            </a:r>
          </a:p>
          <a:p>
            <a:pPr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RENAME   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old_name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 TO 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new_name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RENAME student TO Student1;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05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4) Truncating </a:t>
            </a:r>
            <a:r>
              <a:rPr lang="en-US" dirty="0"/>
              <a:t>a Table</a:t>
            </a:r>
            <a:endParaRPr lang="en-IN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defRPr/>
            </a:pPr>
            <a:r>
              <a:rPr lang="en-US" sz="2900" dirty="0" smtClean="0">
                <a:latin typeface="Times New Roman" pitchFamily="18" charset="0"/>
                <a:cs typeface="Times New Roman" pitchFamily="18" charset="0"/>
              </a:rPr>
              <a:t>The TRUNCATE TABLE statement:</a:t>
            </a:r>
          </a:p>
          <a:p>
            <a:pPr lvl="1">
              <a:defRPr/>
            </a:pPr>
            <a:r>
              <a:rPr lang="en-US" sz="2900" dirty="0" smtClean="0">
                <a:latin typeface="Times New Roman" pitchFamily="18" charset="0"/>
                <a:cs typeface="Times New Roman" pitchFamily="18" charset="0"/>
              </a:rPr>
              <a:t>Removes all rows from a table</a:t>
            </a:r>
          </a:p>
          <a:p>
            <a:pPr lvl="1">
              <a:defRPr/>
            </a:pPr>
            <a:r>
              <a:rPr lang="en-US" sz="2900" dirty="0" smtClean="0">
                <a:latin typeface="Times New Roman" pitchFamily="18" charset="0"/>
                <a:cs typeface="Times New Roman" pitchFamily="18" charset="0"/>
              </a:rPr>
              <a:t>Releases the storage space used by that table</a:t>
            </a:r>
          </a:p>
          <a:p>
            <a:pPr>
              <a:buNone/>
            </a:pPr>
            <a:r>
              <a:rPr lang="en-US" sz="2900" dirty="0" smtClean="0"/>
              <a:t> </a:t>
            </a:r>
          </a:p>
          <a:p>
            <a:pPr>
              <a:buNone/>
            </a:pPr>
            <a:r>
              <a:rPr lang="en-US" sz="4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   Syntax: TRUNCATE table &lt;</a:t>
            </a:r>
            <a:r>
              <a:rPr lang="en-US" sz="4000" b="1" dirty="0" err="1" smtClean="0">
                <a:latin typeface="Times New Roman" pitchFamily="18" charset="0"/>
                <a:cs typeface="Times New Roman" pitchFamily="18" charset="0"/>
              </a:rPr>
              <a:t>tablename</a:t>
            </a:r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&gt;;</a:t>
            </a:r>
          </a:p>
          <a:p>
            <a:pPr>
              <a:buNone/>
            </a:pPr>
            <a:endParaRPr lang="en-US" sz="2900" b="1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defRPr/>
            </a:pPr>
            <a:r>
              <a:rPr lang="en-US" sz="2900" dirty="0" smtClean="0">
                <a:latin typeface="Times New Roman" pitchFamily="18" charset="0"/>
                <a:cs typeface="Times New Roman" pitchFamily="18" charset="0"/>
              </a:rPr>
              <a:t>You cannot roll back row removal when using TRUNCATE.</a:t>
            </a:r>
          </a:p>
          <a:p>
            <a:pPr algn="just">
              <a:defRPr/>
            </a:pPr>
            <a:r>
              <a:rPr lang="en-US" sz="2900" dirty="0" smtClean="0">
                <a:latin typeface="Times New Roman" pitchFamily="18" charset="0"/>
                <a:cs typeface="Times New Roman" pitchFamily="18" charset="0"/>
              </a:rPr>
              <a:t>Alternatively, you can remove rows by using the DELETE statement.</a:t>
            </a:r>
          </a:p>
          <a:p>
            <a:pPr algn="just">
              <a:defRPr/>
            </a:pPr>
            <a:r>
              <a:rPr lang="en-US" sz="2900" dirty="0" smtClean="0">
                <a:latin typeface="Times New Roman" pitchFamily="18" charset="0"/>
                <a:cs typeface="Times New Roman" pitchFamily="18" charset="0"/>
              </a:rPr>
              <a:t>TRUNCATE statement is faster than removing them with the DELETE statement.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39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69233" y="712840"/>
            <a:ext cx="9601200" cy="846137"/>
          </a:xfrm>
        </p:spPr>
        <p:txBody>
          <a:bodyPr/>
          <a:lstStyle/>
          <a:p>
            <a:r>
              <a:rPr lang="en-US" dirty="0" smtClean="0"/>
              <a:t>5)Dropping </a:t>
            </a:r>
            <a:r>
              <a:rPr lang="en-US" dirty="0"/>
              <a:t>a Column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29390" y="1867915"/>
            <a:ext cx="9601200" cy="4128151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Use the DROP COLUMN clause to drop columns you no  longer need from the table.</a:t>
            </a:r>
          </a:p>
          <a:p>
            <a:pPr lvl="2"/>
            <a:r>
              <a:rPr lang="en-US" sz="3400" dirty="0"/>
              <a:t>The column may or may not contain data.</a:t>
            </a:r>
          </a:p>
          <a:p>
            <a:pPr lvl="2"/>
            <a:r>
              <a:rPr lang="en-US" sz="3400" dirty="0"/>
              <a:t>Using the </a:t>
            </a:r>
            <a:r>
              <a:rPr lang="en-US" sz="3400" dirty="0">
                <a:latin typeface="Courier New" pitchFamily="49" charset="0"/>
              </a:rPr>
              <a:t>ALTER TABLE</a:t>
            </a:r>
            <a:r>
              <a:rPr lang="en-US" sz="3400" dirty="0"/>
              <a:t> statement, only one column can be dropped at a time.</a:t>
            </a:r>
          </a:p>
          <a:p>
            <a:pPr lvl="2"/>
            <a:r>
              <a:rPr lang="en-US" sz="3400" dirty="0"/>
              <a:t>The table must have at least one column remaining in it after it is altered.</a:t>
            </a:r>
          </a:p>
          <a:p>
            <a:pPr lvl="2"/>
            <a:r>
              <a:rPr lang="en-US" sz="3400" dirty="0"/>
              <a:t>Once a column is dropped, it cannot be </a:t>
            </a:r>
            <a:r>
              <a:rPr lang="en-US" sz="3400" dirty="0" smtClean="0"/>
              <a:t>recovered.</a:t>
            </a:r>
          </a:p>
          <a:p>
            <a:pPr lvl="2"/>
            <a:r>
              <a:rPr lang="en-US" sz="2800" b="1" dirty="0" smtClean="0">
                <a:solidFill>
                  <a:srgbClr val="FF0000"/>
                </a:solidFill>
              </a:rPr>
              <a:t>EXAMPLE : ALTER </a:t>
            </a:r>
            <a:r>
              <a:rPr lang="en-US" sz="2800" b="1" dirty="0">
                <a:solidFill>
                  <a:srgbClr val="FF0000"/>
                </a:solidFill>
              </a:rPr>
              <a:t>TABLE student Drop column </a:t>
            </a:r>
            <a:r>
              <a:rPr lang="en-US" sz="2800" b="1" dirty="0" err="1">
                <a:solidFill>
                  <a:srgbClr val="FF0000"/>
                </a:solidFill>
              </a:rPr>
              <a:t>Year_of_Add</a:t>
            </a:r>
            <a:r>
              <a:rPr lang="en-US" sz="2800" b="1" dirty="0">
                <a:solidFill>
                  <a:srgbClr val="FF0000"/>
                </a:solidFill>
              </a:rPr>
              <a:t>;</a:t>
            </a:r>
          </a:p>
          <a:p>
            <a:pPr lvl="2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039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89350" y="742821"/>
            <a:ext cx="9601200" cy="756195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5A)Drop </a:t>
            </a:r>
            <a:r>
              <a:rPr lang="en-US" sz="36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Statement</a:t>
            </a:r>
            <a:br>
              <a:rPr lang="en-US" sz="36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989350" y="1328269"/>
            <a:ext cx="9601200" cy="4353003"/>
          </a:xfrm>
          <a:noFill/>
        </p:spPr>
        <p:txBody>
          <a:bodyPr>
            <a:normAutofit fontScale="92500" lnSpcReduction="10000"/>
          </a:bodyPr>
          <a:lstStyle/>
          <a:p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Drop statement is used to drop table.</a:t>
            </a:r>
          </a:p>
          <a:p>
            <a:pPr>
              <a:defRPr/>
            </a:pP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All data and structure in the table is deleted.</a:t>
            </a:r>
          </a:p>
          <a:p>
            <a:pPr>
              <a:defRPr/>
            </a:pP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Any pending transactions are committed.</a:t>
            </a:r>
          </a:p>
          <a:p>
            <a:pPr>
              <a:defRPr/>
            </a:pP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All indexes are dropped.</a:t>
            </a:r>
          </a:p>
          <a:p>
            <a:pPr>
              <a:defRPr/>
            </a:pP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You </a:t>
            </a:r>
            <a:r>
              <a:rPr lang="en-US" sz="2600" i="1" dirty="0">
                <a:latin typeface="Times New Roman" pitchFamily="18" charset="0"/>
                <a:cs typeface="Times New Roman" pitchFamily="18" charset="0"/>
              </a:rPr>
              <a:t>cannot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roll back the DROP TABLE statement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None/>
            </a:pPr>
            <a:endParaRPr lang="en-US" dirty="0">
              <a:solidFill>
                <a:schemeClr val="accent3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DROP TABLE &lt;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tablename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&gt;;</a:t>
            </a:r>
          </a:p>
          <a:p>
            <a:pPr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DROP TABLE student;</a:t>
            </a:r>
          </a:p>
        </p:txBody>
      </p:sp>
    </p:spTree>
    <p:extLst>
      <p:ext uri="{BB962C8B-B14F-4D97-AF65-F5344CB8AC3E}">
        <p14:creationId xmlns:p14="http://schemas.microsoft.com/office/powerpoint/2010/main" val="268894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DML: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3399"/>
                </a:solidFill>
                <a:latin typeface="Arial" panose="020B0604020202020204" pitchFamily="34" charset="0"/>
              </a:rPr>
              <a:t>Data Manipulation Language: </a:t>
            </a:r>
          </a:p>
          <a:p>
            <a:r>
              <a:rPr lang="en-US" dirty="0"/>
              <a:t>It is used to retrieve, store, modify, delete, insert and update data in database.</a:t>
            </a:r>
            <a:r>
              <a:rPr lang="en-US" dirty="0" smtClean="0">
                <a:solidFill>
                  <a:srgbClr val="003399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en-US" dirty="0" smtClean="0">
                <a:solidFill>
                  <a:srgbClr val="003399"/>
                </a:solidFill>
                <a:latin typeface="Arial" panose="020B0604020202020204" pitchFamily="34" charset="0"/>
              </a:rPr>
              <a:t>1)Insert into</a:t>
            </a:r>
          </a:p>
          <a:p>
            <a:r>
              <a:rPr lang="en-US" dirty="0" smtClean="0">
                <a:solidFill>
                  <a:srgbClr val="003399"/>
                </a:solidFill>
                <a:latin typeface="Arial" panose="020B0604020202020204" pitchFamily="34" charset="0"/>
              </a:rPr>
              <a:t>2)Update</a:t>
            </a:r>
          </a:p>
          <a:p>
            <a:r>
              <a:rPr lang="en-US" dirty="0" smtClean="0">
                <a:solidFill>
                  <a:srgbClr val="003399"/>
                </a:solidFill>
                <a:latin typeface="Arial" panose="020B0604020202020204" pitchFamily="34" charset="0"/>
              </a:rPr>
              <a:t>3)Delete</a:t>
            </a:r>
            <a:endParaRPr lang="en-US" dirty="0">
              <a:solidFill>
                <a:srgbClr val="003399"/>
              </a:solidFill>
              <a:latin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656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3399"/>
                </a:solidFill>
                <a:latin typeface="Arial" panose="020B0604020202020204" pitchFamily="34" charset="0"/>
              </a:rPr>
              <a:t>1)Insert into</a:t>
            </a:r>
            <a:br>
              <a:rPr lang="en-US" dirty="0">
                <a:solidFill>
                  <a:srgbClr val="003399"/>
                </a:solidFill>
                <a:latin typeface="Arial" panose="020B0604020202020204" pitchFamily="34" charset="0"/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7453" y="2616916"/>
            <a:ext cx="10584081" cy="3318936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</a:rPr>
              <a:t>The INSERT INTO statement is used to insert new rows into a table.</a:t>
            </a:r>
          </a:p>
          <a:p>
            <a:endParaRPr lang="en-IN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524000" y="3185149"/>
            <a:ext cx="9372598" cy="880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sz="2000" i="1" dirty="0">
                <a:latin typeface="Times New Roman" panose="02020603050405020304" pitchFamily="18" charset="0"/>
              </a:rPr>
              <a:t>Syntax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lang="en-US" sz="2400" b="1" dirty="0">
                <a:latin typeface="Times New Roman" panose="02020603050405020304" pitchFamily="18" charset="0"/>
              </a:rPr>
              <a:t>INSERT INTO </a:t>
            </a:r>
            <a:r>
              <a:rPr lang="en-US" sz="2400" b="1" dirty="0" smtClean="0">
                <a:latin typeface="Times New Roman" panose="02020603050405020304" pitchFamily="18" charset="0"/>
              </a:rPr>
              <a:t>table_name VALUES </a:t>
            </a:r>
            <a:r>
              <a:rPr lang="en-US" sz="2400" b="1" dirty="0">
                <a:latin typeface="Times New Roman" panose="02020603050405020304" pitchFamily="18" charset="0"/>
              </a:rPr>
              <a:t>(value1, value2,....) </a:t>
            </a:r>
            <a:r>
              <a:rPr lang="en-US" sz="2400" b="1" dirty="0" smtClean="0">
                <a:latin typeface="Times New Roman" panose="02020603050405020304" pitchFamily="18" charset="0"/>
              </a:rPr>
              <a:t>;</a:t>
            </a:r>
            <a:endParaRPr 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967453" y="4396307"/>
            <a:ext cx="10729730" cy="941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FontTx/>
              <a:buNone/>
            </a:pPr>
            <a:r>
              <a:rPr lang="en-US" sz="2400" dirty="0">
                <a:latin typeface="Times New Roman" panose="02020603050405020304" pitchFamily="18" charset="0"/>
              </a:rPr>
              <a:t>You can also specify the columns for which you want to insert data: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FontTx/>
              <a:buNone/>
            </a:pPr>
            <a:r>
              <a:rPr lang="en-US" sz="2400" b="1" dirty="0" smtClean="0">
                <a:latin typeface="Times New Roman" panose="02020603050405020304" pitchFamily="18" charset="0"/>
              </a:rPr>
              <a:t>INSERT </a:t>
            </a:r>
            <a:r>
              <a:rPr lang="en-US" sz="2400" b="1" dirty="0">
                <a:latin typeface="Times New Roman" panose="02020603050405020304" pitchFamily="18" charset="0"/>
              </a:rPr>
              <a:t>INTO table_name (column1, column2</a:t>
            </a:r>
            <a:r>
              <a:rPr lang="en-US" sz="2400" b="1" dirty="0" smtClean="0">
                <a:latin typeface="Times New Roman" panose="02020603050405020304" pitchFamily="18" charset="0"/>
              </a:rPr>
              <a:t>,...) VALUES </a:t>
            </a:r>
            <a:r>
              <a:rPr lang="en-US" sz="2400" b="1" dirty="0">
                <a:latin typeface="Times New Roman" panose="02020603050405020304" pitchFamily="18" charset="0"/>
              </a:rPr>
              <a:t>(value1, value2,....)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</a:rPr>
              <a:t>;</a:t>
            </a:r>
            <a:endParaRPr lang="en-US" sz="24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82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14400"/>
            <a:ext cx="8229600" cy="1069975"/>
          </a:xfrm>
        </p:spPr>
        <p:txBody>
          <a:bodyPr/>
          <a:lstStyle/>
          <a:p>
            <a:pPr eaLnBrk="1" hangingPunct="1"/>
            <a:r>
              <a:rPr lang="en-US" dirty="0" smtClean="0"/>
              <a:t>Insert a New Row</a:t>
            </a:r>
          </a:p>
        </p:txBody>
      </p:sp>
      <p:grpSp>
        <p:nvGrpSpPr>
          <p:cNvPr id="29699" name="Group 37"/>
          <p:cNvGrpSpPr>
            <a:grpSpLocks/>
          </p:cNvGrpSpPr>
          <p:nvPr/>
        </p:nvGrpSpPr>
        <p:grpSpPr bwMode="auto">
          <a:xfrm>
            <a:off x="3657600" y="1905000"/>
            <a:ext cx="5334000" cy="685800"/>
            <a:chOff x="-3" y="-3"/>
            <a:chExt cx="5769" cy="340"/>
          </a:xfrm>
        </p:grpSpPr>
        <p:sp>
          <p:nvSpPr>
            <p:cNvPr id="29748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2756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29749" name="Group 36"/>
            <p:cNvGrpSpPr>
              <a:grpSpLocks/>
            </p:cNvGrpSpPr>
            <p:nvPr/>
          </p:nvGrpSpPr>
          <p:grpSpPr bwMode="auto">
            <a:xfrm>
              <a:off x="-3" y="-3"/>
              <a:ext cx="5769" cy="340"/>
              <a:chOff x="-3" y="-3"/>
              <a:chExt cx="5769" cy="340"/>
            </a:xfrm>
          </p:grpSpPr>
          <p:grpSp>
            <p:nvGrpSpPr>
              <p:cNvPr id="29750" name="Group 34"/>
              <p:cNvGrpSpPr>
                <a:grpSpLocks/>
              </p:cNvGrpSpPr>
              <p:nvPr/>
            </p:nvGrpSpPr>
            <p:grpSpPr bwMode="auto">
              <a:xfrm>
                <a:off x="0" y="0"/>
                <a:ext cx="5763" cy="334"/>
                <a:chOff x="0" y="0"/>
                <a:chExt cx="5763" cy="334"/>
              </a:xfrm>
            </p:grpSpPr>
            <p:grpSp>
              <p:nvGrpSpPr>
                <p:cNvPr id="29752" name="Group 32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5763" cy="334"/>
                  <a:chOff x="-3" y="-3"/>
                  <a:chExt cx="5763" cy="334"/>
                </a:xfrm>
              </p:grpSpPr>
              <p:sp>
                <p:nvSpPr>
                  <p:cNvPr id="29754" name="Rectangle 4"/>
                  <p:cNvSpPr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0" cy="229"/>
                  </a:xfrm>
                  <a:prstGeom prst="rect">
                    <a:avLst/>
                  </a:prstGeom>
                  <a:solidFill>
                    <a:srgbClr val="F1F1F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ts val="300"/>
                      </a:spcBef>
                      <a:buClr>
                        <a:srgbClr val="A04DA3"/>
                      </a:buClr>
                      <a:buFont typeface="Georgia" panose="02040502050405020303" pitchFamily="18" charset="0"/>
                      <a:buChar char="•"/>
                      <a:defRPr sz="2800">
                        <a:solidFill>
                          <a:schemeClr val="tx1"/>
                        </a:solidFill>
                        <a:latin typeface="Georgia" panose="02040502050405020303" pitchFamily="18" charset="0"/>
                      </a:defRPr>
                    </a:lvl1pPr>
                    <a:lvl2pPr marL="742950" indent="-285750">
                      <a:spcBef>
                        <a:spcPts val="300"/>
                      </a:spcBef>
                      <a:buClr>
                        <a:schemeClr val="accent2"/>
                      </a:buClr>
                      <a:buFont typeface="Georgia" panose="02040502050405020303" pitchFamily="18" charset="0"/>
                      <a:buChar char="▫"/>
                      <a:defRPr sz="2600">
                        <a:solidFill>
                          <a:schemeClr val="accent2"/>
                        </a:solidFill>
                        <a:latin typeface="Georgia" panose="02040502050405020303" pitchFamily="18" charset="0"/>
                      </a:defRPr>
                    </a:lvl2pPr>
                    <a:lvl3pPr marL="1143000" indent="-228600">
                      <a:spcBef>
                        <a:spcPts val="300"/>
                      </a:spcBef>
                      <a:buClr>
                        <a:schemeClr val="accent1"/>
                      </a:buClr>
                      <a:buFont typeface="Wingdings 2" panose="05020102010507070707" pitchFamily="18" charset="2"/>
                      <a:buChar char=""/>
                      <a:defRPr sz="2400">
                        <a:solidFill>
                          <a:schemeClr val="accent1"/>
                        </a:solidFill>
                        <a:latin typeface="Georgia" panose="02040502050405020303" pitchFamily="18" charset="0"/>
                      </a:defRPr>
                    </a:lvl3pPr>
                    <a:lvl4pPr marL="1600200" indent="-228600">
                      <a:spcBef>
                        <a:spcPts val="300"/>
                      </a:spcBef>
                      <a:buClr>
                        <a:schemeClr val="accent1"/>
                      </a:buClr>
                      <a:buFont typeface="Wingdings 2" panose="05020102010507070707" pitchFamily="18" charset="2"/>
                      <a:buChar char=""/>
                      <a:defRPr sz="2200">
                        <a:solidFill>
                          <a:schemeClr val="accent1"/>
                        </a:solidFill>
                        <a:latin typeface="Georgia" panose="02040502050405020303" pitchFamily="18" charset="0"/>
                      </a:defRPr>
                    </a:lvl4pPr>
                    <a:lvl5pPr marL="2057400" indent="-228600">
                      <a:spcBef>
                        <a:spcPts val="300"/>
                      </a:spcBef>
                      <a:buClr>
                        <a:srgbClr val="A04DA3"/>
                      </a:buClr>
                      <a:buFont typeface="Georgia" panose="02040502050405020303" pitchFamily="18" charset="0"/>
                      <a:buChar char="▫"/>
                      <a:defRPr sz="2000">
                        <a:solidFill>
                          <a:srgbClr val="A04DA3"/>
                        </a:solidFill>
                        <a:latin typeface="Georgia" panose="02040502050405020303" pitchFamily="18" charset="0"/>
                      </a:defRPr>
                    </a:lvl5pPr>
                    <a:lvl6pPr marL="2514600" indent="-228600" eaLnBrk="0" fontAlgn="base" hangingPunct="0">
                      <a:spcBef>
                        <a:spcPts val="300"/>
                      </a:spcBef>
                      <a:spcAft>
                        <a:spcPct val="0"/>
                      </a:spcAft>
                      <a:buClr>
                        <a:srgbClr val="A04DA3"/>
                      </a:buClr>
                      <a:buFont typeface="Georgia" panose="02040502050405020303" pitchFamily="18" charset="0"/>
                      <a:buChar char="▫"/>
                      <a:defRPr sz="2000">
                        <a:solidFill>
                          <a:srgbClr val="A04DA3"/>
                        </a:solidFill>
                        <a:latin typeface="Georgia" panose="02040502050405020303" pitchFamily="18" charset="0"/>
                      </a:defRPr>
                    </a:lvl6pPr>
                    <a:lvl7pPr marL="2971800" indent="-228600" eaLnBrk="0" fontAlgn="base" hangingPunct="0">
                      <a:spcBef>
                        <a:spcPts val="300"/>
                      </a:spcBef>
                      <a:spcAft>
                        <a:spcPct val="0"/>
                      </a:spcAft>
                      <a:buClr>
                        <a:srgbClr val="A04DA3"/>
                      </a:buClr>
                      <a:buFont typeface="Georgia" panose="02040502050405020303" pitchFamily="18" charset="0"/>
                      <a:buChar char="▫"/>
                      <a:defRPr sz="2000">
                        <a:solidFill>
                          <a:srgbClr val="A04DA3"/>
                        </a:solidFill>
                        <a:latin typeface="Georgia" panose="02040502050405020303" pitchFamily="18" charset="0"/>
                      </a:defRPr>
                    </a:lvl7pPr>
                    <a:lvl8pPr marL="3429000" indent="-228600" eaLnBrk="0" fontAlgn="base" hangingPunct="0">
                      <a:spcBef>
                        <a:spcPts val="300"/>
                      </a:spcBef>
                      <a:spcAft>
                        <a:spcPct val="0"/>
                      </a:spcAft>
                      <a:buClr>
                        <a:srgbClr val="A04DA3"/>
                      </a:buClr>
                      <a:buFont typeface="Georgia" panose="02040502050405020303" pitchFamily="18" charset="0"/>
                      <a:buChar char="▫"/>
                      <a:defRPr sz="2000">
                        <a:solidFill>
                          <a:srgbClr val="A04DA3"/>
                        </a:solidFill>
                        <a:latin typeface="Georgia" panose="02040502050405020303" pitchFamily="18" charset="0"/>
                      </a:defRPr>
                    </a:lvl8pPr>
                    <a:lvl9pPr marL="3886200" indent="-228600" eaLnBrk="0" fontAlgn="base" hangingPunct="0">
                      <a:spcBef>
                        <a:spcPts val="300"/>
                      </a:spcBef>
                      <a:spcAft>
                        <a:spcPct val="0"/>
                      </a:spcAft>
                      <a:buClr>
                        <a:srgbClr val="A04DA3"/>
                      </a:buClr>
                      <a:buFont typeface="Georgia" panose="02040502050405020303" pitchFamily="18" charset="0"/>
                      <a:buChar char="▫"/>
                      <a:defRPr sz="2000">
                        <a:solidFill>
                          <a:srgbClr val="A04DA3"/>
                        </a:solidFill>
                        <a:latin typeface="Georgia" panose="02040502050405020303" pitchFamily="18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en-US" sz="2400">
                      <a:latin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29755" name="Group 31"/>
                  <p:cNvGrpSpPr>
                    <a:grpSpLocks/>
                  </p:cNvGrpSpPr>
                  <p:nvPr/>
                </p:nvGrpSpPr>
                <p:grpSpPr bwMode="auto">
                  <a:xfrm>
                    <a:off x="-3" y="-3"/>
                    <a:ext cx="5763" cy="334"/>
                    <a:chOff x="-3" y="-3"/>
                    <a:chExt cx="5763" cy="334"/>
                  </a:xfrm>
                </p:grpSpPr>
                <p:grpSp>
                  <p:nvGrpSpPr>
                    <p:cNvPr id="29756" name="Group 2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0" y="0"/>
                      <a:ext cx="5757" cy="328"/>
                      <a:chOff x="0" y="0"/>
                      <a:chExt cx="5757" cy="328"/>
                    </a:xfrm>
                  </p:grpSpPr>
                  <p:grpSp>
                    <p:nvGrpSpPr>
                      <p:cNvPr id="29758" name="Group 14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0" y="0"/>
                        <a:ext cx="1498" cy="164"/>
                        <a:chOff x="0" y="0"/>
                        <a:chExt cx="1498" cy="164"/>
                      </a:xfrm>
                    </p:grpSpPr>
                    <p:sp>
                      <p:nvSpPr>
                        <p:cNvPr id="29780" name="Rectangle 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0"/>
                          <a:ext cx="1498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>
                            <a:spcBef>
                              <a:spcPct val="0"/>
                            </a:spcBef>
                            <a:buClrTx/>
                            <a:buNone/>
                          </a:pPr>
                          <a:r>
                            <a:rPr lang="en-US" sz="1100" b="1" dirty="0" err="1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Last_Name</a:t>
                          </a:r>
                          <a:endParaRPr lang="en-US" sz="2400" dirty="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29781" name="Rectangle 1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0"/>
                          <a:ext cx="1498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29759" name="Group 16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498" y="0"/>
                        <a:ext cx="1537" cy="164"/>
                        <a:chOff x="1498" y="0"/>
                        <a:chExt cx="1537" cy="164"/>
                      </a:xfrm>
                    </p:grpSpPr>
                    <p:sp>
                      <p:nvSpPr>
                        <p:cNvPr id="29778" name="Rectangle 6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498" y="0"/>
                          <a:ext cx="1537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 b="1" dirty="0" err="1" smtClean="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First_Name</a:t>
                          </a:r>
                          <a:endParaRPr lang="en-US" sz="2400" dirty="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29779" name="Rectangle 1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498" y="0"/>
                          <a:ext cx="1537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29760" name="Group 18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035" y="0"/>
                        <a:ext cx="1318" cy="164"/>
                        <a:chOff x="3035" y="0"/>
                        <a:chExt cx="1318" cy="164"/>
                      </a:xfrm>
                    </p:grpSpPr>
                    <p:sp>
                      <p:nvSpPr>
                        <p:cNvPr id="29776" name="Rectangle 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035" y="0"/>
                          <a:ext cx="1318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 b="1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Address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29777" name="Rectangle 1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035" y="0"/>
                          <a:ext cx="1318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29761" name="Group 20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353" y="0"/>
                        <a:ext cx="1404" cy="164"/>
                        <a:chOff x="4353" y="0"/>
                        <a:chExt cx="1404" cy="164"/>
                      </a:xfrm>
                    </p:grpSpPr>
                    <p:sp>
                      <p:nvSpPr>
                        <p:cNvPr id="29774" name="Rectangle 8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353" y="0"/>
                          <a:ext cx="1404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 b="1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City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29775" name="Rectangle 1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353" y="0"/>
                          <a:ext cx="1404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29762" name="Group 22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0" y="164"/>
                        <a:ext cx="1498" cy="164"/>
                        <a:chOff x="0" y="164"/>
                        <a:chExt cx="1498" cy="164"/>
                      </a:xfrm>
                    </p:grpSpPr>
                    <p:sp>
                      <p:nvSpPr>
                        <p:cNvPr id="29772" name="Rectangle 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164"/>
                          <a:ext cx="1498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Pettersen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29773" name="Rectangle 2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164"/>
                          <a:ext cx="1498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29763" name="Group 24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498" y="164"/>
                        <a:ext cx="1537" cy="164"/>
                        <a:chOff x="1498" y="164"/>
                        <a:chExt cx="1537" cy="164"/>
                      </a:xfrm>
                    </p:grpSpPr>
                    <p:sp>
                      <p:nvSpPr>
                        <p:cNvPr id="29770" name="Rectangle 10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498" y="164"/>
                          <a:ext cx="1537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Kari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29771" name="Rectangle 2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498" y="164"/>
                          <a:ext cx="1537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29764" name="Group 26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035" y="164"/>
                        <a:ext cx="1318" cy="164"/>
                        <a:chOff x="3035" y="164"/>
                        <a:chExt cx="1318" cy="164"/>
                      </a:xfrm>
                    </p:grpSpPr>
                    <p:sp>
                      <p:nvSpPr>
                        <p:cNvPr id="29768" name="Rectangle 1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035" y="164"/>
                          <a:ext cx="1318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Storgt 20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29769" name="Rectangle 2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035" y="164"/>
                          <a:ext cx="1318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29765" name="Group 28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353" y="164"/>
                        <a:ext cx="1404" cy="164"/>
                        <a:chOff x="4353" y="164"/>
                        <a:chExt cx="1404" cy="164"/>
                      </a:xfrm>
                    </p:grpSpPr>
                    <p:sp>
                      <p:nvSpPr>
                        <p:cNvPr id="29766" name="Rectangle 12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353" y="164"/>
                          <a:ext cx="1404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Stavanger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29767" name="Rectangle 2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353" y="164"/>
                          <a:ext cx="1404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29757" name="Rectangle 3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-3" y="-3"/>
                      <a:ext cx="5763" cy="334"/>
                    </a:xfrm>
                    <a:prstGeom prst="rect">
                      <a:avLst/>
                    </a:prstGeom>
                    <a:noFill/>
                    <a:ln w="9525">
                      <a:solidFill>
                        <a:srgbClr val="A0A0A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1pPr>
                      <a:lvl2pPr marL="742950" indent="-285750">
                        <a:spcBef>
                          <a:spcPts val="300"/>
                        </a:spcBef>
                        <a:buClr>
                          <a:schemeClr val="accent2"/>
                        </a:buClr>
                        <a:buFont typeface="Georgia" panose="02040502050405020303" pitchFamily="18" charset="0"/>
                        <a:buChar char="▫"/>
                        <a:defRPr sz="2600">
                          <a:solidFill>
                            <a:schemeClr val="accent2"/>
                          </a:solidFill>
                          <a:latin typeface="Georgia" panose="02040502050405020303" pitchFamily="18" charset="0"/>
                        </a:defRPr>
                      </a:lvl2pPr>
                      <a:lvl3pPr marL="1143000" indent="-22860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buChar char=""/>
                        <a:defRPr sz="2400">
                          <a:solidFill>
                            <a:schemeClr val="accent1"/>
                          </a:solidFill>
                          <a:latin typeface="Georgia" panose="02040502050405020303" pitchFamily="18" charset="0"/>
                        </a:defRPr>
                      </a:lvl3pPr>
                      <a:lvl4pPr marL="1600200" indent="-22860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buChar char=""/>
                        <a:defRPr sz="2200">
                          <a:solidFill>
                            <a:schemeClr val="accent1"/>
                          </a:solidFill>
                          <a:latin typeface="Georgia" panose="02040502050405020303" pitchFamily="18" charset="0"/>
                        </a:defRPr>
                      </a:lvl4pPr>
                      <a:lvl5pPr marL="2057400" indent="-22860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buChar char="▫"/>
                        <a:defRPr sz="2000">
                          <a:solidFill>
                            <a:srgbClr val="A04DA3"/>
                          </a:solidFill>
                          <a:latin typeface="Georgia" panose="02040502050405020303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buChar char="▫"/>
                        <a:defRPr sz="2000">
                          <a:solidFill>
                            <a:srgbClr val="A04DA3"/>
                          </a:solidFill>
                          <a:latin typeface="Georgia" panose="02040502050405020303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buChar char="▫"/>
                        <a:defRPr sz="2000">
                          <a:solidFill>
                            <a:srgbClr val="A04DA3"/>
                          </a:solidFill>
                          <a:latin typeface="Georgia" panose="02040502050405020303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buChar char="▫"/>
                        <a:defRPr sz="2000">
                          <a:solidFill>
                            <a:srgbClr val="A04DA3"/>
                          </a:solidFill>
                          <a:latin typeface="Georgia" panose="02040502050405020303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buChar char="▫"/>
                        <a:defRPr sz="2000">
                          <a:solidFill>
                            <a:srgbClr val="A04DA3"/>
                          </a:solidFill>
                          <a:latin typeface="Georgia" panose="02040502050405020303" pitchFamily="18" charset="0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en-US" sz="2400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</p:grpSp>
            <p:sp>
              <p:nvSpPr>
                <p:cNvPr id="29753" name="Rectangle 33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5763" cy="33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spcBef>
                      <a:spcPts val="300"/>
                    </a:spcBef>
                    <a:buClr>
                      <a:srgbClr val="A04DA3"/>
                    </a:buClr>
                    <a:buFont typeface="Georgia" panose="02040502050405020303" pitchFamily="18" charset="0"/>
                    <a:buChar char="•"/>
                    <a:defRPr sz="2800">
                      <a:solidFill>
                        <a:schemeClr val="tx1"/>
                      </a:solidFill>
                      <a:latin typeface="Georgia" panose="02040502050405020303" pitchFamily="18" charset="0"/>
                    </a:defRPr>
                  </a:lvl1pPr>
                  <a:lvl2pPr marL="742950" indent="-285750">
                    <a:spcBef>
                      <a:spcPts val="300"/>
                    </a:spcBef>
                    <a:buClr>
                      <a:schemeClr val="accent2"/>
                    </a:buClr>
                    <a:buFont typeface="Georgia" panose="02040502050405020303" pitchFamily="18" charset="0"/>
                    <a:buChar char="▫"/>
                    <a:defRPr sz="2600">
                      <a:solidFill>
                        <a:schemeClr val="accent2"/>
                      </a:solidFill>
                      <a:latin typeface="Georgia" panose="02040502050405020303" pitchFamily="18" charset="0"/>
                    </a:defRPr>
                  </a:lvl2pPr>
                  <a:lvl3pPr marL="1143000" indent="-228600">
                    <a:spcBef>
                      <a:spcPts val="300"/>
                    </a:spcBef>
                    <a:buClr>
                      <a:schemeClr val="accent1"/>
                    </a:buClr>
                    <a:buFont typeface="Wingdings 2" panose="05020102010507070707" pitchFamily="18" charset="2"/>
                    <a:buChar char=""/>
                    <a:defRPr sz="2400">
                      <a:solidFill>
                        <a:schemeClr val="accent1"/>
                      </a:solidFill>
                      <a:latin typeface="Georgia" panose="02040502050405020303" pitchFamily="18" charset="0"/>
                    </a:defRPr>
                  </a:lvl3pPr>
                  <a:lvl4pPr marL="1600200" indent="-228600">
                    <a:spcBef>
                      <a:spcPts val="300"/>
                    </a:spcBef>
                    <a:buClr>
                      <a:schemeClr val="accent1"/>
                    </a:buClr>
                    <a:buFont typeface="Wingdings 2" panose="05020102010507070707" pitchFamily="18" charset="2"/>
                    <a:buChar char=""/>
                    <a:defRPr sz="2200">
                      <a:solidFill>
                        <a:schemeClr val="accent1"/>
                      </a:solidFill>
                      <a:latin typeface="Georgia" panose="02040502050405020303" pitchFamily="18" charset="0"/>
                    </a:defRPr>
                  </a:lvl4pPr>
                  <a:lvl5pPr marL="2057400" indent="-228600">
                    <a:spcBef>
                      <a:spcPts val="300"/>
                    </a:spcBef>
                    <a:buClr>
                      <a:srgbClr val="A04DA3"/>
                    </a:buClr>
                    <a:buFont typeface="Georgia" panose="02040502050405020303" pitchFamily="18" charset="0"/>
                    <a:buChar char="▫"/>
                    <a:defRPr sz="2000">
                      <a:solidFill>
                        <a:srgbClr val="A04DA3"/>
                      </a:solidFill>
                      <a:latin typeface="Georgia" panose="02040502050405020303" pitchFamily="18" charset="0"/>
                    </a:defRPr>
                  </a:lvl5pPr>
                  <a:lvl6pPr marL="2514600" indent="-228600" eaLnBrk="0" fontAlgn="base" hangingPunct="0">
                    <a:spcBef>
                      <a:spcPts val="300"/>
                    </a:spcBef>
                    <a:spcAft>
                      <a:spcPct val="0"/>
                    </a:spcAft>
                    <a:buClr>
                      <a:srgbClr val="A04DA3"/>
                    </a:buClr>
                    <a:buFont typeface="Georgia" panose="02040502050405020303" pitchFamily="18" charset="0"/>
                    <a:buChar char="▫"/>
                    <a:defRPr sz="2000">
                      <a:solidFill>
                        <a:srgbClr val="A04DA3"/>
                      </a:solidFill>
                      <a:latin typeface="Georgia" panose="02040502050405020303" pitchFamily="18" charset="0"/>
                    </a:defRPr>
                  </a:lvl6pPr>
                  <a:lvl7pPr marL="2971800" indent="-228600" eaLnBrk="0" fontAlgn="base" hangingPunct="0">
                    <a:spcBef>
                      <a:spcPts val="300"/>
                    </a:spcBef>
                    <a:spcAft>
                      <a:spcPct val="0"/>
                    </a:spcAft>
                    <a:buClr>
                      <a:srgbClr val="A04DA3"/>
                    </a:buClr>
                    <a:buFont typeface="Georgia" panose="02040502050405020303" pitchFamily="18" charset="0"/>
                    <a:buChar char="▫"/>
                    <a:defRPr sz="2000">
                      <a:solidFill>
                        <a:srgbClr val="A04DA3"/>
                      </a:solidFill>
                      <a:latin typeface="Georgia" panose="02040502050405020303" pitchFamily="18" charset="0"/>
                    </a:defRPr>
                  </a:lvl7pPr>
                  <a:lvl8pPr marL="3429000" indent="-228600" eaLnBrk="0" fontAlgn="base" hangingPunct="0">
                    <a:spcBef>
                      <a:spcPts val="300"/>
                    </a:spcBef>
                    <a:spcAft>
                      <a:spcPct val="0"/>
                    </a:spcAft>
                    <a:buClr>
                      <a:srgbClr val="A04DA3"/>
                    </a:buClr>
                    <a:buFont typeface="Georgia" panose="02040502050405020303" pitchFamily="18" charset="0"/>
                    <a:buChar char="▫"/>
                    <a:defRPr sz="2000">
                      <a:solidFill>
                        <a:srgbClr val="A04DA3"/>
                      </a:solidFill>
                      <a:latin typeface="Georgia" panose="02040502050405020303" pitchFamily="18" charset="0"/>
                    </a:defRPr>
                  </a:lvl8pPr>
                  <a:lvl9pPr marL="3886200" indent="-228600" eaLnBrk="0" fontAlgn="base" hangingPunct="0">
                    <a:spcBef>
                      <a:spcPts val="300"/>
                    </a:spcBef>
                    <a:spcAft>
                      <a:spcPct val="0"/>
                    </a:spcAft>
                    <a:buClr>
                      <a:srgbClr val="A04DA3"/>
                    </a:buClr>
                    <a:buFont typeface="Georgia" panose="02040502050405020303" pitchFamily="18" charset="0"/>
                    <a:buChar char="▫"/>
                    <a:defRPr sz="2000">
                      <a:solidFill>
                        <a:srgbClr val="A04DA3"/>
                      </a:solidFill>
                      <a:latin typeface="Georgia" panose="02040502050405020303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sz="2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9751" name="Rectangle 35"/>
              <p:cNvSpPr>
                <a:spLocks noChangeArrowheads="1"/>
              </p:cNvSpPr>
              <p:nvPr/>
            </p:nvSpPr>
            <p:spPr bwMode="auto">
              <a:xfrm>
                <a:off x="-3" y="-3"/>
                <a:ext cx="5769" cy="340"/>
              </a:xfrm>
              <a:prstGeom prst="rect">
                <a:avLst/>
              </a:prstGeom>
              <a:noFill/>
              <a:ln w="9525">
                <a:solidFill>
                  <a:srgbClr val="A0A0A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•"/>
                  <a:defRPr sz="28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spcBef>
                    <a:spcPts val="300"/>
                  </a:spcBef>
                  <a:buClr>
                    <a:schemeClr val="accent2"/>
                  </a:buClr>
                  <a:buFont typeface="Georgia" panose="02040502050405020303" pitchFamily="18" charset="0"/>
                  <a:buChar char="▫"/>
                  <a:defRPr sz="2600">
                    <a:solidFill>
                      <a:schemeClr val="accent2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400">
                    <a:solidFill>
                      <a:schemeClr val="accent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200">
                    <a:solidFill>
                      <a:schemeClr val="accent1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</a:defRPr>
                </a:lvl5pPr>
                <a:lvl6pPr marL="25146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</a:defRPr>
                </a:lvl6pPr>
                <a:lvl7pPr marL="29718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</a:defRPr>
                </a:lvl7pPr>
                <a:lvl8pPr marL="34290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</a:defRPr>
                </a:lvl8pPr>
                <a:lvl9pPr marL="38862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sz="240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29700" name="Rectangle 38"/>
          <p:cNvSpPr>
            <a:spLocks noChangeArrowheads="1"/>
          </p:cNvSpPr>
          <p:nvPr/>
        </p:nvSpPr>
        <p:spPr bwMode="auto">
          <a:xfrm>
            <a:off x="1079789" y="3058333"/>
            <a:ext cx="1033619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sz="2400" dirty="0">
                <a:latin typeface="Times New Roman" panose="02020603050405020304" pitchFamily="18" charset="0"/>
              </a:rPr>
              <a:t>And this SQL statement: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INSERT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INTO Persons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VALUES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('</a:t>
            </a: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Hetland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', 'Camilla', '</a:t>
            </a: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Hagabakka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 24', '</a:t>
            </a: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Sandnes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'); 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9701" name="Group 85"/>
          <p:cNvGrpSpPr>
            <a:grpSpLocks/>
          </p:cNvGrpSpPr>
          <p:nvPr/>
        </p:nvGrpSpPr>
        <p:grpSpPr bwMode="auto">
          <a:xfrm>
            <a:off x="3840399" y="4314078"/>
            <a:ext cx="5257800" cy="876300"/>
            <a:chOff x="-3" y="-3"/>
            <a:chExt cx="5770" cy="504"/>
          </a:xfrm>
        </p:grpSpPr>
        <p:sp>
          <p:nvSpPr>
            <p:cNvPr id="29702" name="Rectangle 39"/>
            <p:cNvSpPr>
              <a:spLocks noChangeArrowheads="1"/>
            </p:cNvSpPr>
            <p:nvPr/>
          </p:nvSpPr>
          <p:spPr bwMode="auto">
            <a:xfrm>
              <a:off x="0" y="0"/>
              <a:ext cx="2756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29703" name="Group 84"/>
            <p:cNvGrpSpPr>
              <a:grpSpLocks/>
            </p:cNvGrpSpPr>
            <p:nvPr/>
          </p:nvGrpSpPr>
          <p:grpSpPr bwMode="auto">
            <a:xfrm>
              <a:off x="-3" y="-3"/>
              <a:ext cx="5770" cy="504"/>
              <a:chOff x="-3" y="-3"/>
              <a:chExt cx="5770" cy="504"/>
            </a:xfrm>
          </p:grpSpPr>
          <p:grpSp>
            <p:nvGrpSpPr>
              <p:cNvPr id="29704" name="Group 82"/>
              <p:cNvGrpSpPr>
                <a:grpSpLocks/>
              </p:cNvGrpSpPr>
              <p:nvPr/>
            </p:nvGrpSpPr>
            <p:grpSpPr bwMode="auto">
              <a:xfrm>
                <a:off x="0" y="0"/>
                <a:ext cx="5764" cy="498"/>
                <a:chOff x="0" y="0"/>
                <a:chExt cx="5764" cy="498"/>
              </a:xfrm>
            </p:grpSpPr>
            <p:grpSp>
              <p:nvGrpSpPr>
                <p:cNvPr id="29706" name="Group 80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5764" cy="498"/>
                  <a:chOff x="-3" y="-3"/>
                  <a:chExt cx="5764" cy="498"/>
                </a:xfrm>
              </p:grpSpPr>
              <p:sp>
                <p:nvSpPr>
                  <p:cNvPr id="29708" name="Rectangle 40"/>
                  <p:cNvSpPr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0" cy="266"/>
                  </a:xfrm>
                  <a:prstGeom prst="rect">
                    <a:avLst/>
                  </a:prstGeom>
                  <a:solidFill>
                    <a:srgbClr val="F1F1F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ts val="300"/>
                      </a:spcBef>
                      <a:buClr>
                        <a:srgbClr val="A04DA3"/>
                      </a:buClr>
                      <a:buFont typeface="Georgia" panose="02040502050405020303" pitchFamily="18" charset="0"/>
                      <a:buChar char="•"/>
                      <a:defRPr sz="2800">
                        <a:solidFill>
                          <a:schemeClr val="tx1"/>
                        </a:solidFill>
                        <a:latin typeface="Georgia" panose="02040502050405020303" pitchFamily="18" charset="0"/>
                      </a:defRPr>
                    </a:lvl1pPr>
                    <a:lvl2pPr marL="742950" indent="-285750">
                      <a:spcBef>
                        <a:spcPts val="300"/>
                      </a:spcBef>
                      <a:buClr>
                        <a:schemeClr val="accent2"/>
                      </a:buClr>
                      <a:buFont typeface="Georgia" panose="02040502050405020303" pitchFamily="18" charset="0"/>
                      <a:buChar char="▫"/>
                      <a:defRPr sz="2600">
                        <a:solidFill>
                          <a:schemeClr val="accent2"/>
                        </a:solidFill>
                        <a:latin typeface="Georgia" panose="02040502050405020303" pitchFamily="18" charset="0"/>
                      </a:defRPr>
                    </a:lvl2pPr>
                    <a:lvl3pPr marL="1143000" indent="-228600">
                      <a:spcBef>
                        <a:spcPts val="300"/>
                      </a:spcBef>
                      <a:buClr>
                        <a:schemeClr val="accent1"/>
                      </a:buClr>
                      <a:buFont typeface="Wingdings 2" panose="05020102010507070707" pitchFamily="18" charset="2"/>
                      <a:buChar char=""/>
                      <a:defRPr sz="2400">
                        <a:solidFill>
                          <a:schemeClr val="accent1"/>
                        </a:solidFill>
                        <a:latin typeface="Georgia" panose="02040502050405020303" pitchFamily="18" charset="0"/>
                      </a:defRPr>
                    </a:lvl3pPr>
                    <a:lvl4pPr marL="1600200" indent="-228600">
                      <a:spcBef>
                        <a:spcPts val="300"/>
                      </a:spcBef>
                      <a:buClr>
                        <a:schemeClr val="accent1"/>
                      </a:buClr>
                      <a:buFont typeface="Wingdings 2" panose="05020102010507070707" pitchFamily="18" charset="2"/>
                      <a:buChar char=""/>
                      <a:defRPr sz="2200">
                        <a:solidFill>
                          <a:schemeClr val="accent1"/>
                        </a:solidFill>
                        <a:latin typeface="Georgia" panose="02040502050405020303" pitchFamily="18" charset="0"/>
                      </a:defRPr>
                    </a:lvl4pPr>
                    <a:lvl5pPr marL="2057400" indent="-228600">
                      <a:spcBef>
                        <a:spcPts val="300"/>
                      </a:spcBef>
                      <a:buClr>
                        <a:srgbClr val="A04DA3"/>
                      </a:buClr>
                      <a:buFont typeface="Georgia" panose="02040502050405020303" pitchFamily="18" charset="0"/>
                      <a:buChar char="▫"/>
                      <a:defRPr sz="2000">
                        <a:solidFill>
                          <a:srgbClr val="A04DA3"/>
                        </a:solidFill>
                        <a:latin typeface="Georgia" panose="02040502050405020303" pitchFamily="18" charset="0"/>
                      </a:defRPr>
                    </a:lvl5pPr>
                    <a:lvl6pPr marL="2514600" indent="-228600" eaLnBrk="0" fontAlgn="base" hangingPunct="0">
                      <a:spcBef>
                        <a:spcPts val="300"/>
                      </a:spcBef>
                      <a:spcAft>
                        <a:spcPct val="0"/>
                      </a:spcAft>
                      <a:buClr>
                        <a:srgbClr val="A04DA3"/>
                      </a:buClr>
                      <a:buFont typeface="Georgia" panose="02040502050405020303" pitchFamily="18" charset="0"/>
                      <a:buChar char="▫"/>
                      <a:defRPr sz="2000">
                        <a:solidFill>
                          <a:srgbClr val="A04DA3"/>
                        </a:solidFill>
                        <a:latin typeface="Georgia" panose="02040502050405020303" pitchFamily="18" charset="0"/>
                      </a:defRPr>
                    </a:lvl6pPr>
                    <a:lvl7pPr marL="2971800" indent="-228600" eaLnBrk="0" fontAlgn="base" hangingPunct="0">
                      <a:spcBef>
                        <a:spcPts val="300"/>
                      </a:spcBef>
                      <a:spcAft>
                        <a:spcPct val="0"/>
                      </a:spcAft>
                      <a:buClr>
                        <a:srgbClr val="A04DA3"/>
                      </a:buClr>
                      <a:buFont typeface="Georgia" panose="02040502050405020303" pitchFamily="18" charset="0"/>
                      <a:buChar char="▫"/>
                      <a:defRPr sz="2000">
                        <a:solidFill>
                          <a:srgbClr val="A04DA3"/>
                        </a:solidFill>
                        <a:latin typeface="Georgia" panose="02040502050405020303" pitchFamily="18" charset="0"/>
                      </a:defRPr>
                    </a:lvl7pPr>
                    <a:lvl8pPr marL="3429000" indent="-228600" eaLnBrk="0" fontAlgn="base" hangingPunct="0">
                      <a:spcBef>
                        <a:spcPts val="300"/>
                      </a:spcBef>
                      <a:spcAft>
                        <a:spcPct val="0"/>
                      </a:spcAft>
                      <a:buClr>
                        <a:srgbClr val="A04DA3"/>
                      </a:buClr>
                      <a:buFont typeface="Georgia" panose="02040502050405020303" pitchFamily="18" charset="0"/>
                      <a:buChar char="▫"/>
                      <a:defRPr sz="2000">
                        <a:solidFill>
                          <a:srgbClr val="A04DA3"/>
                        </a:solidFill>
                        <a:latin typeface="Georgia" panose="02040502050405020303" pitchFamily="18" charset="0"/>
                      </a:defRPr>
                    </a:lvl8pPr>
                    <a:lvl9pPr marL="3886200" indent="-228600" eaLnBrk="0" fontAlgn="base" hangingPunct="0">
                      <a:spcBef>
                        <a:spcPts val="300"/>
                      </a:spcBef>
                      <a:spcAft>
                        <a:spcPct val="0"/>
                      </a:spcAft>
                      <a:buClr>
                        <a:srgbClr val="A04DA3"/>
                      </a:buClr>
                      <a:buFont typeface="Georgia" panose="02040502050405020303" pitchFamily="18" charset="0"/>
                      <a:buChar char="▫"/>
                      <a:defRPr sz="2000">
                        <a:solidFill>
                          <a:srgbClr val="A04DA3"/>
                        </a:solidFill>
                        <a:latin typeface="Georgia" panose="02040502050405020303" pitchFamily="18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en-US" sz="2400">
                      <a:latin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29709" name="Group 79"/>
                  <p:cNvGrpSpPr>
                    <a:grpSpLocks/>
                  </p:cNvGrpSpPr>
                  <p:nvPr/>
                </p:nvGrpSpPr>
                <p:grpSpPr bwMode="auto">
                  <a:xfrm>
                    <a:off x="-3" y="-3"/>
                    <a:ext cx="5764" cy="498"/>
                    <a:chOff x="-3" y="-3"/>
                    <a:chExt cx="5764" cy="498"/>
                  </a:xfrm>
                </p:grpSpPr>
                <p:grpSp>
                  <p:nvGrpSpPr>
                    <p:cNvPr id="29710" name="Group 7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0" y="0"/>
                      <a:ext cx="5758" cy="492"/>
                      <a:chOff x="0" y="0"/>
                      <a:chExt cx="5758" cy="492"/>
                    </a:xfrm>
                  </p:grpSpPr>
                  <p:grpSp>
                    <p:nvGrpSpPr>
                      <p:cNvPr id="29712" name="Group 54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0" y="0"/>
                        <a:ext cx="1371" cy="164"/>
                        <a:chOff x="0" y="0"/>
                        <a:chExt cx="1371" cy="164"/>
                      </a:xfrm>
                    </p:grpSpPr>
                    <p:sp>
                      <p:nvSpPr>
                        <p:cNvPr id="29746" name="Rectangle 4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0"/>
                          <a:ext cx="1371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>
                            <a:spcBef>
                              <a:spcPct val="0"/>
                            </a:spcBef>
                            <a:buClrTx/>
                            <a:buNone/>
                          </a:pPr>
                          <a:r>
                            <a:rPr lang="en-US" sz="1100" b="1" dirty="0" err="1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Last_Name</a:t>
                          </a:r>
                          <a:endParaRPr lang="en-US" sz="2400" dirty="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29747" name="Rectangle 5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0"/>
                          <a:ext cx="1371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29713" name="Group 56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371" y="0"/>
                        <a:ext cx="1407" cy="164"/>
                        <a:chOff x="1371" y="0"/>
                        <a:chExt cx="1407" cy="164"/>
                      </a:xfrm>
                    </p:grpSpPr>
                    <p:sp>
                      <p:nvSpPr>
                        <p:cNvPr id="29744" name="Rectangle 42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371" y="0"/>
                          <a:ext cx="1407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 b="1" dirty="0" err="1" smtClean="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First_Name</a:t>
                          </a:r>
                          <a:endParaRPr lang="en-US" sz="2400" dirty="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29745" name="Rectangle 5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371" y="0"/>
                          <a:ext cx="1407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29714" name="Group 58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778" y="0"/>
                        <a:ext cx="1694" cy="164"/>
                        <a:chOff x="2778" y="0"/>
                        <a:chExt cx="1694" cy="164"/>
                      </a:xfrm>
                    </p:grpSpPr>
                    <p:sp>
                      <p:nvSpPr>
                        <p:cNvPr id="29742" name="Rectangle 4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778" y="0"/>
                          <a:ext cx="1694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 b="1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Address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29743" name="Rectangle 5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778" y="0"/>
                          <a:ext cx="1694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29715" name="Group 60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472" y="0"/>
                        <a:ext cx="1286" cy="164"/>
                        <a:chOff x="4472" y="0"/>
                        <a:chExt cx="1286" cy="164"/>
                      </a:xfrm>
                    </p:grpSpPr>
                    <p:sp>
                      <p:nvSpPr>
                        <p:cNvPr id="29740" name="Rectangle 4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472" y="0"/>
                          <a:ext cx="1286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 b="1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City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29741" name="Rectangle 5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472" y="0"/>
                          <a:ext cx="1286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29716" name="Group 62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0" y="164"/>
                        <a:ext cx="1371" cy="164"/>
                        <a:chOff x="0" y="164"/>
                        <a:chExt cx="1371" cy="164"/>
                      </a:xfrm>
                    </p:grpSpPr>
                    <p:sp>
                      <p:nvSpPr>
                        <p:cNvPr id="29738" name="Rectangle 4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164"/>
                          <a:ext cx="1371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 dirty="0" err="1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Pettersen</a:t>
                          </a:r>
                          <a:endParaRPr lang="en-US" sz="2400" dirty="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29739" name="Rectangle 6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164"/>
                          <a:ext cx="1371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29717" name="Group 64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371" y="164"/>
                        <a:ext cx="1407" cy="164"/>
                        <a:chOff x="1371" y="164"/>
                        <a:chExt cx="1407" cy="164"/>
                      </a:xfrm>
                    </p:grpSpPr>
                    <p:sp>
                      <p:nvSpPr>
                        <p:cNvPr id="29736" name="Rectangle 46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371" y="164"/>
                          <a:ext cx="1407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Kari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29737" name="Rectangle 6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371" y="164"/>
                          <a:ext cx="1407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29718" name="Group 66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778" y="164"/>
                        <a:ext cx="1694" cy="164"/>
                        <a:chOff x="2778" y="164"/>
                        <a:chExt cx="1694" cy="164"/>
                      </a:xfrm>
                    </p:grpSpPr>
                    <p:sp>
                      <p:nvSpPr>
                        <p:cNvPr id="29734" name="Rectangle 4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778" y="164"/>
                          <a:ext cx="1694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Storgt 20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29735" name="Rectangle 6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778" y="164"/>
                          <a:ext cx="1694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29719" name="Group 68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472" y="164"/>
                        <a:ext cx="1286" cy="164"/>
                        <a:chOff x="4472" y="164"/>
                        <a:chExt cx="1286" cy="164"/>
                      </a:xfrm>
                    </p:grpSpPr>
                    <p:sp>
                      <p:nvSpPr>
                        <p:cNvPr id="29732" name="Rectangle 48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472" y="164"/>
                          <a:ext cx="1286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Stavanger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29733" name="Rectangle 6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472" y="164"/>
                          <a:ext cx="1286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29720" name="Group 70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0" y="328"/>
                        <a:ext cx="1371" cy="164"/>
                        <a:chOff x="0" y="328"/>
                        <a:chExt cx="1371" cy="164"/>
                      </a:xfrm>
                    </p:grpSpPr>
                    <p:sp>
                      <p:nvSpPr>
                        <p:cNvPr id="29730" name="Rectangle 4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328"/>
                          <a:ext cx="1371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Hetland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29731" name="Rectangle 6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328"/>
                          <a:ext cx="1371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29721" name="Group 72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371" y="328"/>
                        <a:ext cx="1407" cy="164"/>
                        <a:chOff x="1371" y="328"/>
                        <a:chExt cx="1407" cy="164"/>
                      </a:xfrm>
                    </p:grpSpPr>
                    <p:sp>
                      <p:nvSpPr>
                        <p:cNvPr id="29728" name="Rectangle 50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371" y="328"/>
                          <a:ext cx="1407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Camilla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29729" name="Rectangle 7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371" y="328"/>
                          <a:ext cx="1407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29722" name="Group 74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778" y="328"/>
                        <a:ext cx="1694" cy="164"/>
                        <a:chOff x="2778" y="328"/>
                        <a:chExt cx="1694" cy="164"/>
                      </a:xfrm>
                    </p:grpSpPr>
                    <p:sp>
                      <p:nvSpPr>
                        <p:cNvPr id="29726" name="Rectangle 5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778" y="328"/>
                          <a:ext cx="1694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Hagabakka 24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29727" name="Rectangle 7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778" y="328"/>
                          <a:ext cx="1694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29723" name="Group 76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472" y="328"/>
                        <a:ext cx="1286" cy="164"/>
                        <a:chOff x="4472" y="328"/>
                        <a:chExt cx="1286" cy="164"/>
                      </a:xfrm>
                    </p:grpSpPr>
                    <p:sp>
                      <p:nvSpPr>
                        <p:cNvPr id="29724" name="Rectangle 52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472" y="328"/>
                          <a:ext cx="1286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Sandnes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29725" name="Rectangle 7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472" y="328"/>
                          <a:ext cx="1286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29711" name="Rectangle 7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-3" y="-3"/>
                      <a:ext cx="5764" cy="498"/>
                    </a:xfrm>
                    <a:prstGeom prst="rect">
                      <a:avLst/>
                    </a:prstGeom>
                    <a:noFill/>
                    <a:ln w="9525">
                      <a:solidFill>
                        <a:srgbClr val="A0A0A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1pPr>
                      <a:lvl2pPr marL="742950" indent="-285750">
                        <a:spcBef>
                          <a:spcPts val="300"/>
                        </a:spcBef>
                        <a:buClr>
                          <a:schemeClr val="accent2"/>
                        </a:buClr>
                        <a:buFont typeface="Georgia" panose="02040502050405020303" pitchFamily="18" charset="0"/>
                        <a:buChar char="▫"/>
                        <a:defRPr sz="2600">
                          <a:solidFill>
                            <a:schemeClr val="accent2"/>
                          </a:solidFill>
                          <a:latin typeface="Georgia" panose="02040502050405020303" pitchFamily="18" charset="0"/>
                        </a:defRPr>
                      </a:lvl2pPr>
                      <a:lvl3pPr marL="1143000" indent="-22860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buChar char=""/>
                        <a:defRPr sz="2400">
                          <a:solidFill>
                            <a:schemeClr val="accent1"/>
                          </a:solidFill>
                          <a:latin typeface="Georgia" panose="02040502050405020303" pitchFamily="18" charset="0"/>
                        </a:defRPr>
                      </a:lvl3pPr>
                      <a:lvl4pPr marL="1600200" indent="-22860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buChar char=""/>
                        <a:defRPr sz="2200">
                          <a:solidFill>
                            <a:schemeClr val="accent1"/>
                          </a:solidFill>
                          <a:latin typeface="Georgia" panose="02040502050405020303" pitchFamily="18" charset="0"/>
                        </a:defRPr>
                      </a:lvl4pPr>
                      <a:lvl5pPr marL="2057400" indent="-22860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buChar char="▫"/>
                        <a:defRPr sz="2000">
                          <a:solidFill>
                            <a:srgbClr val="A04DA3"/>
                          </a:solidFill>
                          <a:latin typeface="Georgia" panose="02040502050405020303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buChar char="▫"/>
                        <a:defRPr sz="2000">
                          <a:solidFill>
                            <a:srgbClr val="A04DA3"/>
                          </a:solidFill>
                          <a:latin typeface="Georgia" panose="02040502050405020303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buChar char="▫"/>
                        <a:defRPr sz="2000">
                          <a:solidFill>
                            <a:srgbClr val="A04DA3"/>
                          </a:solidFill>
                          <a:latin typeface="Georgia" panose="02040502050405020303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buChar char="▫"/>
                        <a:defRPr sz="2000">
                          <a:solidFill>
                            <a:srgbClr val="A04DA3"/>
                          </a:solidFill>
                          <a:latin typeface="Georgia" panose="02040502050405020303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buChar char="▫"/>
                        <a:defRPr sz="2000">
                          <a:solidFill>
                            <a:srgbClr val="A04DA3"/>
                          </a:solidFill>
                          <a:latin typeface="Georgia" panose="02040502050405020303" pitchFamily="18" charset="0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en-US" sz="2400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</p:grpSp>
            <p:sp>
              <p:nvSpPr>
                <p:cNvPr id="29707" name="Rectangle 81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5764" cy="49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spcBef>
                      <a:spcPts val="300"/>
                    </a:spcBef>
                    <a:buClr>
                      <a:srgbClr val="A04DA3"/>
                    </a:buClr>
                    <a:buFont typeface="Georgia" panose="02040502050405020303" pitchFamily="18" charset="0"/>
                    <a:buChar char="•"/>
                    <a:defRPr sz="2800">
                      <a:solidFill>
                        <a:schemeClr val="tx1"/>
                      </a:solidFill>
                      <a:latin typeface="Georgia" panose="02040502050405020303" pitchFamily="18" charset="0"/>
                    </a:defRPr>
                  </a:lvl1pPr>
                  <a:lvl2pPr marL="742950" indent="-285750">
                    <a:spcBef>
                      <a:spcPts val="300"/>
                    </a:spcBef>
                    <a:buClr>
                      <a:schemeClr val="accent2"/>
                    </a:buClr>
                    <a:buFont typeface="Georgia" panose="02040502050405020303" pitchFamily="18" charset="0"/>
                    <a:buChar char="▫"/>
                    <a:defRPr sz="2600">
                      <a:solidFill>
                        <a:schemeClr val="accent2"/>
                      </a:solidFill>
                      <a:latin typeface="Georgia" panose="02040502050405020303" pitchFamily="18" charset="0"/>
                    </a:defRPr>
                  </a:lvl2pPr>
                  <a:lvl3pPr marL="1143000" indent="-228600">
                    <a:spcBef>
                      <a:spcPts val="300"/>
                    </a:spcBef>
                    <a:buClr>
                      <a:schemeClr val="accent1"/>
                    </a:buClr>
                    <a:buFont typeface="Wingdings 2" panose="05020102010507070707" pitchFamily="18" charset="2"/>
                    <a:buChar char=""/>
                    <a:defRPr sz="2400">
                      <a:solidFill>
                        <a:schemeClr val="accent1"/>
                      </a:solidFill>
                      <a:latin typeface="Georgia" panose="02040502050405020303" pitchFamily="18" charset="0"/>
                    </a:defRPr>
                  </a:lvl3pPr>
                  <a:lvl4pPr marL="1600200" indent="-228600">
                    <a:spcBef>
                      <a:spcPts val="300"/>
                    </a:spcBef>
                    <a:buClr>
                      <a:schemeClr val="accent1"/>
                    </a:buClr>
                    <a:buFont typeface="Wingdings 2" panose="05020102010507070707" pitchFamily="18" charset="2"/>
                    <a:buChar char=""/>
                    <a:defRPr sz="2200">
                      <a:solidFill>
                        <a:schemeClr val="accent1"/>
                      </a:solidFill>
                      <a:latin typeface="Georgia" panose="02040502050405020303" pitchFamily="18" charset="0"/>
                    </a:defRPr>
                  </a:lvl4pPr>
                  <a:lvl5pPr marL="2057400" indent="-228600">
                    <a:spcBef>
                      <a:spcPts val="300"/>
                    </a:spcBef>
                    <a:buClr>
                      <a:srgbClr val="A04DA3"/>
                    </a:buClr>
                    <a:buFont typeface="Georgia" panose="02040502050405020303" pitchFamily="18" charset="0"/>
                    <a:buChar char="▫"/>
                    <a:defRPr sz="2000">
                      <a:solidFill>
                        <a:srgbClr val="A04DA3"/>
                      </a:solidFill>
                      <a:latin typeface="Georgia" panose="02040502050405020303" pitchFamily="18" charset="0"/>
                    </a:defRPr>
                  </a:lvl5pPr>
                  <a:lvl6pPr marL="2514600" indent="-228600" eaLnBrk="0" fontAlgn="base" hangingPunct="0">
                    <a:spcBef>
                      <a:spcPts val="300"/>
                    </a:spcBef>
                    <a:spcAft>
                      <a:spcPct val="0"/>
                    </a:spcAft>
                    <a:buClr>
                      <a:srgbClr val="A04DA3"/>
                    </a:buClr>
                    <a:buFont typeface="Georgia" panose="02040502050405020303" pitchFamily="18" charset="0"/>
                    <a:buChar char="▫"/>
                    <a:defRPr sz="2000">
                      <a:solidFill>
                        <a:srgbClr val="A04DA3"/>
                      </a:solidFill>
                      <a:latin typeface="Georgia" panose="02040502050405020303" pitchFamily="18" charset="0"/>
                    </a:defRPr>
                  </a:lvl6pPr>
                  <a:lvl7pPr marL="2971800" indent="-228600" eaLnBrk="0" fontAlgn="base" hangingPunct="0">
                    <a:spcBef>
                      <a:spcPts val="300"/>
                    </a:spcBef>
                    <a:spcAft>
                      <a:spcPct val="0"/>
                    </a:spcAft>
                    <a:buClr>
                      <a:srgbClr val="A04DA3"/>
                    </a:buClr>
                    <a:buFont typeface="Georgia" panose="02040502050405020303" pitchFamily="18" charset="0"/>
                    <a:buChar char="▫"/>
                    <a:defRPr sz="2000">
                      <a:solidFill>
                        <a:srgbClr val="A04DA3"/>
                      </a:solidFill>
                      <a:latin typeface="Georgia" panose="02040502050405020303" pitchFamily="18" charset="0"/>
                    </a:defRPr>
                  </a:lvl7pPr>
                  <a:lvl8pPr marL="3429000" indent="-228600" eaLnBrk="0" fontAlgn="base" hangingPunct="0">
                    <a:spcBef>
                      <a:spcPts val="300"/>
                    </a:spcBef>
                    <a:spcAft>
                      <a:spcPct val="0"/>
                    </a:spcAft>
                    <a:buClr>
                      <a:srgbClr val="A04DA3"/>
                    </a:buClr>
                    <a:buFont typeface="Georgia" panose="02040502050405020303" pitchFamily="18" charset="0"/>
                    <a:buChar char="▫"/>
                    <a:defRPr sz="2000">
                      <a:solidFill>
                        <a:srgbClr val="A04DA3"/>
                      </a:solidFill>
                      <a:latin typeface="Georgia" panose="02040502050405020303" pitchFamily="18" charset="0"/>
                    </a:defRPr>
                  </a:lvl8pPr>
                  <a:lvl9pPr marL="3886200" indent="-228600" eaLnBrk="0" fontAlgn="base" hangingPunct="0">
                    <a:spcBef>
                      <a:spcPts val="300"/>
                    </a:spcBef>
                    <a:spcAft>
                      <a:spcPct val="0"/>
                    </a:spcAft>
                    <a:buClr>
                      <a:srgbClr val="A04DA3"/>
                    </a:buClr>
                    <a:buFont typeface="Georgia" panose="02040502050405020303" pitchFamily="18" charset="0"/>
                    <a:buChar char="▫"/>
                    <a:defRPr sz="2000">
                      <a:solidFill>
                        <a:srgbClr val="A04DA3"/>
                      </a:solidFill>
                      <a:latin typeface="Georgia" panose="02040502050405020303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sz="2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9705" name="Rectangle 83"/>
              <p:cNvSpPr>
                <a:spLocks noChangeArrowheads="1"/>
              </p:cNvSpPr>
              <p:nvPr/>
            </p:nvSpPr>
            <p:spPr bwMode="auto">
              <a:xfrm>
                <a:off x="-3" y="-3"/>
                <a:ext cx="5770" cy="504"/>
              </a:xfrm>
              <a:prstGeom prst="rect">
                <a:avLst/>
              </a:prstGeom>
              <a:noFill/>
              <a:ln w="9525">
                <a:solidFill>
                  <a:srgbClr val="A0A0A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•"/>
                  <a:defRPr sz="28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spcBef>
                    <a:spcPts val="300"/>
                  </a:spcBef>
                  <a:buClr>
                    <a:schemeClr val="accent2"/>
                  </a:buClr>
                  <a:buFont typeface="Georgia" panose="02040502050405020303" pitchFamily="18" charset="0"/>
                  <a:buChar char="▫"/>
                  <a:defRPr sz="2600">
                    <a:solidFill>
                      <a:schemeClr val="accent2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400">
                    <a:solidFill>
                      <a:schemeClr val="accent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200">
                    <a:solidFill>
                      <a:schemeClr val="accent1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</a:defRPr>
                </a:lvl5pPr>
                <a:lvl6pPr marL="25146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</a:defRPr>
                </a:lvl6pPr>
                <a:lvl7pPr marL="29718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</a:defRPr>
                </a:lvl7pPr>
                <a:lvl8pPr marL="34290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</a:defRPr>
                </a:lvl8pPr>
                <a:lvl9pPr marL="38862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sz="2400">
                  <a:latin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545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1134319" y="749508"/>
            <a:ext cx="9601200" cy="550139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DDL - </a:t>
            </a:r>
            <a:r>
              <a:rPr lang="en-US" dirty="0"/>
              <a:t>DDL is abbreviation of </a:t>
            </a:r>
            <a:r>
              <a:rPr lang="en-US" b="1" dirty="0"/>
              <a:t>Data Definition Language</a:t>
            </a:r>
            <a:r>
              <a:rPr lang="en-US" dirty="0"/>
              <a:t>. It is used to create and modify the structure of database objects in database.</a:t>
            </a:r>
          </a:p>
          <a:p>
            <a:pPr marL="457200" lvl="1" indent="0">
              <a:buNone/>
            </a:pPr>
            <a:r>
              <a:rPr lang="en-US" dirty="0" smtClean="0"/>
              <a:t>	Examples</a:t>
            </a:r>
            <a:r>
              <a:rPr lang="en-US" dirty="0"/>
              <a:t>: CREATE, ALTER, DROP </a:t>
            </a:r>
            <a:r>
              <a:rPr lang="en-US" dirty="0" smtClean="0"/>
              <a:t>statements</a:t>
            </a:r>
            <a:endParaRPr lang="en-US" b="1" dirty="0" smtClean="0"/>
          </a:p>
          <a:p>
            <a:r>
              <a:rPr lang="en-US" b="1" dirty="0" smtClean="0"/>
              <a:t>DML - </a:t>
            </a:r>
            <a:r>
              <a:rPr lang="en-US" dirty="0" smtClean="0"/>
              <a:t>DML </a:t>
            </a:r>
            <a:r>
              <a:rPr lang="en-US" dirty="0"/>
              <a:t>is abbreviation of </a:t>
            </a:r>
            <a:r>
              <a:rPr lang="en-US" b="1" dirty="0"/>
              <a:t>Data Manipulation Language</a:t>
            </a:r>
            <a:r>
              <a:rPr lang="en-US" dirty="0"/>
              <a:t>. It is used to retrieve, store, modify, delete, insert and update data in database.</a:t>
            </a:r>
          </a:p>
          <a:p>
            <a:pPr marL="457200" lvl="1" indent="0">
              <a:buNone/>
            </a:pPr>
            <a:r>
              <a:rPr lang="en-US" dirty="0" smtClean="0"/>
              <a:t>	Examples</a:t>
            </a:r>
            <a:r>
              <a:rPr lang="en-US" dirty="0"/>
              <a:t>: </a:t>
            </a:r>
            <a:r>
              <a:rPr lang="en-US" dirty="0" smtClean="0"/>
              <a:t>UPDATE</a:t>
            </a:r>
            <a:r>
              <a:rPr lang="en-US" dirty="0"/>
              <a:t>, </a:t>
            </a:r>
            <a:r>
              <a:rPr lang="en-US" dirty="0" smtClean="0"/>
              <a:t>INSERT, DELETE statements etc.</a:t>
            </a:r>
            <a:endParaRPr lang="en-US" dirty="0"/>
          </a:p>
          <a:p>
            <a:r>
              <a:rPr lang="en-US" b="1" dirty="0" smtClean="0"/>
              <a:t>DCL - </a:t>
            </a:r>
            <a:r>
              <a:rPr lang="en-US" dirty="0" smtClean="0"/>
              <a:t>DCL </a:t>
            </a:r>
            <a:r>
              <a:rPr lang="en-US" dirty="0"/>
              <a:t>is abbreviation of </a:t>
            </a:r>
            <a:r>
              <a:rPr lang="en-US" b="1" dirty="0"/>
              <a:t>Data Control Language</a:t>
            </a:r>
            <a:r>
              <a:rPr lang="en-US" dirty="0"/>
              <a:t>. It is used to create roles, permissions, and referential integrity as well it is used to control access to database by securing it.</a:t>
            </a:r>
          </a:p>
          <a:p>
            <a:pPr marL="457200" lvl="1" indent="0">
              <a:buNone/>
            </a:pPr>
            <a:r>
              <a:rPr lang="en-US" dirty="0" smtClean="0"/>
              <a:t>	Examples</a:t>
            </a:r>
            <a:r>
              <a:rPr lang="en-US" dirty="0"/>
              <a:t>: GRANT, REVOKE statements</a:t>
            </a:r>
          </a:p>
          <a:p>
            <a:r>
              <a:rPr lang="en-US" b="1" dirty="0" smtClean="0"/>
              <a:t>TCL - </a:t>
            </a:r>
            <a:r>
              <a:rPr lang="en-US" dirty="0" smtClean="0"/>
              <a:t>TCL </a:t>
            </a:r>
            <a:r>
              <a:rPr lang="en-US" dirty="0"/>
              <a:t>is abbreviation of </a:t>
            </a:r>
            <a:r>
              <a:rPr lang="en-US" b="1" dirty="0"/>
              <a:t>Transactional Control Language</a:t>
            </a:r>
            <a:r>
              <a:rPr lang="en-US" dirty="0"/>
              <a:t>. It is used to manage different transactions occurring within a database.</a:t>
            </a:r>
          </a:p>
          <a:p>
            <a:pPr marL="457200" lvl="1" indent="0">
              <a:buNone/>
            </a:pPr>
            <a:r>
              <a:rPr lang="en-US" dirty="0" smtClean="0"/>
              <a:t>	Examples</a:t>
            </a:r>
            <a:r>
              <a:rPr lang="en-US" dirty="0"/>
              <a:t>: COMMIT, ROLLBACK </a:t>
            </a:r>
            <a:r>
              <a:rPr lang="en-US" dirty="0" smtClean="0"/>
              <a:t>statements..</a:t>
            </a:r>
          </a:p>
          <a:p>
            <a:pPr marL="269875" lvl="1" indent="-269875"/>
            <a:r>
              <a:rPr lang="en-US" sz="2400" b="1" dirty="0" smtClean="0"/>
              <a:t>DQL</a:t>
            </a:r>
            <a:r>
              <a:rPr lang="en-US" sz="2400" dirty="0" smtClean="0"/>
              <a:t>: Data Query Language .</a:t>
            </a:r>
            <a:r>
              <a:rPr lang="en-GB" sz="2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DQL is used to fetch the data from the database</a:t>
            </a:r>
            <a:r>
              <a:rPr lang="en-GB" sz="2400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1" indent="0">
              <a:buNone/>
            </a:pPr>
            <a:r>
              <a:rPr lang="en-US" sz="2400" dirty="0" smtClean="0"/>
              <a:t>		Example:</a:t>
            </a:r>
            <a:r>
              <a:rPr lang="en-GB" sz="2400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select</a:t>
            </a:r>
            <a:endParaRPr lang="en-GB" sz="2400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1110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33816" y="701071"/>
            <a:ext cx="8229600" cy="1069975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dirty="0" smtClean="0"/>
              <a:t>Insert Data in Specified Columns</a:t>
            </a:r>
          </a:p>
        </p:txBody>
      </p:sp>
      <p:grpSp>
        <p:nvGrpSpPr>
          <p:cNvPr id="30723" name="Group 3"/>
          <p:cNvGrpSpPr>
            <a:grpSpLocks/>
          </p:cNvGrpSpPr>
          <p:nvPr/>
        </p:nvGrpSpPr>
        <p:grpSpPr bwMode="auto">
          <a:xfrm>
            <a:off x="2753260" y="1829783"/>
            <a:ext cx="5257800" cy="876300"/>
            <a:chOff x="-3" y="-3"/>
            <a:chExt cx="5770" cy="504"/>
          </a:xfrm>
        </p:grpSpPr>
        <p:sp>
          <p:nvSpPr>
            <p:cNvPr id="30784" name="Rectangle 4"/>
            <p:cNvSpPr>
              <a:spLocks noChangeArrowheads="1"/>
            </p:cNvSpPr>
            <p:nvPr/>
          </p:nvSpPr>
          <p:spPr bwMode="auto">
            <a:xfrm>
              <a:off x="0" y="0"/>
              <a:ext cx="2756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30785" name="Group 5"/>
            <p:cNvGrpSpPr>
              <a:grpSpLocks/>
            </p:cNvGrpSpPr>
            <p:nvPr/>
          </p:nvGrpSpPr>
          <p:grpSpPr bwMode="auto">
            <a:xfrm>
              <a:off x="-3" y="-3"/>
              <a:ext cx="5770" cy="504"/>
              <a:chOff x="-3" y="-3"/>
              <a:chExt cx="5770" cy="504"/>
            </a:xfrm>
          </p:grpSpPr>
          <p:grpSp>
            <p:nvGrpSpPr>
              <p:cNvPr id="30786" name="Group 6"/>
              <p:cNvGrpSpPr>
                <a:grpSpLocks/>
              </p:cNvGrpSpPr>
              <p:nvPr/>
            </p:nvGrpSpPr>
            <p:grpSpPr bwMode="auto">
              <a:xfrm>
                <a:off x="0" y="0"/>
                <a:ext cx="5764" cy="498"/>
                <a:chOff x="0" y="0"/>
                <a:chExt cx="5764" cy="498"/>
              </a:xfrm>
            </p:grpSpPr>
            <p:grpSp>
              <p:nvGrpSpPr>
                <p:cNvPr id="30788" name="Group 7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5764" cy="498"/>
                  <a:chOff x="-3" y="-3"/>
                  <a:chExt cx="5764" cy="498"/>
                </a:xfrm>
              </p:grpSpPr>
              <p:sp>
                <p:nvSpPr>
                  <p:cNvPr id="30790" name="Rectangle 8"/>
                  <p:cNvSpPr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0" cy="266"/>
                  </a:xfrm>
                  <a:prstGeom prst="rect">
                    <a:avLst/>
                  </a:prstGeom>
                  <a:solidFill>
                    <a:srgbClr val="F1F1F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ts val="300"/>
                      </a:spcBef>
                      <a:buClr>
                        <a:srgbClr val="A04DA3"/>
                      </a:buClr>
                      <a:buFont typeface="Georgia" panose="02040502050405020303" pitchFamily="18" charset="0"/>
                      <a:buChar char="•"/>
                      <a:defRPr sz="2800">
                        <a:solidFill>
                          <a:schemeClr val="tx1"/>
                        </a:solidFill>
                        <a:latin typeface="Georgia" panose="02040502050405020303" pitchFamily="18" charset="0"/>
                      </a:defRPr>
                    </a:lvl1pPr>
                    <a:lvl2pPr marL="742950" indent="-285750">
                      <a:spcBef>
                        <a:spcPts val="300"/>
                      </a:spcBef>
                      <a:buClr>
                        <a:schemeClr val="accent2"/>
                      </a:buClr>
                      <a:buFont typeface="Georgia" panose="02040502050405020303" pitchFamily="18" charset="0"/>
                      <a:buChar char="▫"/>
                      <a:defRPr sz="2600">
                        <a:solidFill>
                          <a:schemeClr val="accent2"/>
                        </a:solidFill>
                        <a:latin typeface="Georgia" panose="02040502050405020303" pitchFamily="18" charset="0"/>
                      </a:defRPr>
                    </a:lvl2pPr>
                    <a:lvl3pPr marL="1143000" indent="-228600">
                      <a:spcBef>
                        <a:spcPts val="300"/>
                      </a:spcBef>
                      <a:buClr>
                        <a:schemeClr val="accent1"/>
                      </a:buClr>
                      <a:buFont typeface="Wingdings 2" panose="05020102010507070707" pitchFamily="18" charset="2"/>
                      <a:buChar char=""/>
                      <a:defRPr sz="2400">
                        <a:solidFill>
                          <a:schemeClr val="accent1"/>
                        </a:solidFill>
                        <a:latin typeface="Georgia" panose="02040502050405020303" pitchFamily="18" charset="0"/>
                      </a:defRPr>
                    </a:lvl3pPr>
                    <a:lvl4pPr marL="1600200" indent="-228600">
                      <a:spcBef>
                        <a:spcPts val="300"/>
                      </a:spcBef>
                      <a:buClr>
                        <a:schemeClr val="accent1"/>
                      </a:buClr>
                      <a:buFont typeface="Wingdings 2" panose="05020102010507070707" pitchFamily="18" charset="2"/>
                      <a:buChar char=""/>
                      <a:defRPr sz="2200">
                        <a:solidFill>
                          <a:schemeClr val="accent1"/>
                        </a:solidFill>
                        <a:latin typeface="Georgia" panose="02040502050405020303" pitchFamily="18" charset="0"/>
                      </a:defRPr>
                    </a:lvl4pPr>
                    <a:lvl5pPr marL="2057400" indent="-228600">
                      <a:spcBef>
                        <a:spcPts val="300"/>
                      </a:spcBef>
                      <a:buClr>
                        <a:srgbClr val="A04DA3"/>
                      </a:buClr>
                      <a:buFont typeface="Georgia" panose="02040502050405020303" pitchFamily="18" charset="0"/>
                      <a:buChar char="▫"/>
                      <a:defRPr sz="2000">
                        <a:solidFill>
                          <a:srgbClr val="A04DA3"/>
                        </a:solidFill>
                        <a:latin typeface="Georgia" panose="02040502050405020303" pitchFamily="18" charset="0"/>
                      </a:defRPr>
                    </a:lvl5pPr>
                    <a:lvl6pPr marL="2514600" indent="-228600" eaLnBrk="0" fontAlgn="base" hangingPunct="0">
                      <a:spcBef>
                        <a:spcPts val="300"/>
                      </a:spcBef>
                      <a:spcAft>
                        <a:spcPct val="0"/>
                      </a:spcAft>
                      <a:buClr>
                        <a:srgbClr val="A04DA3"/>
                      </a:buClr>
                      <a:buFont typeface="Georgia" panose="02040502050405020303" pitchFamily="18" charset="0"/>
                      <a:buChar char="▫"/>
                      <a:defRPr sz="2000">
                        <a:solidFill>
                          <a:srgbClr val="A04DA3"/>
                        </a:solidFill>
                        <a:latin typeface="Georgia" panose="02040502050405020303" pitchFamily="18" charset="0"/>
                      </a:defRPr>
                    </a:lvl6pPr>
                    <a:lvl7pPr marL="2971800" indent="-228600" eaLnBrk="0" fontAlgn="base" hangingPunct="0">
                      <a:spcBef>
                        <a:spcPts val="300"/>
                      </a:spcBef>
                      <a:spcAft>
                        <a:spcPct val="0"/>
                      </a:spcAft>
                      <a:buClr>
                        <a:srgbClr val="A04DA3"/>
                      </a:buClr>
                      <a:buFont typeface="Georgia" panose="02040502050405020303" pitchFamily="18" charset="0"/>
                      <a:buChar char="▫"/>
                      <a:defRPr sz="2000">
                        <a:solidFill>
                          <a:srgbClr val="A04DA3"/>
                        </a:solidFill>
                        <a:latin typeface="Georgia" panose="02040502050405020303" pitchFamily="18" charset="0"/>
                      </a:defRPr>
                    </a:lvl7pPr>
                    <a:lvl8pPr marL="3429000" indent="-228600" eaLnBrk="0" fontAlgn="base" hangingPunct="0">
                      <a:spcBef>
                        <a:spcPts val="300"/>
                      </a:spcBef>
                      <a:spcAft>
                        <a:spcPct val="0"/>
                      </a:spcAft>
                      <a:buClr>
                        <a:srgbClr val="A04DA3"/>
                      </a:buClr>
                      <a:buFont typeface="Georgia" panose="02040502050405020303" pitchFamily="18" charset="0"/>
                      <a:buChar char="▫"/>
                      <a:defRPr sz="2000">
                        <a:solidFill>
                          <a:srgbClr val="A04DA3"/>
                        </a:solidFill>
                        <a:latin typeface="Georgia" panose="02040502050405020303" pitchFamily="18" charset="0"/>
                      </a:defRPr>
                    </a:lvl8pPr>
                    <a:lvl9pPr marL="3886200" indent="-228600" eaLnBrk="0" fontAlgn="base" hangingPunct="0">
                      <a:spcBef>
                        <a:spcPts val="300"/>
                      </a:spcBef>
                      <a:spcAft>
                        <a:spcPct val="0"/>
                      </a:spcAft>
                      <a:buClr>
                        <a:srgbClr val="A04DA3"/>
                      </a:buClr>
                      <a:buFont typeface="Georgia" panose="02040502050405020303" pitchFamily="18" charset="0"/>
                      <a:buChar char="▫"/>
                      <a:defRPr sz="2000">
                        <a:solidFill>
                          <a:srgbClr val="A04DA3"/>
                        </a:solidFill>
                        <a:latin typeface="Georgia" panose="02040502050405020303" pitchFamily="18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en-US" sz="2400">
                      <a:latin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30791" name="Group 9"/>
                  <p:cNvGrpSpPr>
                    <a:grpSpLocks/>
                  </p:cNvGrpSpPr>
                  <p:nvPr/>
                </p:nvGrpSpPr>
                <p:grpSpPr bwMode="auto">
                  <a:xfrm>
                    <a:off x="-3" y="-3"/>
                    <a:ext cx="5764" cy="498"/>
                    <a:chOff x="-3" y="-3"/>
                    <a:chExt cx="5764" cy="498"/>
                  </a:xfrm>
                </p:grpSpPr>
                <p:grpSp>
                  <p:nvGrpSpPr>
                    <p:cNvPr id="30792" name="Group 1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0" y="0"/>
                      <a:ext cx="5758" cy="492"/>
                      <a:chOff x="0" y="0"/>
                      <a:chExt cx="5758" cy="492"/>
                    </a:xfrm>
                  </p:grpSpPr>
                  <p:grpSp>
                    <p:nvGrpSpPr>
                      <p:cNvPr id="30794" name="Group 11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0" y="0"/>
                        <a:ext cx="1371" cy="164"/>
                        <a:chOff x="0" y="0"/>
                        <a:chExt cx="1371" cy="164"/>
                      </a:xfrm>
                    </p:grpSpPr>
                    <p:sp>
                      <p:nvSpPr>
                        <p:cNvPr id="30828" name="Rectangle 12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0"/>
                          <a:ext cx="1371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>
                            <a:spcBef>
                              <a:spcPct val="0"/>
                            </a:spcBef>
                            <a:buClrTx/>
                            <a:buNone/>
                          </a:pPr>
                          <a:r>
                            <a:rPr lang="en-US" sz="1100" b="1" dirty="0" err="1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Last_Name</a:t>
                          </a:r>
                          <a:endParaRPr lang="en-US" sz="2400" dirty="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0829" name="Rectangle 1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0"/>
                          <a:ext cx="1371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0795" name="Group 14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371" y="0"/>
                        <a:ext cx="1407" cy="164"/>
                        <a:chOff x="1371" y="0"/>
                        <a:chExt cx="1407" cy="164"/>
                      </a:xfrm>
                    </p:grpSpPr>
                    <p:sp>
                      <p:nvSpPr>
                        <p:cNvPr id="30826" name="Rectangle 1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371" y="0"/>
                          <a:ext cx="1407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 b="1" dirty="0" err="1" smtClean="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First_Name</a:t>
                          </a:r>
                          <a:endParaRPr lang="en-US" sz="2400" dirty="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0827" name="Rectangle 16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371" y="0"/>
                          <a:ext cx="1407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0796" name="Group 1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778" y="0"/>
                        <a:ext cx="1694" cy="164"/>
                        <a:chOff x="2778" y="0"/>
                        <a:chExt cx="1694" cy="164"/>
                      </a:xfrm>
                    </p:grpSpPr>
                    <p:sp>
                      <p:nvSpPr>
                        <p:cNvPr id="30824" name="Rectangle 18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778" y="0"/>
                          <a:ext cx="1694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 b="1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Address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0825" name="Rectangle 1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778" y="0"/>
                          <a:ext cx="1694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0797" name="Group 20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472" y="0"/>
                        <a:ext cx="1286" cy="164"/>
                        <a:chOff x="4472" y="0"/>
                        <a:chExt cx="1286" cy="164"/>
                      </a:xfrm>
                    </p:grpSpPr>
                    <p:sp>
                      <p:nvSpPr>
                        <p:cNvPr id="30822" name="Rectangle 2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472" y="0"/>
                          <a:ext cx="1286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 b="1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City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0823" name="Rectangle 22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472" y="0"/>
                          <a:ext cx="1286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0798" name="Group 23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0" y="164"/>
                        <a:ext cx="1371" cy="164"/>
                        <a:chOff x="0" y="164"/>
                        <a:chExt cx="1371" cy="164"/>
                      </a:xfrm>
                    </p:grpSpPr>
                    <p:sp>
                      <p:nvSpPr>
                        <p:cNvPr id="30820" name="Rectangle 2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164"/>
                          <a:ext cx="1371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Pettersen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0821" name="Rectangle 2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164"/>
                          <a:ext cx="1371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0799" name="Group 26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371" y="164"/>
                        <a:ext cx="1407" cy="164"/>
                        <a:chOff x="1371" y="164"/>
                        <a:chExt cx="1407" cy="164"/>
                      </a:xfrm>
                    </p:grpSpPr>
                    <p:sp>
                      <p:nvSpPr>
                        <p:cNvPr id="30818" name="Rectangle 2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371" y="164"/>
                          <a:ext cx="1407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Kari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0819" name="Rectangle 28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371" y="164"/>
                          <a:ext cx="1407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0800" name="Group 29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778" y="164"/>
                        <a:ext cx="1694" cy="164"/>
                        <a:chOff x="2778" y="164"/>
                        <a:chExt cx="1694" cy="164"/>
                      </a:xfrm>
                    </p:grpSpPr>
                    <p:sp>
                      <p:nvSpPr>
                        <p:cNvPr id="30816" name="Rectangle 30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778" y="164"/>
                          <a:ext cx="1694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Storgt 20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0817" name="Rectangle 3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778" y="164"/>
                          <a:ext cx="1694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0801" name="Group 32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472" y="164"/>
                        <a:ext cx="1286" cy="164"/>
                        <a:chOff x="4472" y="164"/>
                        <a:chExt cx="1286" cy="164"/>
                      </a:xfrm>
                    </p:grpSpPr>
                    <p:sp>
                      <p:nvSpPr>
                        <p:cNvPr id="30814" name="Rectangle 3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472" y="164"/>
                          <a:ext cx="1286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Stavanger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0815" name="Rectangle 3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472" y="164"/>
                          <a:ext cx="1286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0802" name="Group 35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0" y="328"/>
                        <a:ext cx="1371" cy="164"/>
                        <a:chOff x="0" y="328"/>
                        <a:chExt cx="1371" cy="164"/>
                      </a:xfrm>
                    </p:grpSpPr>
                    <p:sp>
                      <p:nvSpPr>
                        <p:cNvPr id="30812" name="Rectangle 36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328"/>
                          <a:ext cx="1371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Hetland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0813" name="Rectangle 3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328"/>
                          <a:ext cx="1371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0803" name="Group 38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371" y="328"/>
                        <a:ext cx="1407" cy="164"/>
                        <a:chOff x="1371" y="328"/>
                        <a:chExt cx="1407" cy="164"/>
                      </a:xfrm>
                    </p:grpSpPr>
                    <p:sp>
                      <p:nvSpPr>
                        <p:cNvPr id="30810" name="Rectangle 3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371" y="328"/>
                          <a:ext cx="1407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Camilla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0811" name="Rectangle 40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371" y="328"/>
                          <a:ext cx="1407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0804" name="Group 41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778" y="328"/>
                        <a:ext cx="1694" cy="164"/>
                        <a:chOff x="2778" y="328"/>
                        <a:chExt cx="1694" cy="164"/>
                      </a:xfrm>
                    </p:grpSpPr>
                    <p:sp>
                      <p:nvSpPr>
                        <p:cNvPr id="30808" name="Rectangle 42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778" y="328"/>
                          <a:ext cx="1694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Hagabakka 24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0809" name="Rectangle 4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778" y="328"/>
                          <a:ext cx="1694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0805" name="Group 44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472" y="328"/>
                        <a:ext cx="1286" cy="164"/>
                        <a:chOff x="4472" y="328"/>
                        <a:chExt cx="1286" cy="164"/>
                      </a:xfrm>
                    </p:grpSpPr>
                    <p:sp>
                      <p:nvSpPr>
                        <p:cNvPr id="30806" name="Rectangle 4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472" y="328"/>
                          <a:ext cx="1286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Sandnes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0807" name="Rectangle 46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472" y="328"/>
                          <a:ext cx="1286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30793" name="Rectangle 4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-3" y="-3"/>
                      <a:ext cx="5764" cy="498"/>
                    </a:xfrm>
                    <a:prstGeom prst="rect">
                      <a:avLst/>
                    </a:prstGeom>
                    <a:noFill/>
                    <a:ln w="9525">
                      <a:solidFill>
                        <a:srgbClr val="A0A0A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1pPr>
                      <a:lvl2pPr marL="742950" indent="-285750">
                        <a:spcBef>
                          <a:spcPts val="300"/>
                        </a:spcBef>
                        <a:buClr>
                          <a:schemeClr val="accent2"/>
                        </a:buClr>
                        <a:buFont typeface="Georgia" panose="02040502050405020303" pitchFamily="18" charset="0"/>
                        <a:buChar char="▫"/>
                        <a:defRPr sz="2600">
                          <a:solidFill>
                            <a:schemeClr val="accent2"/>
                          </a:solidFill>
                          <a:latin typeface="Georgia" panose="02040502050405020303" pitchFamily="18" charset="0"/>
                        </a:defRPr>
                      </a:lvl2pPr>
                      <a:lvl3pPr marL="1143000" indent="-22860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buChar char=""/>
                        <a:defRPr sz="2400">
                          <a:solidFill>
                            <a:schemeClr val="accent1"/>
                          </a:solidFill>
                          <a:latin typeface="Georgia" panose="02040502050405020303" pitchFamily="18" charset="0"/>
                        </a:defRPr>
                      </a:lvl3pPr>
                      <a:lvl4pPr marL="1600200" indent="-22860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buChar char=""/>
                        <a:defRPr sz="2200">
                          <a:solidFill>
                            <a:schemeClr val="accent1"/>
                          </a:solidFill>
                          <a:latin typeface="Georgia" panose="02040502050405020303" pitchFamily="18" charset="0"/>
                        </a:defRPr>
                      </a:lvl4pPr>
                      <a:lvl5pPr marL="2057400" indent="-22860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buChar char="▫"/>
                        <a:defRPr sz="2000">
                          <a:solidFill>
                            <a:srgbClr val="A04DA3"/>
                          </a:solidFill>
                          <a:latin typeface="Georgia" panose="02040502050405020303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buChar char="▫"/>
                        <a:defRPr sz="2000">
                          <a:solidFill>
                            <a:srgbClr val="A04DA3"/>
                          </a:solidFill>
                          <a:latin typeface="Georgia" panose="02040502050405020303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buChar char="▫"/>
                        <a:defRPr sz="2000">
                          <a:solidFill>
                            <a:srgbClr val="A04DA3"/>
                          </a:solidFill>
                          <a:latin typeface="Georgia" panose="02040502050405020303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buChar char="▫"/>
                        <a:defRPr sz="2000">
                          <a:solidFill>
                            <a:srgbClr val="A04DA3"/>
                          </a:solidFill>
                          <a:latin typeface="Georgia" panose="02040502050405020303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buChar char="▫"/>
                        <a:defRPr sz="2000">
                          <a:solidFill>
                            <a:srgbClr val="A04DA3"/>
                          </a:solidFill>
                          <a:latin typeface="Georgia" panose="02040502050405020303" pitchFamily="18" charset="0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en-US" sz="2400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</p:grpSp>
            <p:sp>
              <p:nvSpPr>
                <p:cNvPr id="30789" name="Rectangle 48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5764" cy="49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spcBef>
                      <a:spcPts val="300"/>
                    </a:spcBef>
                    <a:buClr>
                      <a:srgbClr val="A04DA3"/>
                    </a:buClr>
                    <a:buFont typeface="Georgia" panose="02040502050405020303" pitchFamily="18" charset="0"/>
                    <a:buChar char="•"/>
                    <a:defRPr sz="2800">
                      <a:solidFill>
                        <a:schemeClr val="tx1"/>
                      </a:solidFill>
                      <a:latin typeface="Georgia" panose="02040502050405020303" pitchFamily="18" charset="0"/>
                    </a:defRPr>
                  </a:lvl1pPr>
                  <a:lvl2pPr marL="742950" indent="-285750">
                    <a:spcBef>
                      <a:spcPts val="300"/>
                    </a:spcBef>
                    <a:buClr>
                      <a:schemeClr val="accent2"/>
                    </a:buClr>
                    <a:buFont typeface="Georgia" panose="02040502050405020303" pitchFamily="18" charset="0"/>
                    <a:buChar char="▫"/>
                    <a:defRPr sz="2600">
                      <a:solidFill>
                        <a:schemeClr val="accent2"/>
                      </a:solidFill>
                      <a:latin typeface="Georgia" panose="02040502050405020303" pitchFamily="18" charset="0"/>
                    </a:defRPr>
                  </a:lvl2pPr>
                  <a:lvl3pPr marL="1143000" indent="-228600">
                    <a:spcBef>
                      <a:spcPts val="300"/>
                    </a:spcBef>
                    <a:buClr>
                      <a:schemeClr val="accent1"/>
                    </a:buClr>
                    <a:buFont typeface="Wingdings 2" panose="05020102010507070707" pitchFamily="18" charset="2"/>
                    <a:buChar char=""/>
                    <a:defRPr sz="2400">
                      <a:solidFill>
                        <a:schemeClr val="accent1"/>
                      </a:solidFill>
                      <a:latin typeface="Georgia" panose="02040502050405020303" pitchFamily="18" charset="0"/>
                    </a:defRPr>
                  </a:lvl3pPr>
                  <a:lvl4pPr marL="1600200" indent="-228600">
                    <a:spcBef>
                      <a:spcPts val="300"/>
                    </a:spcBef>
                    <a:buClr>
                      <a:schemeClr val="accent1"/>
                    </a:buClr>
                    <a:buFont typeface="Wingdings 2" panose="05020102010507070707" pitchFamily="18" charset="2"/>
                    <a:buChar char=""/>
                    <a:defRPr sz="2200">
                      <a:solidFill>
                        <a:schemeClr val="accent1"/>
                      </a:solidFill>
                      <a:latin typeface="Georgia" panose="02040502050405020303" pitchFamily="18" charset="0"/>
                    </a:defRPr>
                  </a:lvl4pPr>
                  <a:lvl5pPr marL="2057400" indent="-228600">
                    <a:spcBef>
                      <a:spcPts val="300"/>
                    </a:spcBef>
                    <a:buClr>
                      <a:srgbClr val="A04DA3"/>
                    </a:buClr>
                    <a:buFont typeface="Georgia" panose="02040502050405020303" pitchFamily="18" charset="0"/>
                    <a:buChar char="▫"/>
                    <a:defRPr sz="2000">
                      <a:solidFill>
                        <a:srgbClr val="A04DA3"/>
                      </a:solidFill>
                      <a:latin typeface="Georgia" panose="02040502050405020303" pitchFamily="18" charset="0"/>
                    </a:defRPr>
                  </a:lvl5pPr>
                  <a:lvl6pPr marL="2514600" indent="-228600" eaLnBrk="0" fontAlgn="base" hangingPunct="0">
                    <a:spcBef>
                      <a:spcPts val="300"/>
                    </a:spcBef>
                    <a:spcAft>
                      <a:spcPct val="0"/>
                    </a:spcAft>
                    <a:buClr>
                      <a:srgbClr val="A04DA3"/>
                    </a:buClr>
                    <a:buFont typeface="Georgia" panose="02040502050405020303" pitchFamily="18" charset="0"/>
                    <a:buChar char="▫"/>
                    <a:defRPr sz="2000">
                      <a:solidFill>
                        <a:srgbClr val="A04DA3"/>
                      </a:solidFill>
                      <a:latin typeface="Georgia" panose="02040502050405020303" pitchFamily="18" charset="0"/>
                    </a:defRPr>
                  </a:lvl6pPr>
                  <a:lvl7pPr marL="2971800" indent="-228600" eaLnBrk="0" fontAlgn="base" hangingPunct="0">
                    <a:spcBef>
                      <a:spcPts val="300"/>
                    </a:spcBef>
                    <a:spcAft>
                      <a:spcPct val="0"/>
                    </a:spcAft>
                    <a:buClr>
                      <a:srgbClr val="A04DA3"/>
                    </a:buClr>
                    <a:buFont typeface="Georgia" panose="02040502050405020303" pitchFamily="18" charset="0"/>
                    <a:buChar char="▫"/>
                    <a:defRPr sz="2000">
                      <a:solidFill>
                        <a:srgbClr val="A04DA3"/>
                      </a:solidFill>
                      <a:latin typeface="Georgia" panose="02040502050405020303" pitchFamily="18" charset="0"/>
                    </a:defRPr>
                  </a:lvl7pPr>
                  <a:lvl8pPr marL="3429000" indent="-228600" eaLnBrk="0" fontAlgn="base" hangingPunct="0">
                    <a:spcBef>
                      <a:spcPts val="300"/>
                    </a:spcBef>
                    <a:spcAft>
                      <a:spcPct val="0"/>
                    </a:spcAft>
                    <a:buClr>
                      <a:srgbClr val="A04DA3"/>
                    </a:buClr>
                    <a:buFont typeface="Georgia" panose="02040502050405020303" pitchFamily="18" charset="0"/>
                    <a:buChar char="▫"/>
                    <a:defRPr sz="2000">
                      <a:solidFill>
                        <a:srgbClr val="A04DA3"/>
                      </a:solidFill>
                      <a:latin typeface="Georgia" panose="02040502050405020303" pitchFamily="18" charset="0"/>
                    </a:defRPr>
                  </a:lvl8pPr>
                  <a:lvl9pPr marL="3886200" indent="-228600" eaLnBrk="0" fontAlgn="base" hangingPunct="0">
                    <a:spcBef>
                      <a:spcPts val="300"/>
                    </a:spcBef>
                    <a:spcAft>
                      <a:spcPct val="0"/>
                    </a:spcAft>
                    <a:buClr>
                      <a:srgbClr val="A04DA3"/>
                    </a:buClr>
                    <a:buFont typeface="Georgia" panose="02040502050405020303" pitchFamily="18" charset="0"/>
                    <a:buChar char="▫"/>
                    <a:defRPr sz="2000">
                      <a:solidFill>
                        <a:srgbClr val="A04DA3"/>
                      </a:solidFill>
                      <a:latin typeface="Georgia" panose="02040502050405020303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sz="2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0787" name="Rectangle 49"/>
              <p:cNvSpPr>
                <a:spLocks noChangeArrowheads="1"/>
              </p:cNvSpPr>
              <p:nvPr/>
            </p:nvSpPr>
            <p:spPr bwMode="auto">
              <a:xfrm>
                <a:off x="-3" y="-3"/>
                <a:ext cx="5770" cy="504"/>
              </a:xfrm>
              <a:prstGeom prst="rect">
                <a:avLst/>
              </a:prstGeom>
              <a:noFill/>
              <a:ln w="9525">
                <a:solidFill>
                  <a:srgbClr val="A0A0A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•"/>
                  <a:defRPr sz="28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spcBef>
                    <a:spcPts val="300"/>
                  </a:spcBef>
                  <a:buClr>
                    <a:schemeClr val="accent2"/>
                  </a:buClr>
                  <a:buFont typeface="Georgia" panose="02040502050405020303" pitchFamily="18" charset="0"/>
                  <a:buChar char="▫"/>
                  <a:defRPr sz="2600">
                    <a:solidFill>
                      <a:schemeClr val="accent2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400">
                    <a:solidFill>
                      <a:schemeClr val="accent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200">
                    <a:solidFill>
                      <a:schemeClr val="accent1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</a:defRPr>
                </a:lvl5pPr>
                <a:lvl6pPr marL="25146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</a:defRPr>
                </a:lvl6pPr>
                <a:lvl7pPr marL="29718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</a:defRPr>
                </a:lvl7pPr>
                <a:lvl8pPr marL="34290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</a:defRPr>
                </a:lvl8pPr>
                <a:lvl9pPr marL="38862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sz="240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30724" name="Rectangle 50"/>
          <p:cNvSpPr>
            <a:spLocks noChangeArrowheads="1"/>
          </p:cNvSpPr>
          <p:nvPr/>
        </p:nvSpPr>
        <p:spPr bwMode="auto">
          <a:xfrm>
            <a:off x="1240805" y="2981478"/>
            <a:ext cx="10035251" cy="794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sz="2400" dirty="0">
                <a:latin typeface="Times New Roman" panose="02020603050405020304" pitchFamily="18" charset="0"/>
              </a:rPr>
              <a:t>And This SQL statement: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None/>
            </a:pPr>
            <a:r>
              <a:rPr lang="sk-SK" sz="2400" dirty="0">
                <a:latin typeface="Times New Roman" panose="02020603050405020304" pitchFamily="18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INSERT INTO Persons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(</a:t>
            </a:r>
            <a:r>
              <a:rPr lang="en-US" sz="2000" dirty="0" err="1" smtClean="0">
                <a:solidFill>
                  <a:srgbClr val="FF0000"/>
                </a:solidFill>
                <a:latin typeface="Times New Roman" panose="02020603050405020304" pitchFamily="18" charset="0"/>
              </a:rPr>
              <a:t>Last_Name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, Address)VALUES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(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Rusmuseen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',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Storgt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 67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'); 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30725" name="Group 122"/>
          <p:cNvGrpSpPr>
            <a:grpSpLocks/>
          </p:cNvGrpSpPr>
          <p:nvPr/>
        </p:nvGrpSpPr>
        <p:grpSpPr bwMode="auto">
          <a:xfrm>
            <a:off x="2797216" y="4195398"/>
            <a:ext cx="5486400" cy="1160463"/>
            <a:chOff x="-3" y="-3"/>
            <a:chExt cx="5769" cy="731"/>
          </a:xfrm>
        </p:grpSpPr>
        <p:sp>
          <p:nvSpPr>
            <p:cNvPr id="30726" name="Rectangle 64"/>
            <p:cNvSpPr>
              <a:spLocks noChangeArrowheads="1"/>
            </p:cNvSpPr>
            <p:nvPr/>
          </p:nvSpPr>
          <p:spPr bwMode="auto">
            <a:xfrm>
              <a:off x="0" y="0"/>
              <a:ext cx="275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30727" name="Group 121"/>
            <p:cNvGrpSpPr>
              <a:grpSpLocks/>
            </p:cNvGrpSpPr>
            <p:nvPr/>
          </p:nvGrpSpPr>
          <p:grpSpPr bwMode="auto">
            <a:xfrm>
              <a:off x="-3" y="-3"/>
              <a:ext cx="5769" cy="731"/>
              <a:chOff x="-3" y="-3"/>
              <a:chExt cx="5769" cy="731"/>
            </a:xfrm>
          </p:grpSpPr>
          <p:grpSp>
            <p:nvGrpSpPr>
              <p:cNvPr id="30728" name="Group 119"/>
              <p:cNvGrpSpPr>
                <a:grpSpLocks/>
              </p:cNvGrpSpPr>
              <p:nvPr/>
            </p:nvGrpSpPr>
            <p:grpSpPr bwMode="auto">
              <a:xfrm>
                <a:off x="0" y="0"/>
                <a:ext cx="5763" cy="728"/>
                <a:chOff x="0" y="0"/>
                <a:chExt cx="5763" cy="728"/>
              </a:xfrm>
            </p:grpSpPr>
            <p:grpSp>
              <p:nvGrpSpPr>
                <p:cNvPr id="30730" name="Group 117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5763" cy="728"/>
                  <a:chOff x="-3" y="-3"/>
                  <a:chExt cx="5763" cy="728"/>
                </a:xfrm>
              </p:grpSpPr>
              <p:sp>
                <p:nvSpPr>
                  <p:cNvPr id="30732" name="Rectangle 65"/>
                  <p:cNvSpPr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0" cy="291"/>
                  </a:xfrm>
                  <a:prstGeom prst="rect">
                    <a:avLst/>
                  </a:prstGeom>
                  <a:solidFill>
                    <a:srgbClr val="F1F1F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ts val="300"/>
                      </a:spcBef>
                      <a:buClr>
                        <a:srgbClr val="A04DA3"/>
                      </a:buClr>
                      <a:buFont typeface="Georgia" panose="02040502050405020303" pitchFamily="18" charset="0"/>
                      <a:buChar char="•"/>
                      <a:defRPr sz="2800">
                        <a:solidFill>
                          <a:schemeClr val="tx1"/>
                        </a:solidFill>
                        <a:latin typeface="Georgia" panose="02040502050405020303" pitchFamily="18" charset="0"/>
                      </a:defRPr>
                    </a:lvl1pPr>
                    <a:lvl2pPr marL="742950" indent="-285750">
                      <a:spcBef>
                        <a:spcPts val="300"/>
                      </a:spcBef>
                      <a:buClr>
                        <a:schemeClr val="accent2"/>
                      </a:buClr>
                      <a:buFont typeface="Georgia" panose="02040502050405020303" pitchFamily="18" charset="0"/>
                      <a:buChar char="▫"/>
                      <a:defRPr sz="2600">
                        <a:solidFill>
                          <a:schemeClr val="accent2"/>
                        </a:solidFill>
                        <a:latin typeface="Georgia" panose="02040502050405020303" pitchFamily="18" charset="0"/>
                      </a:defRPr>
                    </a:lvl2pPr>
                    <a:lvl3pPr marL="1143000" indent="-228600">
                      <a:spcBef>
                        <a:spcPts val="300"/>
                      </a:spcBef>
                      <a:buClr>
                        <a:schemeClr val="accent1"/>
                      </a:buClr>
                      <a:buFont typeface="Wingdings 2" panose="05020102010507070707" pitchFamily="18" charset="2"/>
                      <a:buChar char=""/>
                      <a:defRPr sz="2400">
                        <a:solidFill>
                          <a:schemeClr val="accent1"/>
                        </a:solidFill>
                        <a:latin typeface="Georgia" panose="02040502050405020303" pitchFamily="18" charset="0"/>
                      </a:defRPr>
                    </a:lvl3pPr>
                    <a:lvl4pPr marL="1600200" indent="-228600">
                      <a:spcBef>
                        <a:spcPts val="300"/>
                      </a:spcBef>
                      <a:buClr>
                        <a:schemeClr val="accent1"/>
                      </a:buClr>
                      <a:buFont typeface="Wingdings 2" panose="05020102010507070707" pitchFamily="18" charset="2"/>
                      <a:buChar char=""/>
                      <a:defRPr sz="2200">
                        <a:solidFill>
                          <a:schemeClr val="accent1"/>
                        </a:solidFill>
                        <a:latin typeface="Georgia" panose="02040502050405020303" pitchFamily="18" charset="0"/>
                      </a:defRPr>
                    </a:lvl4pPr>
                    <a:lvl5pPr marL="2057400" indent="-228600">
                      <a:spcBef>
                        <a:spcPts val="300"/>
                      </a:spcBef>
                      <a:buClr>
                        <a:srgbClr val="A04DA3"/>
                      </a:buClr>
                      <a:buFont typeface="Georgia" panose="02040502050405020303" pitchFamily="18" charset="0"/>
                      <a:buChar char="▫"/>
                      <a:defRPr sz="2000">
                        <a:solidFill>
                          <a:srgbClr val="A04DA3"/>
                        </a:solidFill>
                        <a:latin typeface="Georgia" panose="02040502050405020303" pitchFamily="18" charset="0"/>
                      </a:defRPr>
                    </a:lvl5pPr>
                    <a:lvl6pPr marL="2514600" indent="-228600" eaLnBrk="0" fontAlgn="base" hangingPunct="0">
                      <a:spcBef>
                        <a:spcPts val="300"/>
                      </a:spcBef>
                      <a:spcAft>
                        <a:spcPct val="0"/>
                      </a:spcAft>
                      <a:buClr>
                        <a:srgbClr val="A04DA3"/>
                      </a:buClr>
                      <a:buFont typeface="Georgia" panose="02040502050405020303" pitchFamily="18" charset="0"/>
                      <a:buChar char="▫"/>
                      <a:defRPr sz="2000">
                        <a:solidFill>
                          <a:srgbClr val="A04DA3"/>
                        </a:solidFill>
                        <a:latin typeface="Georgia" panose="02040502050405020303" pitchFamily="18" charset="0"/>
                      </a:defRPr>
                    </a:lvl6pPr>
                    <a:lvl7pPr marL="2971800" indent="-228600" eaLnBrk="0" fontAlgn="base" hangingPunct="0">
                      <a:spcBef>
                        <a:spcPts val="300"/>
                      </a:spcBef>
                      <a:spcAft>
                        <a:spcPct val="0"/>
                      </a:spcAft>
                      <a:buClr>
                        <a:srgbClr val="A04DA3"/>
                      </a:buClr>
                      <a:buFont typeface="Georgia" panose="02040502050405020303" pitchFamily="18" charset="0"/>
                      <a:buChar char="▫"/>
                      <a:defRPr sz="2000">
                        <a:solidFill>
                          <a:srgbClr val="A04DA3"/>
                        </a:solidFill>
                        <a:latin typeface="Georgia" panose="02040502050405020303" pitchFamily="18" charset="0"/>
                      </a:defRPr>
                    </a:lvl7pPr>
                    <a:lvl8pPr marL="3429000" indent="-228600" eaLnBrk="0" fontAlgn="base" hangingPunct="0">
                      <a:spcBef>
                        <a:spcPts val="300"/>
                      </a:spcBef>
                      <a:spcAft>
                        <a:spcPct val="0"/>
                      </a:spcAft>
                      <a:buClr>
                        <a:srgbClr val="A04DA3"/>
                      </a:buClr>
                      <a:buFont typeface="Georgia" panose="02040502050405020303" pitchFamily="18" charset="0"/>
                      <a:buChar char="▫"/>
                      <a:defRPr sz="2000">
                        <a:solidFill>
                          <a:srgbClr val="A04DA3"/>
                        </a:solidFill>
                        <a:latin typeface="Georgia" panose="02040502050405020303" pitchFamily="18" charset="0"/>
                      </a:defRPr>
                    </a:lvl8pPr>
                    <a:lvl9pPr marL="3886200" indent="-228600" eaLnBrk="0" fontAlgn="base" hangingPunct="0">
                      <a:spcBef>
                        <a:spcPts val="300"/>
                      </a:spcBef>
                      <a:spcAft>
                        <a:spcPct val="0"/>
                      </a:spcAft>
                      <a:buClr>
                        <a:srgbClr val="A04DA3"/>
                      </a:buClr>
                      <a:buFont typeface="Georgia" panose="02040502050405020303" pitchFamily="18" charset="0"/>
                      <a:buChar char="▫"/>
                      <a:defRPr sz="2000">
                        <a:solidFill>
                          <a:srgbClr val="A04DA3"/>
                        </a:solidFill>
                        <a:latin typeface="Georgia" panose="02040502050405020303" pitchFamily="18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en-US" sz="2400">
                      <a:latin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30733" name="Group 116"/>
                  <p:cNvGrpSpPr>
                    <a:grpSpLocks/>
                  </p:cNvGrpSpPr>
                  <p:nvPr/>
                </p:nvGrpSpPr>
                <p:grpSpPr bwMode="auto">
                  <a:xfrm>
                    <a:off x="-3" y="-3"/>
                    <a:ext cx="5763" cy="728"/>
                    <a:chOff x="-3" y="-3"/>
                    <a:chExt cx="5763" cy="728"/>
                  </a:xfrm>
                </p:grpSpPr>
                <p:grpSp>
                  <p:nvGrpSpPr>
                    <p:cNvPr id="30734" name="Group 11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0" y="0"/>
                      <a:ext cx="5757" cy="725"/>
                      <a:chOff x="0" y="0"/>
                      <a:chExt cx="5757" cy="725"/>
                    </a:xfrm>
                  </p:grpSpPr>
                  <p:grpSp>
                    <p:nvGrpSpPr>
                      <p:cNvPr id="30736" name="Group 83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0" y="0"/>
                        <a:ext cx="1388" cy="164"/>
                        <a:chOff x="0" y="0"/>
                        <a:chExt cx="1388" cy="164"/>
                      </a:xfrm>
                    </p:grpSpPr>
                    <p:sp>
                      <p:nvSpPr>
                        <p:cNvPr id="30782" name="Rectangle 66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0"/>
                          <a:ext cx="1388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>
                            <a:spcBef>
                              <a:spcPct val="0"/>
                            </a:spcBef>
                            <a:buClrTx/>
                            <a:buNone/>
                          </a:pPr>
                          <a:r>
                            <a:rPr lang="en-US" sz="1100" b="1" dirty="0" err="1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Last_Name</a:t>
                          </a:r>
                          <a:endParaRPr lang="en-US" sz="2400" dirty="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0783" name="Rectangle 82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0"/>
                          <a:ext cx="1388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0737" name="Group 85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388" y="0"/>
                        <a:ext cx="1402" cy="164"/>
                        <a:chOff x="1388" y="0"/>
                        <a:chExt cx="1402" cy="164"/>
                      </a:xfrm>
                    </p:grpSpPr>
                    <p:sp>
                      <p:nvSpPr>
                        <p:cNvPr id="30780" name="Rectangle 6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388" y="0"/>
                          <a:ext cx="1402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 b="1" dirty="0" err="1" smtClean="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First_Name</a:t>
                          </a:r>
                          <a:endParaRPr lang="en-US" sz="2400" dirty="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0781" name="Rectangle 8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388" y="0"/>
                          <a:ext cx="1402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0738" name="Group 8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790" y="0"/>
                        <a:ext cx="1687" cy="164"/>
                        <a:chOff x="2790" y="0"/>
                        <a:chExt cx="1687" cy="164"/>
                      </a:xfrm>
                    </p:grpSpPr>
                    <p:sp>
                      <p:nvSpPr>
                        <p:cNvPr id="30778" name="Rectangle 68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790" y="0"/>
                          <a:ext cx="1687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 b="1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Address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0779" name="Rectangle 86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790" y="0"/>
                          <a:ext cx="1687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0739" name="Group 89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477" y="0"/>
                        <a:ext cx="1280" cy="164"/>
                        <a:chOff x="4477" y="0"/>
                        <a:chExt cx="1280" cy="164"/>
                      </a:xfrm>
                    </p:grpSpPr>
                    <p:sp>
                      <p:nvSpPr>
                        <p:cNvPr id="30776" name="Rectangle 6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477" y="0"/>
                          <a:ext cx="1280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 b="1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City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0777" name="Rectangle 88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477" y="0"/>
                          <a:ext cx="1280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0740" name="Group 91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0" y="164"/>
                        <a:ext cx="1388" cy="164"/>
                        <a:chOff x="0" y="164"/>
                        <a:chExt cx="1388" cy="164"/>
                      </a:xfrm>
                    </p:grpSpPr>
                    <p:sp>
                      <p:nvSpPr>
                        <p:cNvPr id="30774" name="Rectangle 70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164"/>
                          <a:ext cx="1388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Pettersen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0775" name="Rectangle 90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164"/>
                          <a:ext cx="1388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0741" name="Group 93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388" y="164"/>
                        <a:ext cx="1402" cy="164"/>
                        <a:chOff x="1388" y="164"/>
                        <a:chExt cx="1402" cy="164"/>
                      </a:xfrm>
                    </p:grpSpPr>
                    <p:sp>
                      <p:nvSpPr>
                        <p:cNvPr id="30772" name="Rectangle 7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388" y="164"/>
                          <a:ext cx="1402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Kari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0773" name="Rectangle 92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388" y="164"/>
                          <a:ext cx="1402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0742" name="Group 95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790" y="164"/>
                        <a:ext cx="1687" cy="164"/>
                        <a:chOff x="2790" y="164"/>
                        <a:chExt cx="1687" cy="164"/>
                      </a:xfrm>
                    </p:grpSpPr>
                    <p:sp>
                      <p:nvSpPr>
                        <p:cNvPr id="30770" name="Rectangle 72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790" y="164"/>
                          <a:ext cx="1687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Storgt 20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0771" name="Rectangle 9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790" y="164"/>
                          <a:ext cx="1687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0743" name="Group 9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477" y="164"/>
                        <a:ext cx="1280" cy="164"/>
                        <a:chOff x="4477" y="164"/>
                        <a:chExt cx="1280" cy="164"/>
                      </a:xfrm>
                    </p:grpSpPr>
                    <p:sp>
                      <p:nvSpPr>
                        <p:cNvPr id="30768" name="Rectangle 7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477" y="164"/>
                          <a:ext cx="1280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Stavanger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0769" name="Rectangle 96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477" y="164"/>
                          <a:ext cx="1280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0744" name="Group 99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0" y="328"/>
                        <a:ext cx="1388" cy="164"/>
                        <a:chOff x="0" y="328"/>
                        <a:chExt cx="1388" cy="164"/>
                      </a:xfrm>
                    </p:grpSpPr>
                    <p:sp>
                      <p:nvSpPr>
                        <p:cNvPr id="30766" name="Rectangle 7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328"/>
                          <a:ext cx="1388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Hetland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0767" name="Rectangle 98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328"/>
                          <a:ext cx="1388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0745" name="Group 101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388" y="328"/>
                        <a:ext cx="1402" cy="164"/>
                        <a:chOff x="1388" y="328"/>
                        <a:chExt cx="1402" cy="164"/>
                      </a:xfrm>
                    </p:grpSpPr>
                    <p:sp>
                      <p:nvSpPr>
                        <p:cNvPr id="30764" name="Rectangle 7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388" y="328"/>
                          <a:ext cx="1402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Camilla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0765" name="Rectangle 100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388" y="328"/>
                          <a:ext cx="1402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0746" name="Group 103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790" y="328"/>
                        <a:ext cx="1687" cy="164"/>
                        <a:chOff x="2790" y="328"/>
                        <a:chExt cx="1687" cy="164"/>
                      </a:xfrm>
                    </p:grpSpPr>
                    <p:sp>
                      <p:nvSpPr>
                        <p:cNvPr id="30762" name="Rectangle 76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790" y="328"/>
                          <a:ext cx="1687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Hagabakka 24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0763" name="Rectangle 102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790" y="328"/>
                          <a:ext cx="1687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0747" name="Group 105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477" y="328"/>
                        <a:ext cx="1280" cy="164"/>
                        <a:chOff x="4477" y="328"/>
                        <a:chExt cx="1280" cy="164"/>
                      </a:xfrm>
                    </p:grpSpPr>
                    <p:sp>
                      <p:nvSpPr>
                        <p:cNvPr id="30760" name="Rectangle 7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477" y="328"/>
                          <a:ext cx="1280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Sandnes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0761" name="Rectangle 10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477" y="328"/>
                          <a:ext cx="1280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0748" name="Group 10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0" y="492"/>
                        <a:ext cx="1388" cy="164"/>
                        <a:chOff x="0" y="492"/>
                        <a:chExt cx="1388" cy="164"/>
                      </a:xfrm>
                    </p:grpSpPr>
                    <p:sp>
                      <p:nvSpPr>
                        <p:cNvPr id="30758" name="Rectangle 78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492"/>
                          <a:ext cx="1388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>
                            <a:spcBef>
                              <a:spcPct val="0"/>
                            </a:spcBef>
                            <a:buClrTx/>
                            <a:buNone/>
                          </a:pPr>
                          <a:r>
                            <a:rPr lang="en-US" sz="1100" dirty="0" err="1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Rusmuseen</a:t>
                          </a:r>
                          <a:endParaRPr lang="en-US" sz="2400" dirty="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0759" name="Rectangle 106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492"/>
                          <a:ext cx="1388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0749" name="Group 109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388" y="492"/>
                        <a:ext cx="1402" cy="233"/>
                        <a:chOff x="1388" y="492"/>
                        <a:chExt cx="1402" cy="233"/>
                      </a:xfrm>
                    </p:grpSpPr>
                    <p:sp>
                      <p:nvSpPr>
                        <p:cNvPr id="30756" name="Rectangle 79"/>
                        <p:cNvSpPr>
                          <a:spLocks noChangeArrowheads="1" noTextEdit="1"/>
                        </p:cNvSpPr>
                        <p:nvPr/>
                      </p:nvSpPr>
                      <p:spPr bwMode="auto">
                        <a:xfrm>
                          <a:off x="1388" y="492"/>
                          <a:ext cx="1402" cy="233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>
                          <a:spAutoFit/>
                        </a:bodyPr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30757" name="Rectangle 108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388" y="492"/>
                          <a:ext cx="1402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0750" name="Group 111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790" y="492"/>
                        <a:ext cx="1687" cy="164"/>
                        <a:chOff x="2790" y="492"/>
                        <a:chExt cx="1687" cy="164"/>
                      </a:xfrm>
                    </p:grpSpPr>
                    <p:sp>
                      <p:nvSpPr>
                        <p:cNvPr id="30754" name="Rectangle 80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790" y="492"/>
                          <a:ext cx="1687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Storgt 67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0755" name="Rectangle 110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790" y="492"/>
                          <a:ext cx="1687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0751" name="Group 113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477" y="492"/>
                        <a:ext cx="1280" cy="233"/>
                        <a:chOff x="4477" y="492"/>
                        <a:chExt cx="1280" cy="233"/>
                      </a:xfrm>
                    </p:grpSpPr>
                    <p:sp>
                      <p:nvSpPr>
                        <p:cNvPr id="30752" name="Rectangle 81"/>
                        <p:cNvSpPr>
                          <a:spLocks noChangeArrowheads="1" noTextEdit="1"/>
                        </p:cNvSpPr>
                        <p:nvPr/>
                      </p:nvSpPr>
                      <p:spPr bwMode="auto">
                        <a:xfrm>
                          <a:off x="4477" y="492"/>
                          <a:ext cx="1280" cy="233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>
                          <a:spAutoFit/>
                        </a:bodyPr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30753" name="Rectangle 112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477" y="492"/>
                          <a:ext cx="1280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30735" name="Rectangle 1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-3" y="-3"/>
                      <a:ext cx="5763" cy="662"/>
                    </a:xfrm>
                    <a:prstGeom prst="rect">
                      <a:avLst/>
                    </a:prstGeom>
                    <a:noFill/>
                    <a:ln w="9525">
                      <a:solidFill>
                        <a:srgbClr val="A0A0A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1pPr>
                      <a:lvl2pPr marL="742950" indent="-285750">
                        <a:spcBef>
                          <a:spcPts val="300"/>
                        </a:spcBef>
                        <a:buClr>
                          <a:schemeClr val="accent2"/>
                        </a:buClr>
                        <a:buFont typeface="Georgia" panose="02040502050405020303" pitchFamily="18" charset="0"/>
                        <a:buChar char="▫"/>
                        <a:defRPr sz="2600">
                          <a:solidFill>
                            <a:schemeClr val="accent2"/>
                          </a:solidFill>
                          <a:latin typeface="Georgia" panose="02040502050405020303" pitchFamily="18" charset="0"/>
                        </a:defRPr>
                      </a:lvl2pPr>
                      <a:lvl3pPr marL="1143000" indent="-22860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buChar char=""/>
                        <a:defRPr sz="2400">
                          <a:solidFill>
                            <a:schemeClr val="accent1"/>
                          </a:solidFill>
                          <a:latin typeface="Georgia" panose="02040502050405020303" pitchFamily="18" charset="0"/>
                        </a:defRPr>
                      </a:lvl3pPr>
                      <a:lvl4pPr marL="1600200" indent="-22860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buChar char=""/>
                        <a:defRPr sz="2200">
                          <a:solidFill>
                            <a:schemeClr val="accent1"/>
                          </a:solidFill>
                          <a:latin typeface="Georgia" panose="02040502050405020303" pitchFamily="18" charset="0"/>
                        </a:defRPr>
                      </a:lvl4pPr>
                      <a:lvl5pPr marL="2057400" indent="-22860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buChar char="▫"/>
                        <a:defRPr sz="2000">
                          <a:solidFill>
                            <a:srgbClr val="A04DA3"/>
                          </a:solidFill>
                          <a:latin typeface="Georgia" panose="02040502050405020303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buChar char="▫"/>
                        <a:defRPr sz="2000">
                          <a:solidFill>
                            <a:srgbClr val="A04DA3"/>
                          </a:solidFill>
                          <a:latin typeface="Georgia" panose="02040502050405020303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buChar char="▫"/>
                        <a:defRPr sz="2000">
                          <a:solidFill>
                            <a:srgbClr val="A04DA3"/>
                          </a:solidFill>
                          <a:latin typeface="Georgia" panose="02040502050405020303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buChar char="▫"/>
                        <a:defRPr sz="2000">
                          <a:solidFill>
                            <a:srgbClr val="A04DA3"/>
                          </a:solidFill>
                          <a:latin typeface="Georgia" panose="02040502050405020303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buChar char="▫"/>
                        <a:defRPr sz="2000">
                          <a:solidFill>
                            <a:srgbClr val="A04DA3"/>
                          </a:solidFill>
                          <a:latin typeface="Georgia" panose="02040502050405020303" pitchFamily="18" charset="0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en-US" sz="2400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</p:grpSp>
            <p:sp>
              <p:nvSpPr>
                <p:cNvPr id="30731" name="Rectangle 118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5763" cy="66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spcBef>
                      <a:spcPts val="300"/>
                    </a:spcBef>
                    <a:buClr>
                      <a:srgbClr val="A04DA3"/>
                    </a:buClr>
                    <a:buFont typeface="Georgia" panose="02040502050405020303" pitchFamily="18" charset="0"/>
                    <a:buChar char="•"/>
                    <a:defRPr sz="2800">
                      <a:solidFill>
                        <a:schemeClr val="tx1"/>
                      </a:solidFill>
                      <a:latin typeface="Georgia" panose="02040502050405020303" pitchFamily="18" charset="0"/>
                    </a:defRPr>
                  </a:lvl1pPr>
                  <a:lvl2pPr marL="742950" indent="-285750">
                    <a:spcBef>
                      <a:spcPts val="300"/>
                    </a:spcBef>
                    <a:buClr>
                      <a:schemeClr val="accent2"/>
                    </a:buClr>
                    <a:buFont typeface="Georgia" panose="02040502050405020303" pitchFamily="18" charset="0"/>
                    <a:buChar char="▫"/>
                    <a:defRPr sz="2600">
                      <a:solidFill>
                        <a:schemeClr val="accent2"/>
                      </a:solidFill>
                      <a:latin typeface="Georgia" panose="02040502050405020303" pitchFamily="18" charset="0"/>
                    </a:defRPr>
                  </a:lvl2pPr>
                  <a:lvl3pPr marL="1143000" indent="-228600">
                    <a:spcBef>
                      <a:spcPts val="300"/>
                    </a:spcBef>
                    <a:buClr>
                      <a:schemeClr val="accent1"/>
                    </a:buClr>
                    <a:buFont typeface="Wingdings 2" panose="05020102010507070707" pitchFamily="18" charset="2"/>
                    <a:buChar char=""/>
                    <a:defRPr sz="2400">
                      <a:solidFill>
                        <a:schemeClr val="accent1"/>
                      </a:solidFill>
                      <a:latin typeface="Georgia" panose="02040502050405020303" pitchFamily="18" charset="0"/>
                    </a:defRPr>
                  </a:lvl3pPr>
                  <a:lvl4pPr marL="1600200" indent="-228600">
                    <a:spcBef>
                      <a:spcPts val="300"/>
                    </a:spcBef>
                    <a:buClr>
                      <a:schemeClr val="accent1"/>
                    </a:buClr>
                    <a:buFont typeface="Wingdings 2" panose="05020102010507070707" pitchFamily="18" charset="2"/>
                    <a:buChar char=""/>
                    <a:defRPr sz="2200">
                      <a:solidFill>
                        <a:schemeClr val="accent1"/>
                      </a:solidFill>
                      <a:latin typeface="Georgia" panose="02040502050405020303" pitchFamily="18" charset="0"/>
                    </a:defRPr>
                  </a:lvl4pPr>
                  <a:lvl5pPr marL="2057400" indent="-228600">
                    <a:spcBef>
                      <a:spcPts val="300"/>
                    </a:spcBef>
                    <a:buClr>
                      <a:srgbClr val="A04DA3"/>
                    </a:buClr>
                    <a:buFont typeface="Georgia" panose="02040502050405020303" pitchFamily="18" charset="0"/>
                    <a:buChar char="▫"/>
                    <a:defRPr sz="2000">
                      <a:solidFill>
                        <a:srgbClr val="A04DA3"/>
                      </a:solidFill>
                      <a:latin typeface="Georgia" panose="02040502050405020303" pitchFamily="18" charset="0"/>
                    </a:defRPr>
                  </a:lvl5pPr>
                  <a:lvl6pPr marL="2514600" indent="-228600" eaLnBrk="0" fontAlgn="base" hangingPunct="0">
                    <a:spcBef>
                      <a:spcPts val="300"/>
                    </a:spcBef>
                    <a:spcAft>
                      <a:spcPct val="0"/>
                    </a:spcAft>
                    <a:buClr>
                      <a:srgbClr val="A04DA3"/>
                    </a:buClr>
                    <a:buFont typeface="Georgia" panose="02040502050405020303" pitchFamily="18" charset="0"/>
                    <a:buChar char="▫"/>
                    <a:defRPr sz="2000">
                      <a:solidFill>
                        <a:srgbClr val="A04DA3"/>
                      </a:solidFill>
                      <a:latin typeface="Georgia" panose="02040502050405020303" pitchFamily="18" charset="0"/>
                    </a:defRPr>
                  </a:lvl6pPr>
                  <a:lvl7pPr marL="2971800" indent="-228600" eaLnBrk="0" fontAlgn="base" hangingPunct="0">
                    <a:spcBef>
                      <a:spcPts val="300"/>
                    </a:spcBef>
                    <a:spcAft>
                      <a:spcPct val="0"/>
                    </a:spcAft>
                    <a:buClr>
                      <a:srgbClr val="A04DA3"/>
                    </a:buClr>
                    <a:buFont typeface="Georgia" panose="02040502050405020303" pitchFamily="18" charset="0"/>
                    <a:buChar char="▫"/>
                    <a:defRPr sz="2000">
                      <a:solidFill>
                        <a:srgbClr val="A04DA3"/>
                      </a:solidFill>
                      <a:latin typeface="Georgia" panose="02040502050405020303" pitchFamily="18" charset="0"/>
                    </a:defRPr>
                  </a:lvl7pPr>
                  <a:lvl8pPr marL="3429000" indent="-228600" eaLnBrk="0" fontAlgn="base" hangingPunct="0">
                    <a:spcBef>
                      <a:spcPts val="300"/>
                    </a:spcBef>
                    <a:spcAft>
                      <a:spcPct val="0"/>
                    </a:spcAft>
                    <a:buClr>
                      <a:srgbClr val="A04DA3"/>
                    </a:buClr>
                    <a:buFont typeface="Georgia" panose="02040502050405020303" pitchFamily="18" charset="0"/>
                    <a:buChar char="▫"/>
                    <a:defRPr sz="2000">
                      <a:solidFill>
                        <a:srgbClr val="A04DA3"/>
                      </a:solidFill>
                      <a:latin typeface="Georgia" panose="02040502050405020303" pitchFamily="18" charset="0"/>
                    </a:defRPr>
                  </a:lvl8pPr>
                  <a:lvl9pPr marL="3886200" indent="-228600" eaLnBrk="0" fontAlgn="base" hangingPunct="0">
                    <a:spcBef>
                      <a:spcPts val="300"/>
                    </a:spcBef>
                    <a:spcAft>
                      <a:spcPct val="0"/>
                    </a:spcAft>
                    <a:buClr>
                      <a:srgbClr val="A04DA3"/>
                    </a:buClr>
                    <a:buFont typeface="Georgia" panose="02040502050405020303" pitchFamily="18" charset="0"/>
                    <a:buChar char="▫"/>
                    <a:defRPr sz="2000">
                      <a:solidFill>
                        <a:srgbClr val="A04DA3"/>
                      </a:solidFill>
                      <a:latin typeface="Georgia" panose="02040502050405020303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sz="2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0729" name="Rectangle 120"/>
              <p:cNvSpPr>
                <a:spLocks noChangeArrowheads="1"/>
              </p:cNvSpPr>
              <p:nvPr/>
            </p:nvSpPr>
            <p:spPr bwMode="auto">
              <a:xfrm>
                <a:off x="-3" y="-3"/>
                <a:ext cx="5769" cy="668"/>
              </a:xfrm>
              <a:prstGeom prst="rect">
                <a:avLst/>
              </a:prstGeom>
              <a:noFill/>
              <a:ln w="9525">
                <a:solidFill>
                  <a:srgbClr val="A0A0A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•"/>
                  <a:defRPr sz="28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spcBef>
                    <a:spcPts val="300"/>
                  </a:spcBef>
                  <a:buClr>
                    <a:schemeClr val="accent2"/>
                  </a:buClr>
                  <a:buFont typeface="Georgia" panose="02040502050405020303" pitchFamily="18" charset="0"/>
                  <a:buChar char="▫"/>
                  <a:defRPr sz="2600">
                    <a:solidFill>
                      <a:schemeClr val="accent2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400">
                    <a:solidFill>
                      <a:schemeClr val="accent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200">
                    <a:solidFill>
                      <a:schemeClr val="accent1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</a:defRPr>
                </a:lvl5pPr>
                <a:lvl6pPr marL="25146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</a:defRPr>
                </a:lvl6pPr>
                <a:lvl7pPr marL="29718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</a:defRPr>
                </a:lvl7pPr>
                <a:lvl8pPr marL="34290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</a:defRPr>
                </a:lvl8pPr>
                <a:lvl9pPr marL="38862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sz="2400">
                  <a:latin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579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2) UPDATE </a:t>
            </a:r>
            <a:r>
              <a:rPr lang="en-US" dirty="0"/>
              <a:t>Statement</a:t>
            </a:r>
            <a:endParaRPr lang="en-IN" dirty="0"/>
          </a:p>
        </p:txBody>
      </p:sp>
      <p:sp>
        <p:nvSpPr>
          <p:cNvPr id="4" name="Content Placeholder 3"/>
          <p:cNvSpPr>
            <a:spLocks noGrp="1" noChangeArrowheads="1"/>
          </p:cNvSpPr>
          <p:nvPr>
            <p:ph idx="1"/>
          </p:nvPr>
        </p:nvSpPr>
        <p:spPr bwMode="auto">
          <a:xfrm>
            <a:off x="1295401" y="2556932"/>
            <a:ext cx="9601196" cy="361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sz="2400" dirty="0">
                <a:latin typeface="Times New Roman" panose="02020603050405020304" pitchFamily="18" charset="0"/>
              </a:rPr>
              <a:t>The UPDATE statement is used to modify the data in a table.</a:t>
            </a:r>
          </a:p>
          <a:p>
            <a:pPr marL="609600" indent="-609600">
              <a:spcBef>
                <a:spcPct val="0"/>
              </a:spcBef>
              <a:buFontTx/>
              <a:buNone/>
            </a:pPr>
            <a:r>
              <a:rPr lang="en-US" sz="2400" b="1" i="1" u="sng" dirty="0" smtClean="0">
                <a:latin typeface="Times New Roman" panose="02020603050405020304" pitchFamily="18" charset="0"/>
              </a:rPr>
              <a:t>Syntax </a:t>
            </a:r>
          </a:p>
          <a:p>
            <a:pPr marL="609600" indent="-609600">
              <a:spcBef>
                <a:spcPct val="0"/>
              </a:spcBef>
              <a:buFontTx/>
              <a:buNone/>
            </a:pPr>
            <a:r>
              <a:rPr lang="en-US" sz="2400" dirty="0" smtClean="0">
                <a:cs typeface="Times New Roman" panose="02020603050405020304" pitchFamily="18" charset="0"/>
              </a:rPr>
              <a:t>UPDATE table_name SET </a:t>
            </a:r>
            <a:r>
              <a:rPr lang="en-US" sz="2400" dirty="0">
                <a:cs typeface="Times New Roman" panose="02020603050405020304" pitchFamily="18" charset="0"/>
              </a:rPr>
              <a:t>column_name1 = value1,  column_name2 = value2, </a:t>
            </a:r>
            <a:r>
              <a:rPr lang="en-US" sz="2400" dirty="0" smtClean="0">
                <a:cs typeface="Times New Roman" panose="02020603050405020304" pitchFamily="18" charset="0"/>
              </a:rPr>
              <a:t>….. [</a:t>
            </a:r>
            <a:r>
              <a:rPr lang="en-US" sz="2400" dirty="0">
                <a:cs typeface="Times New Roman" panose="02020603050405020304" pitchFamily="18" charset="0"/>
              </a:rPr>
              <a:t>WHERE Condition] 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sz="2400" b="1" i="1" u="sng" dirty="0" smtClean="0">
                <a:latin typeface="Times New Roman" panose="02020603050405020304" pitchFamily="18" charset="0"/>
              </a:rPr>
              <a:t>Or  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sk-SK" sz="2400" b="1" dirty="0">
                <a:latin typeface="Times New Roman" panose="02020603050405020304" pitchFamily="18" charset="0"/>
              </a:rPr>
              <a:t>	</a:t>
            </a: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UPDATE  table_name </a:t>
            </a:r>
            <a:r>
              <a:rPr lang="sk-SK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	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SET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column_name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= 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anose="02020603050405020304" pitchFamily="18" charset="0"/>
              </a:rPr>
              <a:t>new_value</a:t>
            </a: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 WHERE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column_name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=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some_value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/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anose="02020603050405020304" pitchFamily="18" charset="0"/>
              </a:rPr>
              <a:t>Old_value</a:t>
            </a: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;</a:t>
            </a:r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59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69314" y="876073"/>
            <a:ext cx="8229600" cy="1069975"/>
          </a:xfrm>
        </p:spPr>
        <p:txBody>
          <a:bodyPr/>
          <a:lstStyle/>
          <a:p>
            <a:pPr eaLnBrk="1" hangingPunct="1"/>
            <a:r>
              <a:rPr lang="en-US" dirty="0" smtClean="0"/>
              <a:t>2a)Update one Column in a Row</a:t>
            </a:r>
          </a:p>
        </p:txBody>
      </p:sp>
      <p:grpSp>
        <p:nvGrpSpPr>
          <p:cNvPr id="33795" name="Group 63"/>
          <p:cNvGrpSpPr>
            <a:grpSpLocks/>
          </p:cNvGrpSpPr>
          <p:nvPr/>
        </p:nvGrpSpPr>
        <p:grpSpPr bwMode="auto">
          <a:xfrm>
            <a:off x="3581400" y="1768839"/>
            <a:ext cx="5517514" cy="1266503"/>
            <a:chOff x="-3" y="-3"/>
            <a:chExt cx="5770" cy="579"/>
          </a:xfrm>
        </p:grpSpPr>
        <p:sp>
          <p:nvSpPr>
            <p:cNvPr id="33844" name="Rectangle 17"/>
            <p:cNvSpPr>
              <a:spLocks noChangeArrowheads="1"/>
            </p:cNvSpPr>
            <p:nvPr/>
          </p:nvSpPr>
          <p:spPr bwMode="auto">
            <a:xfrm>
              <a:off x="0" y="0"/>
              <a:ext cx="2756" cy="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33845" name="Group 62"/>
            <p:cNvGrpSpPr>
              <a:grpSpLocks/>
            </p:cNvGrpSpPr>
            <p:nvPr/>
          </p:nvGrpSpPr>
          <p:grpSpPr bwMode="auto">
            <a:xfrm>
              <a:off x="-3" y="-3"/>
              <a:ext cx="5770" cy="579"/>
              <a:chOff x="-3" y="-3"/>
              <a:chExt cx="5770" cy="579"/>
            </a:xfrm>
          </p:grpSpPr>
          <p:grpSp>
            <p:nvGrpSpPr>
              <p:cNvPr id="33846" name="Group 60"/>
              <p:cNvGrpSpPr>
                <a:grpSpLocks/>
              </p:cNvGrpSpPr>
              <p:nvPr/>
            </p:nvGrpSpPr>
            <p:grpSpPr bwMode="auto">
              <a:xfrm>
                <a:off x="0" y="0"/>
                <a:ext cx="5764" cy="576"/>
                <a:chOff x="0" y="0"/>
                <a:chExt cx="5764" cy="576"/>
              </a:xfrm>
            </p:grpSpPr>
            <p:grpSp>
              <p:nvGrpSpPr>
                <p:cNvPr id="33848" name="Group 58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5764" cy="576"/>
                  <a:chOff x="-3" y="-3"/>
                  <a:chExt cx="5764" cy="576"/>
                </a:xfrm>
              </p:grpSpPr>
              <p:sp>
                <p:nvSpPr>
                  <p:cNvPr id="33850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0" cy="298"/>
                  </a:xfrm>
                  <a:prstGeom prst="rect">
                    <a:avLst/>
                  </a:prstGeom>
                  <a:solidFill>
                    <a:srgbClr val="F1F1F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ts val="300"/>
                      </a:spcBef>
                      <a:buClr>
                        <a:srgbClr val="A04DA3"/>
                      </a:buClr>
                      <a:buFont typeface="Georgia" panose="02040502050405020303" pitchFamily="18" charset="0"/>
                      <a:buChar char="•"/>
                      <a:defRPr sz="2800">
                        <a:solidFill>
                          <a:schemeClr val="tx1"/>
                        </a:solidFill>
                        <a:latin typeface="Georgia" panose="02040502050405020303" pitchFamily="18" charset="0"/>
                      </a:defRPr>
                    </a:lvl1pPr>
                    <a:lvl2pPr marL="742950" indent="-285750">
                      <a:spcBef>
                        <a:spcPts val="300"/>
                      </a:spcBef>
                      <a:buClr>
                        <a:schemeClr val="accent2"/>
                      </a:buClr>
                      <a:buFont typeface="Georgia" panose="02040502050405020303" pitchFamily="18" charset="0"/>
                      <a:buChar char="▫"/>
                      <a:defRPr sz="2600">
                        <a:solidFill>
                          <a:schemeClr val="accent2"/>
                        </a:solidFill>
                        <a:latin typeface="Georgia" panose="02040502050405020303" pitchFamily="18" charset="0"/>
                      </a:defRPr>
                    </a:lvl2pPr>
                    <a:lvl3pPr marL="1143000" indent="-228600">
                      <a:spcBef>
                        <a:spcPts val="300"/>
                      </a:spcBef>
                      <a:buClr>
                        <a:schemeClr val="accent1"/>
                      </a:buClr>
                      <a:buFont typeface="Wingdings 2" panose="05020102010507070707" pitchFamily="18" charset="2"/>
                      <a:buChar char=""/>
                      <a:defRPr sz="2400">
                        <a:solidFill>
                          <a:schemeClr val="accent1"/>
                        </a:solidFill>
                        <a:latin typeface="Georgia" panose="02040502050405020303" pitchFamily="18" charset="0"/>
                      </a:defRPr>
                    </a:lvl3pPr>
                    <a:lvl4pPr marL="1600200" indent="-228600">
                      <a:spcBef>
                        <a:spcPts val="300"/>
                      </a:spcBef>
                      <a:buClr>
                        <a:schemeClr val="accent1"/>
                      </a:buClr>
                      <a:buFont typeface="Wingdings 2" panose="05020102010507070707" pitchFamily="18" charset="2"/>
                      <a:buChar char=""/>
                      <a:defRPr sz="2200">
                        <a:solidFill>
                          <a:schemeClr val="accent1"/>
                        </a:solidFill>
                        <a:latin typeface="Georgia" panose="02040502050405020303" pitchFamily="18" charset="0"/>
                      </a:defRPr>
                    </a:lvl4pPr>
                    <a:lvl5pPr marL="2057400" indent="-228600">
                      <a:spcBef>
                        <a:spcPts val="300"/>
                      </a:spcBef>
                      <a:buClr>
                        <a:srgbClr val="A04DA3"/>
                      </a:buClr>
                      <a:buFont typeface="Georgia" panose="02040502050405020303" pitchFamily="18" charset="0"/>
                      <a:buChar char="▫"/>
                      <a:defRPr sz="2000">
                        <a:solidFill>
                          <a:srgbClr val="A04DA3"/>
                        </a:solidFill>
                        <a:latin typeface="Georgia" panose="02040502050405020303" pitchFamily="18" charset="0"/>
                      </a:defRPr>
                    </a:lvl5pPr>
                    <a:lvl6pPr marL="2514600" indent="-228600" eaLnBrk="0" fontAlgn="base" hangingPunct="0">
                      <a:spcBef>
                        <a:spcPts val="300"/>
                      </a:spcBef>
                      <a:spcAft>
                        <a:spcPct val="0"/>
                      </a:spcAft>
                      <a:buClr>
                        <a:srgbClr val="A04DA3"/>
                      </a:buClr>
                      <a:buFont typeface="Georgia" panose="02040502050405020303" pitchFamily="18" charset="0"/>
                      <a:buChar char="▫"/>
                      <a:defRPr sz="2000">
                        <a:solidFill>
                          <a:srgbClr val="A04DA3"/>
                        </a:solidFill>
                        <a:latin typeface="Georgia" panose="02040502050405020303" pitchFamily="18" charset="0"/>
                      </a:defRPr>
                    </a:lvl6pPr>
                    <a:lvl7pPr marL="2971800" indent="-228600" eaLnBrk="0" fontAlgn="base" hangingPunct="0">
                      <a:spcBef>
                        <a:spcPts val="300"/>
                      </a:spcBef>
                      <a:spcAft>
                        <a:spcPct val="0"/>
                      </a:spcAft>
                      <a:buClr>
                        <a:srgbClr val="A04DA3"/>
                      </a:buClr>
                      <a:buFont typeface="Georgia" panose="02040502050405020303" pitchFamily="18" charset="0"/>
                      <a:buChar char="▫"/>
                      <a:defRPr sz="2000">
                        <a:solidFill>
                          <a:srgbClr val="A04DA3"/>
                        </a:solidFill>
                        <a:latin typeface="Georgia" panose="02040502050405020303" pitchFamily="18" charset="0"/>
                      </a:defRPr>
                    </a:lvl7pPr>
                    <a:lvl8pPr marL="3429000" indent="-228600" eaLnBrk="0" fontAlgn="base" hangingPunct="0">
                      <a:spcBef>
                        <a:spcPts val="300"/>
                      </a:spcBef>
                      <a:spcAft>
                        <a:spcPct val="0"/>
                      </a:spcAft>
                      <a:buClr>
                        <a:srgbClr val="A04DA3"/>
                      </a:buClr>
                      <a:buFont typeface="Georgia" panose="02040502050405020303" pitchFamily="18" charset="0"/>
                      <a:buChar char="▫"/>
                      <a:defRPr sz="2000">
                        <a:solidFill>
                          <a:srgbClr val="A04DA3"/>
                        </a:solidFill>
                        <a:latin typeface="Georgia" panose="02040502050405020303" pitchFamily="18" charset="0"/>
                      </a:defRPr>
                    </a:lvl8pPr>
                    <a:lvl9pPr marL="3886200" indent="-228600" eaLnBrk="0" fontAlgn="base" hangingPunct="0">
                      <a:spcBef>
                        <a:spcPts val="300"/>
                      </a:spcBef>
                      <a:spcAft>
                        <a:spcPct val="0"/>
                      </a:spcAft>
                      <a:buClr>
                        <a:srgbClr val="A04DA3"/>
                      </a:buClr>
                      <a:buFont typeface="Georgia" panose="02040502050405020303" pitchFamily="18" charset="0"/>
                      <a:buChar char="▫"/>
                      <a:defRPr sz="2000">
                        <a:solidFill>
                          <a:srgbClr val="A04DA3"/>
                        </a:solidFill>
                        <a:latin typeface="Georgia" panose="02040502050405020303" pitchFamily="18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en-US" sz="2400">
                      <a:latin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33851" name="Group 57"/>
                  <p:cNvGrpSpPr>
                    <a:grpSpLocks/>
                  </p:cNvGrpSpPr>
                  <p:nvPr/>
                </p:nvGrpSpPr>
                <p:grpSpPr bwMode="auto">
                  <a:xfrm>
                    <a:off x="-3" y="-3"/>
                    <a:ext cx="5764" cy="576"/>
                    <a:chOff x="-3" y="-3"/>
                    <a:chExt cx="5764" cy="576"/>
                  </a:xfrm>
                </p:grpSpPr>
                <p:grpSp>
                  <p:nvGrpSpPr>
                    <p:cNvPr id="33852" name="Group 5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0" y="0"/>
                      <a:ext cx="5758" cy="573"/>
                      <a:chOff x="0" y="0"/>
                      <a:chExt cx="5758" cy="573"/>
                    </a:xfrm>
                  </p:grpSpPr>
                  <p:grpSp>
                    <p:nvGrpSpPr>
                      <p:cNvPr id="33854" name="Group 32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0" y="0"/>
                        <a:ext cx="1490" cy="164"/>
                        <a:chOff x="0" y="0"/>
                        <a:chExt cx="1490" cy="164"/>
                      </a:xfrm>
                    </p:grpSpPr>
                    <p:sp>
                      <p:nvSpPr>
                        <p:cNvPr id="33888" name="Rectangle 1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0"/>
                          <a:ext cx="1490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>
                            <a:spcBef>
                              <a:spcPct val="0"/>
                            </a:spcBef>
                            <a:buClrTx/>
                            <a:buNone/>
                          </a:pPr>
                          <a:r>
                            <a:rPr lang="en-US" sz="1100" b="1" dirty="0" err="1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Last_Name</a:t>
                          </a:r>
                          <a:endParaRPr lang="en-US" sz="2400" dirty="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3889" name="Rectangle 3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0"/>
                          <a:ext cx="1490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3855" name="Group 34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490" y="0"/>
                        <a:ext cx="1505" cy="164"/>
                        <a:chOff x="1490" y="0"/>
                        <a:chExt cx="1505" cy="164"/>
                      </a:xfrm>
                    </p:grpSpPr>
                    <p:sp>
                      <p:nvSpPr>
                        <p:cNvPr id="33886" name="Rectangle 20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490" y="0"/>
                          <a:ext cx="1505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 b="1" dirty="0" err="1" smtClean="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First_Name</a:t>
                          </a:r>
                          <a:endParaRPr lang="en-US" sz="2400" dirty="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3887" name="Rectangle 3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490" y="0"/>
                          <a:ext cx="1505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3856" name="Group 36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995" y="0"/>
                        <a:ext cx="1389" cy="164"/>
                        <a:chOff x="2995" y="0"/>
                        <a:chExt cx="1389" cy="164"/>
                      </a:xfrm>
                    </p:grpSpPr>
                    <p:sp>
                      <p:nvSpPr>
                        <p:cNvPr id="33884" name="Rectangle 2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995" y="0"/>
                          <a:ext cx="1389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 b="1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Address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3885" name="Rectangle 3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995" y="0"/>
                          <a:ext cx="1389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3857" name="Group 38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384" y="0"/>
                        <a:ext cx="1374" cy="164"/>
                        <a:chOff x="4384" y="0"/>
                        <a:chExt cx="1374" cy="164"/>
                      </a:xfrm>
                    </p:grpSpPr>
                    <p:sp>
                      <p:nvSpPr>
                        <p:cNvPr id="33882" name="Rectangle 22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384" y="0"/>
                          <a:ext cx="1374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 b="1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City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3883" name="Rectangle 3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384" y="0"/>
                          <a:ext cx="1374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3858" name="Group 40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0" y="164"/>
                        <a:ext cx="1490" cy="164"/>
                        <a:chOff x="0" y="164"/>
                        <a:chExt cx="1490" cy="164"/>
                      </a:xfrm>
                    </p:grpSpPr>
                    <p:sp>
                      <p:nvSpPr>
                        <p:cNvPr id="33880" name="Rectangle 2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164"/>
                          <a:ext cx="1490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Nilsen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3881" name="Rectangle 3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164"/>
                          <a:ext cx="1490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3859" name="Group 42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490" y="164"/>
                        <a:ext cx="1505" cy="164"/>
                        <a:chOff x="1490" y="164"/>
                        <a:chExt cx="1505" cy="164"/>
                      </a:xfrm>
                    </p:grpSpPr>
                    <p:sp>
                      <p:nvSpPr>
                        <p:cNvPr id="33878" name="Rectangle 2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490" y="164"/>
                          <a:ext cx="1505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Fred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3879" name="Rectangle 4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490" y="164"/>
                          <a:ext cx="1505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3860" name="Group 44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995" y="164"/>
                        <a:ext cx="1389" cy="164"/>
                        <a:chOff x="2995" y="164"/>
                        <a:chExt cx="1389" cy="164"/>
                      </a:xfrm>
                    </p:grpSpPr>
                    <p:sp>
                      <p:nvSpPr>
                        <p:cNvPr id="33876" name="Rectangle 2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995" y="164"/>
                          <a:ext cx="1389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Kirkegt 56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3877" name="Rectangle 4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995" y="164"/>
                          <a:ext cx="1389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3861" name="Group 46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384" y="164"/>
                        <a:ext cx="1374" cy="164"/>
                        <a:chOff x="4384" y="164"/>
                        <a:chExt cx="1374" cy="164"/>
                      </a:xfrm>
                    </p:grpSpPr>
                    <p:sp>
                      <p:nvSpPr>
                        <p:cNvPr id="33874" name="Rectangle 26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384" y="164"/>
                          <a:ext cx="1374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Stavanger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3875" name="Rectangle 4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384" y="164"/>
                          <a:ext cx="1374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3862" name="Group 48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0" y="328"/>
                        <a:ext cx="1490" cy="164"/>
                        <a:chOff x="0" y="328"/>
                        <a:chExt cx="1490" cy="164"/>
                      </a:xfrm>
                    </p:grpSpPr>
                    <p:sp>
                      <p:nvSpPr>
                        <p:cNvPr id="33872" name="Rectangle 2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328"/>
                          <a:ext cx="1490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>
                            <a:spcBef>
                              <a:spcPct val="0"/>
                            </a:spcBef>
                            <a:buClrTx/>
                            <a:buNone/>
                          </a:pPr>
                          <a:r>
                            <a:rPr lang="en-US" sz="1100" dirty="0" err="1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Rusmuseen</a:t>
                          </a:r>
                          <a:endParaRPr lang="en-US" sz="2400" dirty="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3873" name="Rectangle 4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328"/>
                          <a:ext cx="1490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3863" name="Group 50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490" y="328"/>
                        <a:ext cx="1505" cy="245"/>
                        <a:chOff x="1490" y="328"/>
                        <a:chExt cx="1505" cy="245"/>
                      </a:xfrm>
                    </p:grpSpPr>
                    <p:sp>
                      <p:nvSpPr>
                        <p:cNvPr id="33870" name="Rectangle 28"/>
                        <p:cNvSpPr>
                          <a:spLocks noChangeArrowheads="1" noTextEdit="1"/>
                        </p:cNvSpPr>
                        <p:nvPr/>
                      </p:nvSpPr>
                      <p:spPr bwMode="auto">
                        <a:xfrm>
                          <a:off x="1490" y="335"/>
                          <a:ext cx="1505" cy="238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>
                          <a:spAutoFit/>
                        </a:bodyPr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33871" name="Rectangle 4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490" y="328"/>
                          <a:ext cx="1505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3864" name="Group 52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995" y="328"/>
                        <a:ext cx="1389" cy="164"/>
                        <a:chOff x="2995" y="328"/>
                        <a:chExt cx="1389" cy="164"/>
                      </a:xfrm>
                    </p:grpSpPr>
                    <p:sp>
                      <p:nvSpPr>
                        <p:cNvPr id="33868" name="Rectangle 2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995" y="328"/>
                          <a:ext cx="1389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Storgt 67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3869" name="Rectangle 5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995" y="328"/>
                          <a:ext cx="1389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3865" name="Group 54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384" y="328"/>
                        <a:ext cx="1374" cy="238"/>
                        <a:chOff x="4384" y="328"/>
                        <a:chExt cx="1374" cy="238"/>
                      </a:xfrm>
                    </p:grpSpPr>
                    <p:sp>
                      <p:nvSpPr>
                        <p:cNvPr id="33866" name="Rectangle 30"/>
                        <p:cNvSpPr>
                          <a:spLocks noChangeArrowheads="1" noTextEdit="1"/>
                        </p:cNvSpPr>
                        <p:nvPr/>
                      </p:nvSpPr>
                      <p:spPr bwMode="auto">
                        <a:xfrm>
                          <a:off x="4384" y="328"/>
                          <a:ext cx="1374" cy="238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>
                          <a:spAutoFit/>
                        </a:bodyPr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33867" name="Rectangle 5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384" y="328"/>
                          <a:ext cx="1374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33853" name="Rectangle 5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-3" y="-3"/>
                      <a:ext cx="5764" cy="498"/>
                    </a:xfrm>
                    <a:prstGeom prst="rect">
                      <a:avLst/>
                    </a:prstGeom>
                    <a:noFill/>
                    <a:ln w="9525">
                      <a:solidFill>
                        <a:srgbClr val="A0A0A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1pPr>
                      <a:lvl2pPr marL="742950" indent="-285750">
                        <a:spcBef>
                          <a:spcPts val="300"/>
                        </a:spcBef>
                        <a:buClr>
                          <a:schemeClr val="accent2"/>
                        </a:buClr>
                        <a:buFont typeface="Georgia" panose="02040502050405020303" pitchFamily="18" charset="0"/>
                        <a:buChar char="▫"/>
                        <a:defRPr sz="2600">
                          <a:solidFill>
                            <a:schemeClr val="accent2"/>
                          </a:solidFill>
                          <a:latin typeface="Georgia" panose="02040502050405020303" pitchFamily="18" charset="0"/>
                        </a:defRPr>
                      </a:lvl2pPr>
                      <a:lvl3pPr marL="1143000" indent="-22860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buChar char=""/>
                        <a:defRPr sz="2400">
                          <a:solidFill>
                            <a:schemeClr val="accent1"/>
                          </a:solidFill>
                          <a:latin typeface="Georgia" panose="02040502050405020303" pitchFamily="18" charset="0"/>
                        </a:defRPr>
                      </a:lvl3pPr>
                      <a:lvl4pPr marL="1600200" indent="-22860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buChar char=""/>
                        <a:defRPr sz="2200">
                          <a:solidFill>
                            <a:schemeClr val="accent1"/>
                          </a:solidFill>
                          <a:latin typeface="Georgia" panose="02040502050405020303" pitchFamily="18" charset="0"/>
                        </a:defRPr>
                      </a:lvl4pPr>
                      <a:lvl5pPr marL="2057400" indent="-22860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buChar char="▫"/>
                        <a:defRPr sz="2000">
                          <a:solidFill>
                            <a:srgbClr val="A04DA3"/>
                          </a:solidFill>
                          <a:latin typeface="Georgia" panose="02040502050405020303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buChar char="▫"/>
                        <a:defRPr sz="2000">
                          <a:solidFill>
                            <a:srgbClr val="A04DA3"/>
                          </a:solidFill>
                          <a:latin typeface="Georgia" panose="02040502050405020303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buChar char="▫"/>
                        <a:defRPr sz="2000">
                          <a:solidFill>
                            <a:srgbClr val="A04DA3"/>
                          </a:solidFill>
                          <a:latin typeface="Georgia" panose="02040502050405020303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buChar char="▫"/>
                        <a:defRPr sz="2000">
                          <a:solidFill>
                            <a:srgbClr val="A04DA3"/>
                          </a:solidFill>
                          <a:latin typeface="Georgia" panose="02040502050405020303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buChar char="▫"/>
                        <a:defRPr sz="2000">
                          <a:solidFill>
                            <a:srgbClr val="A04DA3"/>
                          </a:solidFill>
                          <a:latin typeface="Georgia" panose="02040502050405020303" pitchFamily="18" charset="0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en-US" sz="2400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</p:grpSp>
            <p:sp>
              <p:nvSpPr>
                <p:cNvPr id="33849" name="Rectangle 59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5764" cy="49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spcBef>
                      <a:spcPts val="300"/>
                    </a:spcBef>
                    <a:buClr>
                      <a:srgbClr val="A04DA3"/>
                    </a:buClr>
                    <a:buFont typeface="Georgia" panose="02040502050405020303" pitchFamily="18" charset="0"/>
                    <a:buChar char="•"/>
                    <a:defRPr sz="2800">
                      <a:solidFill>
                        <a:schemeClr val="tx1"/>
                      </a:solidFill>
                      <a:latin typeface="Georgia" panose="02040502050405020303" pitchFamily="18" charset="0"/>
                    </a:defRPr>
                  </a:lvl1pPr>
                  <a:lvl2pPr marL="742950" indent="-285750">
                    <a:spcBef>
                      <a:spcPts val="300"/>
                    </a:spcBef>
                    <a:buClr>
                      <a:schemeClr val="accent2"/>
                    </a:buClr>
                    <a:buFont typeface="Georgia" panose="02040502050405020303" pitchFamily="18" charset="0"/>
                    <a:buChar char="▫"/>
                    <a:defRPr sz="2600">
                      <a:solidFill>
                        <a:schemeClr val="accent2"/>
                      </a:solidFill>
                      <a:latin typeface="Georgia" panose="02040502050405020303" pitchFamily="18" charset="0"/>
                    </a:defRPr>
                  </a:lvl2pPr>
                  <a:lvl3pPr marL="1143000" indent="-228600">
                    <a:spcBef>
                      <a:spcPts val="300"/>
                    </a:spcBef>
                    <a:buClr>
                      <a:schemeClr val="accent1"/>
                    </a:buClr>
                    <a:buFont typeface="Wingdings 2" panose="05020102010507070707" pitchFamily="18" charset="2"/>
                    <a:buChar char=""/>
                    <a:defRPr sz="2400">
                      <a:solidFill>
                        <a:schemeClr val="accent1"/>
                      </a:solidFill>
                      <a:latin typeface="Georgia" panose="02040502050405020303" pitchFamily="18" charset="0"/>
                    </a:defRPr>
                  </a:lvl3pPr>
                  <a:lvl4pPr marL="1600200" indent="-228600">
                    <a:spcBef>
                      <a:spcPts val="300"/>
                    </a:spcBef>
                    <a:buClr>
                      <a:schemeClr val="accent1"/>
                    </a:buClr>
                    <a:buFont typeface="Wingdings 2" panose="05020102010507070707" pitchFamily="18" charset="2"/>
                    <a:buChar char=""/>
                    <a:defRPr sz="2200">
                      <a:solidFill>
                        <a:schemeClr val="accent1"/>
                      </a:solidFill>
                      <a:latin typeface="Georgia" panose="02040502050405020303" pitchFamily="18" charset="0"/>
                    </a:defRPr>
                  </a:lvl4pPr>
                  <a:lvl5pPr marL="2057400" indent="-228600">
                    <a:spcBef>
                      <a:spcPts val="300"/>
                    </a:spcBef>
                    <a:buClr>
                      <a:srgbClr val="A04DA3"/>
                    </a:buClr>
                    <a:buFont typeface="Georgia" panose="02040502050405020303" pitchFamily="18" charset="0"/>
                    <a:buChar char="▫"/>
                    <a:defRPr sz="2000">
                      <a:solidFill>
                        <a:srgbClr val="A04DA3"/>
                      </a:solidFill>
                      <a:latin typeface="Georgia" panose="02040502050405020303" pitchFamily="18" charset="0"/>
                    </a:defRPr>
                  </a:lvl5pPr>
                  <a:lvl6pPr marL="2514600" indent="-228600" eaLnBrk="0" fontAlgn="base" hangingPunct="0">
                    <a:spcBef>
                      <a:spcPts val="300"/>
                    </a:spcBef>
                    <a:spcAft>
                      <a:spcPct val="0"/>
                    </a:spcAft>
                    <a:buClr>
                      <a:srgbClr val="A04DA3"/>
                    </a:buClr>
                    <a:buFont typeface="Georgia" panose="02040502050405020303" pitchFamily="18" charset="0"/>
                    <a:buChar char="▫"/>
                    <a:defRPr sz="2000">
                      <a:solidFill>
                        <a:srgbClr val="A04DA3"/>
                      </a:solidFill>
                      <a:latin typeface="Georgia" panose="02040502050405020303" pitchFamily="18" charset="0"/>
                    </a:defRPr>
                  </a:lvl6pPr>
                  <a:lvl7pPr marL="2971800" indent="-228600" eaLnBrk="0" fontAlgn="base" hangingPunct="0">
                    <a:spcBef>
                      <a:spcPts val="300"/>
                    </a:spcBef>
                    <a:spcAft>
                      <a:spcPct val="0"/>
                    </a:spcAft>
                    <a:buClr>
                      <a:srgbClr val="A04DA3"/>
                    </a:buClr>
                    <a:buFont typeface="Georgia" panose="02040502050405020303" pitchFamily="18" charset="0"/>
                    <a:buChar char="▫"/>
                    <a:defRPr sz="2000">
                      <a:solidFill>
                        <a:srgbClr val="A04DA3"/>
                      </a:solidFill>
                      <a:latin typeface="Georgia" panose="02040502050405020303" pitchFamily="18" charset="0"/>
                    </a:defRPr>
                  </a:lvl7pPr>
                  <a:lvl8pPr marL="3429000" indent="-228600" eaLnBrk="0" fontAlgn="base" hangingPunct="0">
                    <a:spcBef>
                      <a:spcPts val="300"/>
                    </a:spcBef>
                    <a:spcAft>
                      <a:spcPct val="0"/>
                    </a:spcAft>
                    <a:buClr>
                      <a:srgbClr val="A04DA3"/>
                    </a:buClr>
                    <a:buFont typeface="Georgia" panose="02040502050405020303" pitchFamily="18" charset="0"/>
                    <a:buChar char="▫"/>
                    <a:defRPr sz="2000">
                      <a:solidFill>
                        <a:srgbClr val="A04DA3"/>
                      </a:solidFill>
                      <a:latin typeface="Georgia" panose="02040502050405020303" pitchFamily="18" charset="0"/>
                    </a:defRPr>
                  </a:lvl8pPr>
                  <a:lvl9pPr marL="3886200" indent="-228600" eaLnBrk="0" fontAlgn="base" hangingPunct="0">
                    <a:spcBef>
                      <a:spcPts val="300"/>
                    </a:spcBef>
                    <a:spcAft>
                      <a:spcPct val="0"/>
                    </a:spcAft>
                    <a:buClr>
                      <a:srgbClr val="A04DA3"/>
                    </a:buClr>
                    <a:buFont typeface="Georgia" panose="02040502050405020303" pitchFamily="18" charset="0"/>
                    <a:buChar char="▫"/>
                    <a:defRPr sz="2000">
                      <a:solidFill>
                        <a:srgbClr val="A04DA3"/>
                      </a:solidFill>
                      <a:latin typeface="Georgia" panose="02040502050405020303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sz="2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3847" name="Rectangle 61"/>
              <p:cNvSpPr>
                <a:spLocks noChangeArrowheads="1"/>
              </p:cNvSpPr>
              <p:nvPr/>
            </p:nvSpPr>
            <p:spPr bwMode="auto">
              <a:xfrm>
                <a:off x="-3" y="-3"/>
                <a:ext cx="5770" cy="504"/>
              </a:xfrm>
              <a:prstGeom prst="rect">
                <a:avLst/>
              </a:prstGeom>
              <a:noFill/>
              <a:ln w="9525">
                <a:solidFill>
                  <a:srgbClr val="A0A0A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•"/>
                  <a:defRPr sz="28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spcBef>
                    <a:spcPts val="300"/>
                  </a:spcBef>
                  <a:buClr>
                    <a:schemeClr val="accent2"/>
                  </a:buClr>
                  <a:buFont typeface="Georgia" panose="02040502050405020303" pitchFamily="18" charset="0"/>
                  <a:buChar char="▫"/>
                  <a:defRPr sz="2600">
                    <a:solidFill>
                      <a:schemeClr val="accent2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400">
                    <a:solidFill>
                      <a:schemeClr val="accent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200">
                    <a:solidFill>
                      <a:schemeClr val="accent1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</a:defRPr>
                </a:lvl5pPr>
                <a:lvl6pPr marL="25146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</a:defRPr>
                </a:lvl6pPr>
                <a:lvl7pPr marL="29718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</a:defRPr>
                </a:lvl7pPr>
                <a:lvl8pPr marL="34290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</a:defRPr>
                </a:lvl8pPr>
                <a:lvl9pPr marL="38862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sz="240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33796" name="Rectangle 64"/>
          <p:cNvSpPr>
            <a:spLocks noChangeArrowheads="1"/>
          </p:cNvSpPr>
          <p:nvPr/>
        </p:nvSpPr>
        <p:spPr bwMode="auto">
          <a:xfrm>
            <a:off x="1239811" y="3130745"/>
            <a:ext cx="994891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sz="2400" dirty="0">
                <a:latin typeface="Times New Roman" panose="02020603050405020304" pitchFamily="18" charset="0"/>
              </a:rPr>
              <a:t>We want to add a first name to the person with a last name of "Rasmussen":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UPDATE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Person SET </a:t>
            </a:r>
            <a:r>
              <a:rPr lang="en-US" sz="2000" dirty="0" err="1" smtClean="0">
                <a:solidFill>
                  <a:srgbClr val="FF0000"/>
                </a:solidFill>
                <a:latin typeface="Times New Roman" panose="02020603050405020304" pitchFamily="18" charset="0"/>
              </a:rPr>
              <a:t>First_Name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=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‘Nina’ WHERE </a:t>
            </a:r>
            <a:r>
              <a:rPr lang="en-US" sz="2000" dirty="0" err="1" smtClean="0">
                <a:solidFill>
                  <a:srgbClr val="FF0000"/>
                </a:solidFill>
                <a:latin typeface="Times New Roman" panose="02020603050405020304" pitchFamily="18" charset="0"/>
              </a:rPr>
              <a:t>Last_Name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=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'</a:t>
            </a:r>
            <a:r>
              <a:rPr lang="en-US" sz="2000" dirty="0" err="1" smtClean="0">
                <a:solidFill>
                  <a:srgbClr val="FF0000"/>
                </a:solidFill>
                <a:latin typeface="Times New Roman" panose="02020603050405020304" pitchFamily="18" charset="0"/>
              </a:rPr>
              <a:t>Rusmuseen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'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;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33797" name="Group 111"/>
          <p:cNvGrpSpPr>
            <a:grpSpLocks/>
          </p:cNvGrpSpPr>
          <p:nvPr/>
        </p:nvGrpSpPr>
        <p:grpSpPr bwMode="auto">
          <a:xfrm>
            <a:off x="3581399" y="4371801"/>
            <a:ext cx="6192187" cy="1729196"/>
            <a:chOff x="-3" y="-3"/>
            <a:chExt cx="5770" cy="567"/>
          </a:xfrm>
        </p:grpSpPr>
        <p:sp>
          <p:nvSpPr>
            <p:cNvPr id="33798" name="Rectangle 65"/>
            <p:cNvSpPr>
              <a:spLocks noChangeArrowheads="1"/>
            </p:cNvSpPr>
            <p:nvPr/>
          </p:nvSpPr>
          <p:spPr bwMode="auto">
            <a:xfrm>
              <a:off x="0" y="0"/>
              <a:ext cx="275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33799" name="Group 110"/>
            <p:cNvGrpSpPr>
              <a:grpSpLocks/>
            </p:cNvGrpSpPr>
            <p:nvPr/>
          </p:nvGrpSpPr>
          <p:grpSpPr bwMode="auto">
            <a:xfrm>
              <a:off x="-3" y="-3"/>
              <a:ext cx="5770" cy="567"/>
              <a:chOff x="-3" y="-3"/>
              <a:chExt cx="5770" cy="567"/>
            </a:xfrm>
          </p:grpSpPr>
          <p:grpSp>
            <p:nvGrpSpPr>
              <p:cNvPr id="33800" name="Group 108"/>
              <p:cNvGrpSpPr>
                <a:grpSpLocks/>
              </p:cNvGrpSpPr>
              <p:nvPr/>
            </p:nvGrpSpPr>
            <p:grpSpPr bwMode="auto">
              <a:xfrm>
                <a:off x="0" y="0"/>
                <a:ext cx="5764" cy="564"/>
                <a:chOff x="0" y="0"/>
                <a:chExt cx="5764" cy="564"/>
              </a:xfrm>
            </p:grpSpPr>
            <p:grpSp>
              <p:nvGrpSpPr>
                <p:cNvPr id="33802" name="Group 106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5764" cy="564"/>
                  <a:chOff x="-3" y="-3"/>
                  <a:chExt cx="5764" cy="564"/>
                </a:xfrm>
              </p:grpSpPr>
              <p:sp>
                <p:nvSpPr>
                  <p:cNvPr id="33804" name="Rectangle 66"/>
                  <p:cNvSpPr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0" cy="291"/>
                  </a:xfrm>
                  <a:prstGeom prst="rect">
                    <a:avLst/>
                  </a:prstGeom>
                  <a:solidFill>
                    <a:srgbClr val="F1F1F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ts val="300"/>
                      </a:spcBef>
                      <a:buClr>
                        <a:srgbClr val="A04DA3"/>
                      </a:buClr>
                      <a:buFont typeface="Georgia" panose="02040502050405020303" pitchFamily="18" charset="0"/>
                      <a:buChar char="•"/>
                      <a:defRPr sz="2800">
                        <a:solidFill>
                          <a:schemeClr val="tx1"/>
                        </a:solidFill>
                        <a:latin typeface="Georgia" panose="02040502050405020303" pitchFamily="18" charset="0"/>
                      </a:defRPr>
                    </a:lvl1pPr>
                    <a:lvl2pPr marL="742950" indent="-285750">
                      <a:spcBef>
                        <a:spcPts val="300"/>
                      </a:spcBef>
                      <a:buClr>
                        <a:schemeClr val="accent2"/>
                      </a:buClr>
                      <a:buFont typeface="Georgia" panose="02040502050405020303" pitchFamily="18" charset="0"/>
                      <a:buChar char="▫"/>
                      <a:defRPr sz="2600">
                        <a:solidFill>
                          <a:schemeClr val="accent2"/>
                        </a:solidFill>
                        <a:latin typeface="Georgia" panose="02040502050405020303" pitchFamily="18" charset="0"/>
                      </a:defRPr>
                    </a:lvl2pPr>
                    <a:lvl3pPr marL="1143000" indent="-228600">
                      <a:spcBef>
                        <a:spcPts val="300"/>
                      </a:spcBef>
                      <a:buClr>
                        <a:schemeClr val="accent1"/>
                      </a:buClr>
                      <a:buFont typeface="Wingdings 2" panose="05020102010507070707" pitchFamily="18" charset="2"/>
                      <a:buChar char=""/>
                      <a:defRPr sz="2400">
                        <a:solidFill>
                          <a:schemeClr val="accent1"/>
                        </a:solidFill>
                        <a:latin typeface="Georgia" panose="02040502050405020303" pitchFamily="18" charset="0"/>
                      </a:defRPr>
                    </a:lvl3pPr>
                    <a:lvl4pPr marL="1600200" indent="-228600">
                      <a:spcBef>
                        <a:spcPts val="300"/>
                      </a:spcBef>
                      <a:buClr>
                        <a:schemeClr val="accent1"/>
                      </a:buClr>
                      <a:buFont typeface="Wingdings 2" panose="05020102010507070707" pitchFamily="18" charset="2"/>
                      <a:buChar char=""/>
                      <a:defRPr sz="2200">
                        <a:solidFill>
                          <a:schemeClr val="accent1"/>
                        </a:solidFill>
                        <a:latin typeface="Georgia" panose="02040502050405020303" pitchFamily="18" charset="0"/>
                      </a:defRPr>
                    </a:lvl4pPr>
                    <a:lvl5pPr marL="2057400" indent="-228600">
                      <a:spcBef>
                        <a:spcPts val="300"/>
                      </a:spcBef>
                      <a:buClr>
                        <a:srgbClr val="A04DA3"/>
                      </a:buClr>
                      <a:buFont typeface="Georgia" panose="02040502050405020303" pitchFamily="18" charset="0"/>
                      <a:buChar char="▫"/>
                      <a:defRPr sz="2000">
                        <a:solidFill>
                          <a:srgbClr val="A04DA3"/>
                        </a:solidFill>
                        <a:latin typeface="Georgia" panose="02040502050405020303" pitchFamily="18" charset="0"/>
                      </a:defRPr>
                    </a:lvl5pPr>
                    <a:lvl6pPr marL="2514600" indent="-228600" eaLnBrk="0" fontAlgn="base" hangingPunct="0">
                      <a:spcBef>
                        <a:spcPts val="300"/>
                      </a:spcBef>
                      <a:spcAft>
                        <a:spcPct val="0"/>
                      </a:spcAft>
                      <a:buClr>
                        <a:srgbClr val="A04DA3"/>
                      </a:buClr>
                      <a:buFont typeface="Georgia" panose="02040502050405020303" pitchFamily="18" charset="0"/>
                      <a:buChar char="▫"/>
                      <a:defRPr sz="2000">
                        <a:solidFill>
                          <a:srgbClr val="A04DA3"/>
                        </a:solidFill>
                        <a:latin typeface="Georgia" panose="02040502050405020303" pitchFamily="18" charset="0"/>
                      </a:defRPr>
                    </a:lvl6pPr>
                    <a:lvl7pPr marL="2971800" indent="-228600" eaLnBrk="0" fontAlgn="base" hangingPunct="0">
                      <a:spcBef>
                        <a:spcPts val="300"/>
                      </a:spcBef>
                      <a:spcAft>
                        <a:spcPct val="0"/>
                      </a:spcAft>
                      <a:buClr>
                        <a:srgbClr val="A04DA3"/>
                      </a:buClr>
                      <a:buFont typeface="Georgia" panose="02040502050405020303" pitchFamily="18" charset="0"/>
                      <a:buChar char="▫"/>
                      <a:defRPr sz="2000">
                        <a:solidFill>
                          <a:srgbClr val="A04DA3"/>
                        </a:solidFill>
                        <a:latin typeface="Georgia" panose="02040502050405020303" pitchFamily="18" charset="0"/>
                      </a:defRPr>
                    </a:lvl7pPr>
                    <a:lvl8pPr marL="3429000" indent="-228600" eaLnBrk="0" fontAlgn="base" hangingPunct="0">
                      <a:spcBef>
                        <a:spcPts val="300"/>
                      </a:spcBef>
                      <a:spcAft>
                        <a:spcPct val="0"/>
                      </a:spcAft>
                      <a:buClr>
                        <a:srgbClr val="A04DA3"/>
                      </a:buClr>
                      <a:buFont typeface="Georgia" panose="02040502050405020303" pitchFamily="18" charset="0"/>
                      <a:buChar char="▫"/>
                      <a:defRPr sz="2000">
                        <a:solidFill>
                          <a:srgbClr val="A04DA3"/>
                        </a:solidFill>
                        <a:latin typeface="Georgia" panose="02040502050405020303" pitchFamily="18" charset="0"/>
                      </a:defRPr>
                    </a:lvl8pPr>
                    <a:lvl9pPr marL="3886200" indent="-228600" eaLnBrk="0" fontAlgn="base" hangingPunct="0">
                      <a:spcBef>
                        <a:spcPts val="300"/>
                      </a:spcBef>
                      <a:spcAft>
                        <a:spcPct val="0"/>
                      </a:spcAft>
                      <a:buClr>
                        <a:srgbClr val="A04DA3"/>
                      </a:buClr>
                      <a:buFont typeface="Georgia" panose="02040502050405020303" pitchFamily="18" charset="0"/>
                      <a:buChar char="▫"/>
                      <a:defRPr sz="2000">
                        <a:solidFill>
                          <a:srgbClr val="A04DA3"/>
                        </a:solidFill>
                        <a:latin typeface="Georgia" panose="02040502050405020303" pitchFamily="18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en-US" sz="2400">
                      <a:latin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33805" name="Group 105"/>
                  <p:cNvGrpSpPr>
                    <a:grpSpLocks/>
                  </p:cNvGrpSpPr>
                  <p:nvPr/>
                </p:nvGrpSpPr>
                <p:grpSpPr bwMode="auto">
                  <a:xfrm>
                    <a:off x="-3" y="-3"/>
                    <a:ext cx="5764" cy="564"/>
                    <a:chOff x="-3" y="-3"/>
                    <a:chExt cx="5764" cy="564"/>
                  </a:xfrm>
                </p:grpSpPr>
                <p:grpSp>
                  <p:nvGrpSpPr>
                    <p:cNvPr id="33806" name="Group 103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0" y="0"/>
                      <a:ext cx="5758" cy="561"/>
                      <a:chOff x="0" y="0"/>
                      <a:chExt cx="5758" cy="561"/>
                    </a:xfrm>
                  </p:grpSpPr>
                  <p:grpSp>
                    <p:nvGrpSpPr>
                      <p:cNvPr id="33808" name="Group 80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0" y="0"/>
                        <a:ext cx="1490" cy="164"/>
                        <a:chOff x="0" y="0"/>
                        <a:chExt cx="1490" cy="164"/>
                      </a:xfrm>
                    </p:grpSpPr>
                    <p:sp>
                      <p:nvSpPr>
                        <p:cNvPr id="33842" name="Rectangle 6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0"/>
                          <a:ext cx="1490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>
                            <a:spcBef>
                              <a:spcPct val="0"/>
                            </a:spcBef>
                            <a:buClrTx/>
                            <a:buNone/>
                          </a:pPr>
                          <a:r>
                            <a:rPr lang="en-US" sz="1050" b="1" dirty="0" err="1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Last_Name</a:t>
                          </a:r>
                          <a:endParaRPr lang="en-US" sz="1050" dirty="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3843" name="Rectangle 7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0"/>
                          <a:ext cx="1490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3809" name="Group 82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490" y="0"/>
                        <a:ext cx="1505" cy="164"/>
                        <a:chOff x="1490" y="0"/>
                        <a:chExt cx="1505" cy="164"/>
                      </a:xfrm>
                    </p:grpSpPr>
                    <p:sp>
                      <p:nvSpPr>
                        <p:cNvPr id="33840" name="Rectangle 68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490" y="0"/>
                          <a:ext cx="1505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 b="1" dirty="0" err="1" smtClean="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First_Name</a:t>
                          </a:r>
                          <a:endParaRPr lang="en-US" sz="2400" dirty="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3841" name="Rectangle 8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490" y="0"/>
                          <a:ext cx="1505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3810" name="Group 84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995" y="0"/>
                        <a:ext cx="1389" cy="164"/>
                        <a:chOff x="2995" y="0"/>
                        <a:chExt cx="1389" cy="164"/>
                      </a:xfrm>
                    </p:grpSpPr>
                    <p:sp>
                      <p:nvSpPr>
                        <p:cNvPr id="33838" name="Rectangle 6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995" y="0"/>
                          <a:ext cx="1389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 b="1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Address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3839" name="Rectangle 8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995" y="0"/>
                          <a:ext cx="1389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3811" name="Group 86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384" y="0"/>
                        <a:ext cx="1374" cy="164"/>
                        <a:chOff x="4384" y="0"/>
                        <a:chExt cx="1374" cy="164"/>
                      </a:xfrm>
                    </p:grpSpPr>
                    <p:sp>
                      <p:nvSpPr>
                        <p:cNvPr id="33836" name="Rectangle 70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384" y="0"/>
                          <a:ext cx="1374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 b="1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City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3837" name="Rectangle 8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384" y="0"/>
                          <a:ext cx="1374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3812" name="Group 88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0" y="164"/>
                        <a:ext cx="1490" cy="164"/>
                        <a:chOff x="0" y="164"/>
                        <a:chExt cx="1490" cy="164"/>
                      </a:xfrm>
                    </p:grpSpPr>
                    <p:sp>
                      <p:nvSpPr>
                        <p:cNvPr id="33834" name="Rectangle 7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164"/>
                          <a:ext cx="1490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Nilsen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3835" name="Rectangle 8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164"/>
                          <a:ext cx="1490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3813" name="Group 90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490" y="164"/>
                        <a:ext cx="1505" cy="164"/>
                        <a:chOff x="1490" y="164"/>
                        <a:chExt cx="1505" cy="164"/>
                      </a:xfrm>
                    </p:grpSpPr>
                    <p:sp>
                      <p:nvSpPr>
                        <p:cNvPr id="33832" name="Rectangle 72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490" y="164"/>
                          <a:ext cx="1505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Fred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3833" name="Rectangle 8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490" y="164"/>
                          <a:ext cx="1505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3814" name="Group 92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995" y="164"/>
                        <a:ext cx="1389" cy="164"/>
                        <a:chOff x="2995" y="164"/>
                        <a:chExt cx="1389" cy="164"/>
                      </a:xfrm>
                    </p:grpSpPr>
                    <p:sp>
                      <p:nvSpPr>
                        <p:cNvPr id="33830" name="Rectangle 7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995" y="164"/>
                          <a:ext cx="1389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Kirkegt 56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3831" name="Rectangle 9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995" y="164"/>
                          <a:ext cx="1389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3815" name="Group 94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384" y="164"/>
                        <a:ext cx="1374" cy="164"/>
                        <a:chOff x="4384" y="164"/>
                        <a:chExt cx="1374" cy="164"/>
                      </a:xfrm>
                    </p:grpSpPr>
                    <p:sp>
                      <p:nvSpPr>
                        <p:cNvPr id="33828" name="Rectangle 7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384" y="164"/>
                          <a:ext cx="1374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Stavanger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3829" name="Rectangle 9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384" y="164"/>
                          <a:ext cx="1374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3816" name="Group 96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0" y="328"/>
                        <a:ext cx="1490" cy="164"/>
                        <a:chOff x="0" y="328"/>
                        <a:chExt cx="1490" cy="164"/>
                      </a:xfrm>
                    </p:grpSpPr>
                    <p:sp>
                      <p:nvSpPr>
                        <p:cNvPr id="33826" name="Rectangle 7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328"/>
                          <a:ext cx="1490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 dirty="0" err="1" smtClean="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Rusmuseen</a:t>
                          </a:r>
                          <a:endParaRPr lang="en-US" sz="2400" dirty="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3827" name="Rectangle 9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328"/>
                          <a:ext cx="1490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3817" name="Group 98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490" y="328"/>
                        <a:ext cx="1505" cy="164"/>
                        <a:chOff x="1490" y="328"/>
                        <a:chExt cx="1505" cy="164"/>
                      </a:xfrm>
                    </p:grpSpPr>
                    <p:sp>
                      <p:nvSpPr>
                        <p:cNvPr id="33824" name="Rectangle 76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490" y="328"/>
                          <a:ext cx="1505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Nina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3825" name="Rectangle 9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490" y="328"/>
                          <a:ext cx="1505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3818" name="Group 100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995" y="328"/>
                        <a:ext cx="1389" cy="164"/>
                        <a:chOff x="2995" y="328"/>
                        <a:chExt cx="1389" cy="164"/>
                      </a:xfrm>
                    </p:grpSpPr>
                    <p:sp>
                      <p:nvSpPr>
                        <p:cNvPr id="33822" name="Rectangle 7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995" y="328"/>
                          <a:ext cx="1389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Storgt 67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3823" name="Rectangle 9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995" y="328"/>
                          <a:ext cx="1389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3819" name="Group 102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384" y="328"/>
                        <a:ext cx="1374" cy="233"/>
                        <a:chOff x="4384" y="328"/>
                        <a:chExt cx="1374" cy="233"/>
                      </a:xfrm>
                    </p:grpSpPr>
                    <p:sp>
                      <p:nvSpPr>
                        <p:cNvPr id="33820" name="Rectangle 78"/>
                        <p:cNvSpPr>
                          <a:spLocks noChangeArrowheads="1" noTextEdit="1"/>
                        </p:cNvSpPr>
                        <p:nvPr/>
                      </p:nvSpPr>
                      <p:spPr bwMode="auto">
                        <a:xfrm>
                          <a:off x="4384" y="328"/>
                          <a:ext cx="1374" cy="233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>
                          <a:spAutoFit/>
                        </a:bodyPr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33821" name="Rectangle 10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384" y="328"/>
                          <a:ext cx="1374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33807" name="Rectangle 10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-3" y="-3"/>
                      <a:ext cx="5764" cy="498"/>
                    </a:xfrm>
                    <a:prstGeom prst="rect">
                      <a:avLst/>
                    </a:prstGeom>
                    <a:noFill/>
                    <a:ln w="9525">
                      <a:solidFill>
                        <a:srgbClr val="A0A0A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1pPr>
                      <a:lvl2pPr marL="742950" indent="-285750">
                        <a:spcBef>
                          <a:spcPts val="300"/>
                        </a:spcBef>
                        <a:buClr>
                          <a:schemeClr val="accent2"/>
                        </a:buClr>
                        <a:buFont typeface="Georgia" panose="02040502050405020303" pitchFamily="18" charset="0"/>
                        <a:buChar char="▫"/>
                        <a:defRPr sz="2600">
                          <a:solidFill>
                            <a:schemeClr val="accent2"/>
                          </a:solidFill>
                          <a:latin typeface="Georgia" panose="02040502050405020303" pitchFamily="18" charset="0"/>
                        </a:defRPr>
                      </a:lvl2pPr>
                      <a:lvl3pPr marL="1143000" indent="-22860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buChar char=""/>
                        <a:defRPr sz="2400">
                          <a:solidFill>
                            <a:schemeClr val="accent1"/>
                          </a:solidFill>
                          <a:latin typeface="Georgia" panose="02040502050405020303" pitchFamily="18" charset="0"/>
                        </a:defRPr>
                      </a:lvl3pPr>
                      <a:lvl4pPr marL="1600200" indent="-22860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buChar char=""/>
                        <a:defRPr sz="2200">
                          <a:solidFill>
                            <a:schemeClr val="accent1"/>
                          </a:solidFill>
                          <a:latin typeface="Georgia" panose="02040502050405020303" pitchFamily="18" charset="0"/>
                        </a:defRPr>
                      </a:lvl4pPr>
                      <a:lvl5pPr marL="2057400" indent="-22860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buChar char="▫"/>
                        <a:defRPr sz="2000">
                          <a:solidFill>
                            <a:srgbClr val="A04DA3"/>
                          </a:solidFill>
                          <a:latin typeface="Georgia" panose="02040502050405020303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buChar char="▫"/>
                        <a:defRPr sz="2000">
                          <a:solidFill>
                            <a:srgbClr val="A04DA3"/>
                          </a:solidFill>
                          <a:latin typeface="Georgia" panose="02040502050405020303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buChar char="▫"/>
                        <a:defRPr sz="2000">
                          <a:solidFill>
                            <a:srgbClr val="A04DA3"/>
                          </a:solidFill>
                          <a:latin typeface="Georgia" panose="02040502050405020303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buChar char="▫"/>
                        <a:defRPr sz="2000">
                          <a:solidFill>
                            <a:srgbClr val="A04DA3"/>
                          </a:solidFill>
                          <a:latin typeface="Georgia" panose="02040502050405020303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buChar char="▫"/>
                        <a:defRPr sz="2000">
                          <a:solidFill>
                            <a:srgbClr val="A04DA3"/>
                          </a:solidFill>
                          <a:latin typeface="Georgia" panose="02040502050405020303" pitchFamily="18" charset="0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en-US" sz="2400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</p:grpSp>
            <p:sp>
              <p:nvSpPr>
                <p:cNvPr id="33803" name="Rectangle 107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5764" cy="49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spcBef>
                      <a:spcPts val="300"/>
                    </a:spcBef>
                    <a:buClr>
                      <a:srgbClr val="A04DA3"/>
                    </a:buClr>
                    <a:buFont typeface="Georgia" panose="02040502050405020303" pitchFamily="18" charset="0"/>
                    <a:buChar char="•"/>
                    <a:defRPr sz="2800">
                      <a:solidFill>
                        <a:schemeClr val="tx1"/>
                      </a:solidFill>
                      <a:latin typeface="Georgia" panose="02040502050405020303" pitchFamily="18" charset="0"/>
                    </a:defRPr>
                  </a:lvl1pPr>
                  <a:lvl2pPr marL="742950" indent="-285750">
                    <a:spcBef>
                      <a:spcPts val="300"/>
                    </a:spcBef>
                    <a:buClr>
                      <a:schemeClr val="accent2"/>
                    </a:buClr>
                    <a:buFont typeface="Georgia" panose="02040502050405020303" pitchFamily="18" charset="0"/>
                    <a:buChar char="▫"/>
                    <a:defRPr sz="2600">
                      <a:solidFill>
                        <a:schemeClr val="accent2"/>
                      </a:solidFill>
                      <a:latin typeface="Georgia" panose="02040502050405020303" pitchFamily="18" charset="0"/>
                    </a:defRPr>
                  </a:lvl2pPr>
                  <a:lvl3pPr marL="1143000" indent="-228600">
                    <a:spcBef>
                      <a:spcPts val="300"/>
                    </a:spcBef>
                    <a:buClr>
                      <a:schemeClr val="accent1"/>
                    </a:buClr>
                    <a:buFont typeface="Wingdings 2" panose="05020102010507070707" pitchFamily="18" charset="2"/>
                    <a:buChar char=""/>
                    <a:defRPr sz="2400">
                      <a:solidFill>
                        <a:schemeClr val="accent1"/>
                      </a:solidFill>
                      <a:latin typeface="Georgia" panose="02040502050405020303" pitchFamily="18" charset="0"/>
                    </a:defRPr>
                  </a:lvl3pPr>
                  <a:lvl4pPr marL="1600200" indent="-228600">
                    <a:spcBef>
                      <a:spcPts val="300"/>
                    </a:spcBef>
                    <a:buClr>
                      <a:schemeClr val="accent1"/>
                    </a:buClr>
                    <a:buFont typeface="Wingdings 2" panose="05020102010507070707" pitchFamily="18" charset="2"/>
                    <a:buChar char=""/>
                    <a:defRPr sz="2200">
                      <a:solidFill>
                        <a:schemeClr val="accent1"/>
                      </a:solidFill>
                      <a:latin typeface="Georgia" panose="02040502050405020303" pitchFamily="18" charset="0"/>
                    </a:defRPr>
                  </a:lvl4pPr>
                  <a:lvl5pPr marL="2057400" indent="-228600">
                    <a:spcBef>
                      <a:spcPts val="300"/>
                    </a:spcBef>
                    <a:buClr>
                      <a:srgbClr val="A04DA3"/>
                    </a:buClr>
                    <a:buFont typeface="Georgia" panose="02040502050405020303" pitchFamily="18" charset="0"/>
                    <a:buChar char="▫"/>
                    <a:defRPr sz="2000">
                      <a:solidFill>
                        <a:srgbClr val="A04DA3"/>
                      </a:solidFill>
                      <a:latin typeface="Georgia" panose="02040502050405020303" pitchFamily="18" charset="0"/>
                    </a:defRPr>
                  </a:lvl5pPr>
                  <a:lvl6pPr marL="2514600" indent="-228600" eaLnBrk="0" fontAlgn="base" hangingPunct="0">
                    <a:spcBef>
                      <a:spcPts val="300"/>
                    </a:spcBef>
                    <a:spcAft>
                      <a:spcPct val="0"/>
                    </a:spcAft>
                    <a:buClr>
                      <a:srgbClr val="A04DA3"/>
                    </a:buClr>
                    <a:buFont typeface="Georgia" panose="02040502050405020303" pitchFamily="18" charset="0"/>
                    <a:buChar char="▫"/>
                    <a:defRPr sz="2000">
                      <a:solidFill>
                        <a:srgbClr val="A04DA3"/>
                      </a:solidFill>
                      <a:latin typeface="Georgia" panose="02040502050405020303" pitchFamily="18" charset="0"/>
                    </a:defRPr>
                  </a:lvl6pPr>
                  <a:lvl7pPr marL="2971800" indent="-228600" eaLnBrk="0" fontAlgn="base" hangingPunct="0">
                    <a:spcBef>
                      <a:spcPts val="300"/>
                    </a:spcBef>
                    <a:spcAft>
                      <a:spcPct val="0"/>
                    </a:spcAft>
                    <a:buClr>
                      <a:srgbClr val="A04DA3"/>
                    </a:buClr>
                    <a:buFont typeface="Georgia" panose="02040502050405020303" pitchFamily="18" charset="0"/>
                    <a:buChar char="▫"/>
                    <a:defRPr sz="2000">
                      <a:solidFill>
                        <a:srgbClr val="A04DA3"/>
                      </a:solidFill>
                      <a:latin typeface="Georgia" panose="02040502050405020303" pitchFamily="18" charset="0"/>
                    </a:defRPr>
                  </a:lvl7pPr>
                  <a:lvl8pPr marL="3429000" indent="-228600" eaLnBrk="0" fontAlgn="base" hangingPunct="0">
                    <a:spcBef>
                      <a:spcPts val="300"/>
                    </a:spcBef>
                    <a:spcAft>
                      <a:spcPct val="0"/>
                    </a:spcAft>
                    <a:buClr>
                      <a:srgbClr val="A04DA3"/>
                    </a:buClr>
                    <a:buFont typeface="Georgia" panose="02040502050405020303" pitchFamily="18" charset="0"/>
                    <a:buChar char="▫"/>
                    <a:defRPr sz="2000">
                      <a:solidFill>
                        <a:srgbClr val="A04DA3"/>
                      </a:solidFill>
                      <a:latin typeface="Georgia" panose="02040502050405020303" pitchFamily="18" charset="0"/>
                    </a:defRPr>
                  </a:lvl8pPr>
                  <a:lvl9pPr marL="3886200" indent="-228600" eaLnBrk="0" fontAlgn="base" hangingPunct="0">
                    <a:spcBef>
                      <a:spcPts val="300"/>
                    </a:spcBef>
                    <a:spcAft>
                      <a:spcPct val="0"/>
                    </a:spcAft>
                    <a:buClr>
                      <a:srgbClr val="A04DA3"/>
                    </a:buClr>
                    <a:buFont typeface="Georgia" panose="02040502050405020303" pitchFamily="18" charset="0"/>
                    <a:buChar char="▫"/>
                    <a:defRPr sz="2000">
                      <a:solidFill>
                        <a:srgbClr val="A04DA3"/>
                      </a:solidFill>
                      <a:latin typeface="Georgia" panose="02040502050405020303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sz="2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3801" name="Rectangle 109"/>
              <p:cNvSpPr>
                <a:spLocks noChangeArrowheads="1"/>
              </p:cNvSpPr>
              <p:nvPr/>
            </p:nvSpPr>
            <p:spPr bwMode="auto">
              <a:xfrm>
                <a:off x="-3" y="-3"/>
                <a:ext cx="5770" cy="504"/>
              </a:xfrm>
              <a:prstGeom prst="rect">
                <a:avLst/>
              </a:prstGeom>
              <a:noFill/>
              <a:ln w="9525">
                <a:solidFill>
                  <a:srgbClr val="A0A0A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•"/>
                  <a:defRPr sz="28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spcBef>
                    <a:spcPts val="300"/>
                  </a:spcBef>
                  <a:buClr>
                    <a:schemeClr val="accent2"/>
                  </a:buClr>
                  <a:buFont typeface="Georgia" panose="02040502050405020303" pitchFamily="18" charset="0"/>
                  <a:buChar char="▫"/>
                  <a:defRPr sz="2600">
                    <a:solidFill>
                      <a:schemeClr val="accent2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400">
                    <a:solidFill>
                      <a:schemeClr val="accent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200">
                    <a:solidFill>
                      <a:schemeClr val="accent1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</a:defRPr>
                </a:lvl5pPr>
                <a:lvl6pPr marL="25146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</a:defRPr>
                </a:lvl6pPr>
                <a:lvl7pPr marL="29718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</a:defRPr>
                </a:lvl7pPr>
                <a:lvl8pPr marL="34290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</a:defRPr>
                </a:lvl8pPr>
                <a:lvl9pPr marL="38862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sz="2400">
                  <a:latin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121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44660" y="746893"/>
            <a:ext cx="8229600" cy="10699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2b) Update several Columns in a Row</a:t>
            </a: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1044297" y="2771035"/>
            <a:ext cx="10378208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sz="2400" dirty="0">
                <a:latin typeface="Times New Roman" panose="02020603050405020304" pitchFamily="18" charset="0"/>
              </a:rPr>
              <a:t>We want to change the address and add the name of the city: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UPDATE Person SET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Address =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'Stien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', City =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'Stavanger‘ </a:t>
            </a:r>
            <a:r>
              <a:rPr lang="sk-SK" dirty="0">
                <a:solidFill>
                  <a:srgbClr val="FF0000"/>
                </a:solidFill>
                <a:latin typeface="Times New Roman" panose="02020603050405020304" pitchFamily="18" charset="0"/>
              </a:rPr>
              <a:t>	</a:t>
            </a:r>
            <a:endParaRPr lang="en-IN" dirty="0" smtClean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WHERE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</a:rPr>
              <a:t>Last_Name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=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'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</a:rPr>
              <a:t>Rusmuseen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'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;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34820" name="Group 50"/>
          <p:cNvGrpSpPr>
            <a:grpSpLocks/>
          </p:cNvGrpSpPr>
          <p:nvPr/>
        </p:nvGrpSpPr>
        <p:grpSpPr bwMode="auto">
          <a:xfrm>
            <a:off x="2555497" y="4525361"/>
            <a:ext cx="6669525" cy="1334398"/>
            <a:chOff x="-3" y="-3"/>
            <a:chExt cx="5770" cy="504"/>
          </a:xfrm>
        </p:grpSpPr>
        <p:sp>
          <p:nvSpPr>
            <p:cNvPr id="34868" name="Rectangle 4"/>
            <p:cNvSpPr>
              <a:spLocks noChangeArrowheads="1"/>
            </p:cNvSpPr>
            <p:nvPr/>
          </p:nvSpPr>
          <p:spPr bwMode="auto">
            <a:xfrm>
              <a:off x="0" y="0"/>
              <a:ext cx="275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34869" name="Group 49"/>
            <p:cNvGrpSpPr>
              <a:grpSpLocks/>
            </p:cNvGrpSpPr>
            <p:nvPr/>
          </p:nvGrpSpPr>
          <p:grpSpPr bwMode="auto">
            <a:xfrm>
              <a:off x="-3" y="-3"/>
              <a:ext cx="5770" cy="504"/>
              <a:chOff x="-3" y="-3"/>
              <a:chExt cx="5770" cy="504"/>
            </a:xfrm>
          </p:grpSpPr>
          <p:grpSp>
            <p:nvGrpSpPr>
              <p:cNvPr id="34870" name="Group 47"/>
              <p:cNvGrpSpPr>
                <a:grpSpLocks/>
              </p:cNvGrpSpPr>
              <p:nvPr/>
            </p:nvGrpSpPr>
            <p:grpSpPr bwMode="auto">
              <a:xfrm>
                <a:off x="0" y="0"/>
                <a:ext cx="5764" cy="498"/>
                <a:chOff x="0" y="0"/>
                <a:chExt cx="5764" cy="498"/>
              </a:xfrm>
            </p:grpSpPr>
            <p:grpSp>
              <p:nvGrpSpPr>
                <p:cNvPr id="34872" name="Group 45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5764" cy="498"/>
                  <a:chOff x="-3" y="-3"/>
                  <a:chExt cx="5764" cy="498"/>
                </a:xfrm>
              </p:grpSpPr>
              <p:sp>
                <p:nvSpPr>
                  <p:cNvPr id="34874" name="Rectangle 5"/>
                  <p:cNvSpPr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0" cy="291"/>
                  </a:xfrm>
                  <a:prstGeom prst="rect">
                    <a:avLst/>
                  </a:prstGeom>
                  <a:solidFill>
                    <a:srgbClr val="F1F1F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ts val="300"/>
                      </a:spcBef>
                      <a:buClr>
                        <a:srgbClr val="A04DA3"/>
                      </a:buClr>
                      <a:buFont typeface="Georgia" panose="02040502050405020303" pitchFamily="18" charset="0"/>
                      <a:buChar char="•"/>
                      <a:defRPr sz="2800">
                        <a:solidFill>
                          <a:schemeClr val="tx1"/>
                        </a:solidFill>
                        <a:latin typeface="Georgia" panose="02040502050405020303" pitchFamily="18" charset="0"/>
                      </a:defRPr>
                    </a:lvl1pPr>
                    <a:lvl2pPr marL="742950" indent="-285750">
                      <a:spcBef>
                        <a:spcPts val="300"/>
                      </a:spcBef>
                      <a:buClr>
                        <a:schemeClr val="accent2"/>
                      </a:buClr>
                      <a:buFont typeface="Georgia" panose="02040502050405020303" pitchFamily="18" charset="0"/>
                      <a:buChar char="▫"/>
                      <a:defRPr sz="2600">
                        <a:solidFill>
                          <a:schemeClr val="accent2"/>
                        </a:solidFill>
                        <a:latin typeface="Georgia" panose="02040502050405020303" pitchFamily="18" charset="0"/>
                      </a:defRPr>
                    </a:lvl2pPr>
                    <a:lvl3pPr marL="1143000" indent="-228600">
                      <a:spcBef>
                        <a:spcPts val="300"/>
                      </a:spcBef>
                      <a:buClr>
                        <a:schemeClr val="accent1"/>
                      </a:buClr>
                      <a:buFont typeface="Wingdings 2" panose="05020102010507070707" pitchFamily="18" charset="2"/>
                      <a:buChar char=""/>
                      <a:defRPr sz="2400">
                        <a:solidFill>
                          <a:schemeClr val="accent1"/>
                        </a:solidFill>
                        <a:latin typeface="Georgia" panose="02040502050405020303" pitchFamily="18" charset="0"/>
                      </a:defRPr>
                    </a:lvl3pPr>
                    <a:lvl4pPr marL="1600200" indent="-228600">
                      <a:spcBef>
                        <a:spcPts val="300"/>
                      </a:spcBef>
                      <a:buClr>
                        <a:schemeClr val="accent1"/>
                      </a:buClr>
                      <a:buFont typeface="Wingdings 2" panose="05020102010507070707" pitchFamily="18" charset="2"/>
                      <a:buChar char=""/>
                      <a:defRPr sz="2200">
                        <a:solidFill>
                          <a:schemeClr val="accent1"/>
                        </a:solidFill>
                        <a:latin typeface="Georgia" panose="02040502050405020303" pitchFamily="18" charset="0"/>
                      </a:defRPr>
                    </a:lvl4pPr>
                    <a:lvl5pPr marL="2057400" indent="-228600">
                      <a:spcBef>
                        <a:spcPts val="300"/>
                      </a:spcBef>
                      <a:buClr>
                        <a:srgbClr val="A04DA3"/>
                      </a:buClr>
                      <a:buFont typeface="Georgia" panose="02040502050405020303" pitchFamily="18" charset="0"/>
                      <a:buChar char="▫"/>
                      <a:defRPr sz="2000">
                        <a:solidFill>
                          <a:srgbClr val="A04DA3"/>
                        </a:solidFill>
                        <a:latin typeface="Georgia" panose="02040502050405020303" pitchFamily="18" charset="0"/>
                      </a:defRPr>
                    </a:lvl5pPr>
                    <a:lvl6pPr marL="2514600" indent="-228600" eaLnBrk="0" fontAlgn="base" hangingPunct="0">
                      <a:spcBef>
                        <a:spcPts val="300"/>
                      </a:spcBef>
                      <a:spcAft>
                        <a:spcPct val="0"/>
                      </a:spcAft>
                      <a:buClr>
                        <a:srgbClr val="A04DA3"/>
                      </a:buClr>
                      <a:buFont typeface="Georgia" panose="02040502050405020303" pitchFamily="18" charset="0"/>
                      <a:buChar char="▫"/>
                      <a:defRPr sz="2000">
                        <a:solidFill>
                          <a:srgbClr val="A04DA3"/>
                        </a:solidFill>
                        <a:latin typeface="Georgia" panose="02040502050405020303" pitchFamily="18" charset="0"/>
                      </a:defRPr>
                    </a:lvl6pPr>
                    <a:lvl7pPr marL="2971800" indent="-228600" eaLnBrk="0" fontAlgn="base" hangingPunct="0">
                      <a:spcBef>
                        <a:spcPts val="300"/>
                      </a:spcBef>
                      <a:spcAft>
                        <a:spcPct val="0"/>
                      </a:spcAft>
                      <a:buClr>
                        <a:srgbClr val="A04DA3"/>
                      </a:buClr>
                      <a:buFont typeface="Georgia" panose="02040502050405020303" pitchFamily="18" charset="0"/>
                      <a:buChar char="▫"/>
                      <a:defRPr sz="2000">
                        <a:solidFill>
                          <a:srgbClr val="A04DA3"/>
                        </a:solidFill>
                        <a:latin typeface="Georgia" panose="02040502050405020303" pitchFamily="18" charset="0"/>
                      </a:defRPr>
                    </a:lvl7pPr>
                    <a:lvl8pPr marL="3429000" indent="-228600" eaLnBrk="0" fontAlgn="base" hangingPunct="0">
                      <a:spcBef>
                        <a:spcPts val="300"/>
                      </a:spcBef>
                      <a:spcAft>
                        <a:spcPct val="0"/>
                      </a:spcAft>
                      <a:buClr>
                        <a:srgbClr val="A04DA3"/>
                      </a:buClr>
                      <a:buFont typeface="Georgia" panose="02040502050405020303" pitchFamily="18" charset="0"/>
                      <a:buChar char="▫"/>
                      <a:defRPr sz="2000">
                        <a:solidFill>
                          <a:srgbClr val="A04DA3"/>
                        </a:solidFill>
                        <a:latin typeface="Georgia" panose="02040502050405020303" pitchFamily="18" charset="0"/>
                      </a:defRPr>
                    </a:lvl8pPr>
                    <a:lvl9pPr marL="3886200" indent="-228600" eaLnBrk="0" fontAlgn="base" hangingPunct="0">
                      <a:spcBef>
                        <a:spcPts val="300"/>
                      </a:spcBef>
                      <a:spcAft>
                        <a:spcPct val="0"/>
                      </a:spcAft>
                      <a:buClr>
                        <a:srgbClr val="A04DA3"/>
                      </a:buClr>
                      <a:buFont typeface="Georgia" panose="02040502050405020303" pitchFamily="18" charset="0"/>
                      <a:buChar char="▫"/>
                      <a:defRPr sz="2000">
                        <a:solidFill>
                          <a:srgbClr val="A04DA3"/>
                        </a:solidFill>
                        <a:latin typeface="Georgia" panose="02040502050405020303" pitchFamily="18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en-US" sz="2400">
                      <a:latin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34875" name="Group 44"/>
                  <p:cNvGrpSpPr>
                    <a:grpSpLocks/>
                  </p:cNvGrpSpPr>
                  <p:nvPr/>
                </p:nvGrpSpPr>
                <p:grpSpPr bwMode="auto">
                  <a:xfrm>
                    <a:off x="-3" y="-3"/>
                    <a:ext cx="5764" cy="498"/>
                    <a:chOff x="-3" y="-3"/>
                    <a:chExt cx="5764" cy="498"/>
                  </a:xfrm>
                </p:grpSpPr>
                <p:grpSp>
                  <p:nvGrpSpPr>
                    <p:cNvPr id="34876" name="Group 4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0" y="0"/>
                      <a:ext cx="5758" cy="495"/>
                      <a:chOff x="0" y="0"/>
                      <a:chExt cx="5758" cy="495"/>
                    </a:xfrm>
                  </p:grpSpPr>
                  <p:grpSp>
                    <p:nvGrpSpPr>
                      <p:cNvPr id="34878" name="Group 19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0" y="0"/>
                        <a:ext cx="1541" cy="185"/>
                        <a:chOff x="0" y="0"/>
                        <a:chExt cx="1541" cy="185"/>
                      </a:xfrm>
                    </p:grpSpPr>
                    <p:sp>
                      <p:nvSpPr>
                        <p:cNvPr id="34912" name="Rectangle 6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1" y="21"/>
                          <a:ext cx="1490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 b="1" dirty="0" err="1" smtClean="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Last_Name</a:t>
                          </a:r>
                          <a:endParaRPr lang="en-US" sz="2400" dirty="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4913" name="Rectangle 18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0"/>
                          <a:ext cx="1490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4879" name="Group 21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490" y="0"/>
                        <a:ext cx="1505" cy="164"/>
                        <a:chOff x="1490" y="0"/>
                        <a:chExt cx="1505" cy="164"/>
                      </a:xfrm>
                    </p:grpSpPr>
                    <p:sp>
                      <p:nvSpPr>
                        <p:cNvPr id="34910" name="Rectangle 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490" y="0"/>
                          <a:ext cx="1505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 b="1" dirty="0" err="1" smtClean="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First_Name</a:t>
                          </a:r>
                          <a:endParaRPr lang="en-US" sz="2400" dirty="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4911" name="Rectangle 20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490" y="0"/>
                          <a:ext cx="1505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4880" name="Group 23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995" y="0"/>
                        <a:ext cx="1389" cy="164"/>
                        <a:chOff x="2995" y="0"/>
                        <a:chExt cx="1389" cy="164"/>
                      </a:xfrm>
                    </p:grpSpPr>
                    <p:sp>
                      <p:nvSpPr>
                        <p:cNvPr id="34908" name="Rectangle 8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995" y="0"/>
                          <a:ext cx="1389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 b="1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Address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4909" name="Rectangle 22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995" y="0"/>
                          <a:ext cx="1389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4881" name="Group 25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384" y="0"/>
                        <a:ext cx="1374" cy="164"/>
                        <a:chOff x="4384" y="0"/>
                        <a:chExt cx="1374" cy="164"/>
                      </a:xfrm>
                    </p:grpSpPr>
                    <p:sp>
                      <p:nvSpPr>
                        <p:cNvPr id="34906" name="Rectangle 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384" y="0"/>
                          <a:ext cx="1374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 b="1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City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4907" name="Rectangle 2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384" y="0"/>
                          <a:ext cx="1374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4882" name="Group 2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0" y="164"/>
                        <a:ext cx="1490" cy="164"/>
                        <a:chOff x="0" y="164"/>
                        <a:chExt cx="1490" cy="164"/>
                      </a:xfrm>
                    </p:grpSpPr>
                    <p:sp>
                      <p:nvSpPr>
                        <p:cNvPr id="34904" name="Rectangle 10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164"/>
                          <a:ext cx="1490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 dirty="0" err="1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Nilsen</a:t>
                          </a:r>
                          <a:endParaRPr lang="en-US" sz="2400" dirty="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4905" name="Rectangle 26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164"/>
                          <a:ext cx="1490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4883" name="Group 29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490" y="164"/>
                        <a:ext cx="1505" cy="164"/>
                        <a:chOff x="1490" y="164"/>
                        <a:chExt cx="1505" cy="164"/>
                      </a:xfrm>
                    </p:grpSpPr>
                    <p:sp>
                      <p:nvSpPr>
                        <p:cNvPr id="34902" name="Rectangle 1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490" y="164"/>
                          <a:ext cx="1505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Fred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4903" name="Rectangle 28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490" y="164"/>
                          <a:ext cx="1505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4884" name="Group 31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995" y="164"/>
                        <a:ext cx="1389" cy="164"/>
                        <a:chOff x="2995" y="164"/>
                        <a:chExt cx="1389" cy="164"/>
                      </a:xfrm>
                    </p:grpSpPr>
                    <p:sp>
                      <p:nvSpPr>
                        <p:cNvPr id="34900" name="Rectangle 12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995" y="164"/>
                          <a:ext cx="1389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Kirkegt 56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4901" name="Rectangle 30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995" y="164"/>
                          <a:ext cx="1389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4885" name="Group 33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384" y="164"/>
                        <a:ext cx="1374" cy="164"/>
                        <a:chOff x="4384" y="164"/>
                        <a:chExt cx="1374" cy="164"/>
                      </a:xfrm>
                    </p:grpSpPr>
                    <p:sp>
                      <p:nvSpPr>
                        <p:cNvPr id="34898" name="Rectangle 1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384" y="164"/>
                          <a:ext cx="1374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Stavanger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4899" name="Rectangle 32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384" y="164"/>
                          <a:ext cx="1374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4886" name="Group 35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0" y="328"/>
                        <a:ext cx="1501" cy="167"/>
                        <a:chOff x="0" y="328"/>
                        <a:chExt cx="1501" cy="167"/>
                      </a:xfrm>
                    </p:grpSpPr>
                    <p:sp>
                      <p:nvSpPr>
                        <p:cNvPr id="34896" name="Rectangle 1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1" y="331"/>
                          <a:ext cx="1490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>
                            <a:spcBef>
                              <a:spcPct val="0"/>
                            </a:spcBef>
                            <a:buClrTx/>
                            <a:buNone/>
                          </a:pPr>
                          <a:r>
                            <a:rPr lang="en-US" sz="1100" dirty="0" err="1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Rusmuseen</a:t>
                          </a:r>
                          <a:endParaRPr lang="en-US" sz="2400" dirty="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4897" name="Rectangle 3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328"/>
                          <a:ext cx="1490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4887" name="Group 3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490" y="328"/>
                        <a:ext cx="1505" cy="164"/>
                        <a:chOff x="1490" y="328"/>
                        <a:chExt cx="1505" cy="164"/>
                      </a:xfrm>
                    </p:grpSpPr>
                    <p:sp>
                      <p:nvSpPr>
                        <p:cNvPr id="34894" name="Rectangle 1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490" y="328"/>
                          <a:ext cx="1505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Nina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4895" name="Rectangle 36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490" y="328"/>
                          <a:ext cx="1505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4888" name="Group 39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995" y="328"/>
                        <a:ext cx="1389" cy="164"/>
                        <a:chOff x="2995" y="328"/>
                        <a:chExt cx="1389" cy="164"/>
                      </a:xfrm>
                    </p:grpSpPr>
                    <p:sp>
                      <p:nvSpPr>
                        <p:cNvPr id="34892" name="Rectangle 16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995" y="328"/>
                          <a:ext cx="1389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Stien 12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4893" name="Rectangle 38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995" y="328"/>
                          <a:ext cx="1389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4889" name="Group 41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384" y="328"/>
                        <a:ext cx="1374" cy="164"/>
                        <a:chOff x="4384" y="328"/>
                        <a:chExt cx="1374" cy="164"/>
                      </a:xfrm>
                    </p:grpSpPr>
                    <p:sp>
                      <p:nvSpPr>
                        <p:cNvPr id="34890" name="Rectangle 1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384" y="328"/>
                          <a:ext cx="1374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Stavanger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4891" name="Rectangle 40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384" y="328"/>
                          <a:ext cx="1374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34877" name="Rectangle 4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-3" y="-3"/>
                      <a:ext cx="5764" cy="498"/>
                    </a:xfrm>
                    <a:prstGeom prst="rect">
                      <a:avLst/>
                    </a:prstGeom>
                    <a:noFill/>
                    <a:ln w="9525">
                      <a:solidFill>
                        <a:srgbClr val="A0A0A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1pPr>
                      <a:lvl2pPr marL="742950" indent="-285750">
                        <a:spcBef>
                          <a:spcPts val="300"/>
                        </a:spcBef>
                        <a:buClr>
                          <a:schemeClr val="accent2"/>
                        </a:buClr>
                        <a:buFont typeface="Georgia" panose="02040502050405020303" pitchFamily="18" charset="0"/>
                        <a:buChar char="▫"/>
                        <a:defRPr sz="2600">
                          <a:solidFill>
                            <a:schemeClr val="accent2"/>
                          </a:solidFill>
                          <a:latin typeface="Georgia" panose="02040502050405020303" pitchFamily="18" charset="0"/>
                        </a:defRPr>
                      </a:lvl2pPr>
                      <a:lvl3pPr marL="1143000" indent="-22860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buChar char=""/>
                        <a:defRPr sz="2400">
                          <a:solidFill>
                            <a:schemeClr val="accent1"/>
                          </a:solidFill>
                          <a:latin typeface="Georgia" panose="02040502050405020303" pitchFamily="18" charset="0"/>
                        </a:defRPr>
                      </a:lvl3pPr>
                      <a:lvl4pPr marL="1600200" indent="-22860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buChar char=""/>
                        <a:defRPr sz="2200">
                          <a:solidFill>
                            <a:schemeClr val="accent1"/>
                          </a:solidFill>
                          <a:latin typeface="Georgia" panose="02040502050405020303" pitchFamily="18" charset="0"/>
                        </a:defRPr>
                      </a:lvl4pPr>
                      <a:lvl5pPr marL="2057400" indent="-22860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buChar char="▫"/>
                        <a:defRPr sz="2000">
                          <a:solidFill>
                            <a:srgbClr val="A04DA3"/>
                          </a:solidFill>
                          <a:latin typeface="Georgia" panose="02040502050405020303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buChar char="▫"/>
                        <a:defRPr sz="2000">
                          <a:solidFill>
                            <a:srgbClr val="A04DA3"/>
                          </a:solidFill>
                          <a:latin typeface="Georgia" panose="02040502050405020303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buChar char="▫"/>
                        <a:defRPr sz="2000">
                          <a:solidFill>
                            <a:srgbClr val="A04DA3"/>
                          </a:solidFill>
                          <a:latin typeface="Georgia" panose="02040502050405020303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buChar char="▫"/>
                        <a:defRPr sz="2000">
                          <a:solidFill>
                            <a:srgbClr val="A04DA3"/>
                          </a:solidFill>
                          <a:latin typeface="Georgia" panose="02040502050405020303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buChar char="▫"/>
                        <a:defRPr sz="2000">
                          <a:solidFill>
                            <a:srgbClr val="A04DA3"/>
                          </a:solidFill>
                          <a:latin typeface="Georgia" panose="02040502050405020303" pitchFamily="18" charset="0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en-US" sz="2400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</p:grpSp>
            <p:sp>
              <p:nvSpPr>
                <p:cNvPr id="34873" name="Rectangle 46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5764" cy="49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spcBef>
                      <a:spcPts val="300"/>
                    </a:spcBef>
                    <a:buClr>
                      <a:srgbClr val="A04DA3"/>
                    </a:buClr>
                    <a:buFont typeface="Georgia" panose="02040502050405020303" pitchFamily="18" charset="0"/>
                    <a:buChar char="•"/>
                    <a:defRPr sz="2800">
                      <a:solidFill>
                        <a:schemeClr val="tx1"/>
                      </a:solidFill>
                      <a:latin typeface="Georgia" panose="02040502050405020303" pitchFamily="18" charset="0"/>
                    </a:defRPr>
                  </a:lvl1pPr>
                  <a:lvl2pPr marL="742950" indent="-285750">
                    <a:spcBef>
                      <a:spcPts val="300"/>
                    </a:spcBef>
                    <a:buClr>
                      <a:schemeClr val="accent2"/>
                    </a:buClr>
                    <a:buFont typeface="Georgia" panose="02040502050405020303" pitchFamily="18" charset="0"/>
                    <a:buChar char="▫"/>
                    <a:defRPr sz="2600">
                      <a:solidFill>
                        <a:schemeClr val="accent2"/>
                      </a:solidFill>
                      <a:latin typeface="Georgia" panose="02040502050405020303" pitchFamily="18" charset="0"/>
                    </a:defRPr>
                  </a:lvl2pPr>
                  <a:lvl3pPr marL="1143000" indent="-228600">
                    <a:spcBef>
                      <a:spcPts val="300"/>
                    </a:spcBef>
                    <a:buClr>
                      <a:schemeClr val="accent1"/>
                    </a:buClr>
                    <a:buFont typeface="Wingdings 2" panose="05020102010507070707" pitchFamily="18" charset="2"/>
                    <a:buChar char=""/>
                    <a:defRPr sz="2400">
                      <a:solidFill>
                        <a:schemeClr val="accent1"/>
                      </a:solidFill>
                      <a:latin typeface="Georgia" panose="02040502050405020303" pitchFamily="18" charset="0"/>
                    </a:defRPr>
                  </a:lvl3pPr>
                  <a:lvl4pPr marL="1600200" indent="-228600">
                    <a:spcBef>
                      <a:spcPts val="300"/>
                    </a:spcBef>
                    <a:buClr>
                      <a:schemeClr val="accent1"/>
                    </a:buClr>
                    <a:buFont typeface="Wingdings 2" panose="05020102010507070707" pitchFamily="18" charset="2"/>
                    <a:buChar char=""/>
                    <a:defRPr sz="2200">
                      <a:solidFill>
                        <a:schemeClr val="accent1"/>
                      </a:solidFill>
                      <a:latin typeface="Georgia" panose="02040502050405020303" pitchFamily="18" charset="0"/>
                    </a:defRPr>
                  </a:lvl4pPr>
                  <a:lvl5pPr marL="2057400" indent="-228600">
                    <a:spcBef>
                      <a:spcPts val="300"/>
                    </a:spcBef>
                    <a:buClr>
                      <a:srgbClr val="A04DA3"/>
                    </a:buClr>
                    <a:buFont typeface="Georgia" panose="02040502050405020303" pitchFamily="18" charset="0"/>
                    <a:buChar char="▫"/>
                    <a:defRPr sz="2000">
                      <a:solidFill>
                        <a:srgbClr val="A04DA3"/>
                      </a:solidFill>
                      <a:latin typeface="Georgia" panose="02040502050405020303" pitchFamily="18" charset="0"/>
                    </a:defRPr>
                  </a:lvl5pPr>
                  <a:lvl6pPr marL="2514600" indent="-228600" eaLnBrk="0" fontAlgn="base" hangingPunct="0">
                    <a:spcBef>
                      <a:spcPts val="300"/>
                    </a:spcBef>
                    <a:spcAft>
                      <a:spcPct val="0"/>
                    </a:spcAft>
                    <a:buClr>
                      <a:srgbClr val="A04DA3"/>
                    </a:buClr>
                    <a:buFont typeface="Georgia" panose="02040502050405020303" pitchFamily="18" charset="0"/>
                    <a:buChar char="▫"/>
                    <a:defRPr sz="2000">
                      <a:solidFill>
                        <a:srgbClr val="A04DA3"/>
                      </a:solidFill>
                      <a:latin typeface="Georgia" panose="02040502050405020303" pitchFamily="18" charset="0"/>
                    </a:defRPr>
                  </a:lvl6pPr>
                  <a:lvl7pPr marL="2971800" indent="-228600" eaLnBrk="0" fontAlgn="base" hangingPunct="0">
                    <a:spcBef>
                      <a:spcPts val="300"/>
                    </a:spcBef>
                    <a:spcAft>
                      <a:spcPct val="0"/>
                    </a:spcAft>
                    <a:buClr>
                      <a:srgbClr val="A04DA3"/>
                    </a:buClr>
                    <a:buFont typeface="Georgia" panose="02040502050405020303" pitchFamily="18" charset="0"/>
                    <a:buChar char="▫"/>
                    <a:defRPr sz="2000">
                      <a:solidFill>
                        <a:srgbClr val="A04DA3"/>
                      </a:solidFill>
                      <a:latin typeface="Georgia" panose="02040502050405020303" pitchFamily="18" charset="0"/>
                    </a:defRPr>
                  </a:lvl7pPr>
                  <a:lvl8pPr marL="3429000" indent="-228600" eaLnBrk="0" fontAlgn="base" hangingPunct="0">
                    <a:spcBef>
                      <a:spcPts val="300"/>
                    </a:spcBef>
                    <a:spcAft>
                      <a:spcPct val="0"/>
                    </a:spcAft>
                    <a:buClr>
                      <a:srgbClr val="A04DA3"/>
                    </a:buClr>
                    <a:buFont typeface="Georgia" panose="02040502050405020303" pitchFamily="18" charset="0"/>
                    <a:buChar char="▫"/>
                    <a:defRPr sz="2000">
                      <a:solidFill>
                        <a:srgbClr val="A04DA3"/>
                      </a:solidFill>
                      <a:latin typeface="Georgia" panose="02040502050405020303" pitchFamily="18" charset="0"/>
                    </a:defRPr>
                  </a:lvl8pPr>
                  <a:lvl9pPr marL="3886200" indent="-228600" eaLnBrk="0" fontAlgn="base" hangingPunct="0">
                    <a:spcBef>
                      <a:spcPts val="300"/>
                    </a:spcBef>
                    <a:spcAft>
                      <a:spcPct val="0"/>
                    </a:spcAft>
                    <a:buClr>
                      <a:srgbClr val="A04DA3"/>
                    </a:buClr>
                    <a:buFont typeface="Georgia" panose="02040502050405020303" pitchFamily="18" charset="0"/>
                    <a:buChar char="▫"/>
                    <a:defRPr sz="2000">
                      <a:solidFill>
                        <a:srgbClr val="A04DA3"/>
                      </a:solidFill>
                      <a:latin typeface="Georgia" panose="02040502050405020303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sz="2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4871" name="Rectangle 48"/>
              <p:cNvSpPr>
                <a:spLocks noChangeArrowheads="1"/>
              </p:cNvSpPr>
              <p:nvPr/>
            </p:nvSpPr>
            <p:spPr bwMode="auto">
              <a:xfrm>
                <a:off x="-3" y="-3"/>
                <a:ext cx="5770" cy="504"/>
              </a:xfrm>
              <a:prstGeom prst="rect">
                <a:avLst/>
              </a:prstGeom>
              <a:noFill/>
              <a:ln w="9525">
                <a:solidFill>
                  <a:srgbClr val="A0A0A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•"/>
                  <a:defRPr sz="28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spcBef>
                    <a:spcPts val="300"/>
                  </a:spcBef>
                  <a:buClr>
                    <a:schemeClr val="accent2"/>
                  </a:buClr>
                  <a:buFont typeface="Georgia" panose="02040502050405020303" pitchFamily="18" charset="0"/>
                  <a:buChar char="▫"/>
                  <a:defRPr sz="2600">
                    <a:solidFill>
                      <a:schemeClr val="accent2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400">
                    <a:solidFill>
                      <a:schemeClr val="accent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200">
                    <a:solidFill>
                      <a:schemeClr val="accent1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</a:defRPr>
                </a:lvl5pPr>
                <a:lvl6pPr marL="25146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</a:defRPr>
                </a:lvl6pPr>
                <a:lvl7pPr marL="29718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</a:defRPr>
                </a:lvl7pPr>
                <a:lvl8pPr marL="34290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</a:defRPr>
                </a:lvl8pPr>
                <a:lvl9pPr marL="38862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sz="2400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4821" name="Group 51"/>
          <p:cNvGrpSpPr>
            <a:grpSpLocks/>
          </p:cNvGrpSpPr>
          <p:nvPr/>
        </p:nvGrpSpPr>
        <p:grpSpPr bwMode="auto">
          <a:xfrm>
            <a:off x="2933216" y="1868375"/>
            <a:ext cx="5701497" cy="886430"/>
            <a:chOff x="-3" y="-3"/>
            <a:chExt cx="5770" cy="572"/>
          </a:xfrm>
        </p:grpSpPr>
        <p:sp>
          <p:nvSpPr>
            <p:cNvPr id="34822" name="Rectangle 52"/>
            <p:cNvSpPr>
              <a:spLocks noChangeArrowheads="1"/>
            </p:cNvSpPr>
            <p:nvPr/>
          </p:nvSpPr>
          <p:spPr bwMode="auto">
            <a:xfrm>
              <a:off x="0" y="0"/>
              <a:ext cx="2756" cy="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34823" name="Group 53"/>
            <p:cNvGrpSpPr>
              <a:grpSpLocks/>
            </p:cNvGrpSpPr>
            <p:nvPr/>
          </p:nvGrpSpPr>
          <p:grpSpPr bwMode="auto">
            <a:xfrm>
              <a:off x="-3" y="-3"/>
              <a:ext cx="5770" cy="572"/>
              <a:chOff x="-3" y="-3"/>
              <a:chExt cx="5770" cy="572"/>
            </a:xfrm>
          </p:grpSpPr>
          <p:grpSp>
            <p:nvGrpSpPr>
              <p:cNvPr id="34824" name="Group 54"/>
              <p:cNvGrpSpPr>
                <a:grpSpLocks/>
              </p:cNvGrpSpPr>
              <p:nvPr/>
            </p:nvGrpSpPr>
            <p:grpSpPr bwMode="auto">
              <a:xfrm>
                <a:off x="0" y="0"/>
                <a:ext cx="5764" cy="569"/>
                <a:chOff x="0" y="0"/>
                <a:chExt cx="5764" cy="569"/>
              </a:xfrm>
            </p:grpSpPr>
            <p:grpSp>
              <p:nvGrpSpPr>
                <p:cNvPr id="34826" name="Group 55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5764" cy="569"/>
                  <a:chOff x="-3" y="-3"/>
                  <a:chExt cx="5764" cy="569"/>
                </a:xfrm>
              </p:grpSpPr>
              <p:sp>
                <p:nvSpPr>
                  <p:cNvPr id="34828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0" cy="298"/>
                  </a:xfrm>
                  <a:prstGeom prst="rect">
                    <a:avLst/>
                  </a:prstGeom>
                  <a:solidFill>
                    <a:srgbClr val="F1F1F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ts val="300"/>
                      </a:spcBef>
                      <a:buClr>
                        <a:srgbClr val="A04DA3"/>
                      </a:buClr>
                      <a:buFont typeface="Georgia" panose="02040502050405020303" pitchFamily="18" charset="0"/>
                      <a:buChar char="•"/>
                      <a:defRPr sz="2800">
                        <a:solidFill>
                          <a:schemeClr val="tx1"/>
                        </a:solidFill>
                        <a:latin typeface="Georgia" panose="02040502050405020303" pitchFamily="18" charset="0"/>
                      </a:defRPr>
                    </a:lvl1pPr>
                    <a:lvl2pPr marL="742950" indent="-285750">
                      <a:spcBef>
                        <a:spcPts val="300"/>
                      </a:spcBef>
                      <a:buClr>
                        <a:schemeClr val="accent2"/>
                      </a:buClr>
                      <a:buFont typeface="Georgia" panose="02040502050405020303" pitchFamily="18" charset="0"/>
                      <a:buChar char="▫"/>
                      <a:defRPr sz="2600">
                        <a:solidFill>
                          <a:schemeClr val="accent2"/>
                        </a:solidFill>
                        <a:latin typeface="Georgia" panose="02040502050405020303" pitchFamily="18" charset="0"/>
                      </a:defRPr>
                    </a:lvl2pPr>
                    <a:lvl3pPr marL="1143000" indent="-228600">
                      <a:spcBef>
                        <a:spcPts val="300"/>
                      </a:spcBef>
                      <a:buClr>
                        <a:schemeClr val="accent1"/>
                      </a:buClr>
                      <a:buFont typeface="Wingdings 2" panose="05020102010507070707" pitchFamily="18" charset="2"/>
                      <a:buChar char=""/>
                      <a:defRPr sz="2400">
                        <a:solidFill>
                          <a:schemeClr val="accent1"/>
                        </a:solidFill>
                        <a:latin typeface="Georgia" panose="02040502050405020303" pitchFamily="18" charset="0"/>
                      </a:defRPr>
                    </a:lvl3pPr>
                    <a:lvl4pPr marL="1600200" indent="-228600">
                      <a:spcBef>
                        <a:spcPts val="300"/>
                      </a:spcBef>
                      <a:buClr>
                        <a:schemeClr val="accent1"/>
                      </a:buClr>
                      <a:buFont typeface="Wingdings 2" panose="05020102010507070707" pitchFamily="18" charset="2"/>
                      <a:buChar char=""/>
                      <a:defRPr sz="2200">
                        <a:solidFill>
                          <a:schemeClr val="accent1"/>
                        </a:solidFill>
                        <a:latin typeface="Georgia" panose="02040502050405020303" pitchFamily="18" charset="0"/>
                      </a:defRPr>
                    </a:lvl4pPr>
                    <a:lvl5pPr marL="2057400" indent="-228600">
                      <a:spcBef>
                        <a:spcPts val="300"/>
                      </a:spcBef>
                      <a:buClr>
                        <a:srgbClr val="A04DA3"/>
                      </a:buClr>
                      <a:buFont typeface="Georgia" panose="02040502050405020303" pitchFamily="18" charset="0"/>
                      <a:buChar char="▫"/>
                      <a:defRPr sz="2000">
                        <a:solidFill>
                          <a:srgbClr val="A04DA3"/>
                        </a:solidFill>
                        <a:latin typeface="Georgia" panose="02040502050405020303" pitchFamily="18" charset="0"/>
                      </a:defRPr>
                    </a:lvl5pPr>
                    <a:lvl6pPr marL="2514600" indent="-228600" eaLnBrk="0" fontAlgn="base" hangingPunct="0">
                      <a:spcBef>
                        <a:spcPts val="300"/>
                      </a:spcBef>
                      <a:spcAft>
                        <a:spcPct val="0"/>
                      </a:spcAft>
                      <a:buClr>
                        <a:srgbClr val="A04DA3"/>
                      </a:buClr>
                      <a:buFont typeface="Georgia" panose="02040502050405020303" pitchFamily="18" charset="0"/>
                      <a:buChar char="▫"/>
                      <a:defRPr sz="2000">
                        <a:solidFill>
                          <a:srgbClr val="A04DA3"/>
                        </a:solidFill>
                        <a:latin typeface="Georgia" panose="02040502050405020303" pitchFamily="18" charset="0"/>
                      </a:defRPr>
                    </a:lvl6pPr>
                    <a:lvl7pPr marL="2971800" indent="-228600" eaLnBrk="0" fontAlgn="base" hangingPunct="0">
                      <a:spcBef>
                        <a:spcPts val="300"/>
                      </a:spcBef>
                      <a:spcAft>
                        <a:spcPct val="0"/>
                      </a:spcAft>
                      <a:buClr>
                        <a:srgbClr val="A04DA3"/>
                      </a:buClr>
                      <a:buFont typeface="Georgia" panose="02040502050405020303" pitchFamily="18" charset="0"/>
                      <a:buChar char="▫"/>
                      <a:defRPr sz="2000">
                        <a:solidFill>
                          <a:srgbClr val="A04DA3"/>
                        </a:solidFill>
                        <a:latin typeface="Georgia" panose="02040502050405020303" pitchFamily="18" charset="0"/>
                      </a:defRPr>
                    </a:lvl7pPr>
                    <a:lvl8pPr marL="3429000" indent="-228600" eaLnBrk="0" fontAlgn="base" hangingPunct="0">
                      <a:spcBef>
                        <a:spcPts val="300"/>
                      </a:spcBef>
                      <a:spcAft>
                        <a:spcPct val="0"/>
                      </a:spcAft>
                      <a:buClr>
                        <a:srgbClr val="A04DA3"/>
                      </a:buClr>
                      <a:buFont typeface="Georgia" panose="02040502050405020303" pitchFamily="18" charset="0"/>
                      <a:buChar char="▫"/>
                      <a:defRPr sz="2000">
                        <a:solidFill>
                          <a:srgbClr val="A04DA3"/>
                        </a:solidFill>
                        <a:latin typeface="Georgia" panose="02040502050405020303" pitchFamily="18" charset="0"/>
                      </a:defRPr>
                    </a:lvl8pPr>
                    <a:lvl9pPr marL="3886200" indent="-228600" eaLnBrk="0" fontAlgn="base" hangingPunct="0">
                      <a:spcBef>
                        <a:spcPts val="300"/>
                      </a:spcBef>
                      <a:spcAft>
                        <a:spcPct val="0"/>
                      </a:spcAft>
                      <a:buClr>
                        <a:srgbClr val="A04DA3"/>
                      </a:buClr>
                      <a:buFont typeface="Georgia" panose="02040502050405020303" pitchFamily="18" charset="0"/>
                      <a:buChar char="▫"/>
                      <a:defRPr sz="2000">
                        <a:solidFill>
                          <a:srgbClr val="A04DA3"/>
                        </a:solidFill>
                        <a:latin typeface="Georgia" panose="02040502050405020303" pitchFamily="18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en-US" sz="2400">
                      <a:latin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34829" name="Group 57"/>
                  <p:cNvGrpSpPr>
                    <a:grpSpLocks/>
                  </p:cNvGrpSpPr>
                  <p:nvPr/>
                </p:nvGrpSpPr>
                <p:grpSpPr bwMode="auto">
                  <a:xfrm>
                    <a:off x="-3" y="-3"/>
                    <a:ext cx="5764" cy="569"/>
                    <a:chOff x="-3" y="-3"/>
                    <a:chExt cx="5764" cy="569"/>
                  </a:xfrm>
                </p:grpSpPr>
                <p:grpSp>
                  <p:nvGrpSpPr>
                    <p:cNvPr id="34830" name="Group 5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0" y="0"/>
                      <a:ext cx="5758" cy="566"/>
                      <a:chOff x="0" y="0"/>
                      <a:chExt cx="5758" cy="566"/>
                    </a:xfrm>
                  </p:grpSpPr>
                  <p:grpSp>
                    <p:nvGrpSpPr>
                      <p:cNvPr id="34832" name="Group 59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0" y="0"/>
                        <a:ext cx="1490" cy="164"/>
                        <a:chOff x="0" y="0"/>
                        <a:chExt cx="1490" cy="164"/>
                      </a:xfrm>
                    </p:grpSpPr>
                    <p:sp>
                      <p:nvSpPr>
                        <p:cNvPr id="34866" name="Rectangle 60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0"/>
                          <a:ext cx="1490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 b="1" dirty="0" err="1" smtClean="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Last_Name</a:t>
                          </a:r>
                          <a:endParaRPr lang="en-US" sz="2400" dirty="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4867" name="Rectangle 6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0"/>
                          <a:ext cx="1490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4833" name="Group 62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490" y="0"/>
                        <a:ext cx="1505" cy="164"/>
                        <a:chOff x="1490" y="0"/>
                        <a:chExt cx="1505" cy="164"/>
                      </a:xfrm>
                    </p:grpSpPr>
                    <p:sp>
                      <p:nvSpPr>
                        <p:cNvPr id="34864" name="Rectangle 6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490" y="0"/>
                          <a:ext cx="1505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 b="1" dirty="0" err="1" smtClean="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First_Name</a:t>
                          </a:r>
                          <a:endParaRPr lang="en-US" sz="2400" dirty="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4865" name="Rectangle 6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490" y="0"/>
                          <a:ext cx="1505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4834" name="Group 65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995" y="0"/>
                        <a:ext cx="1389" cy="164"/>
                        <a:chOff x="2995" y="0"/>
                        <a:chExt cx="1389" cy="164"/>
                      </a:xfrm>
                    </p:grpSpPr>
                    <p:sp>
                      <p:nvSpPr>
                        <p:cNvPr id="34862" name="Rectangle 66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995" y="0"/>
                          <a:ext cx="1389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 b="1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Address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4863" name="Rectangle 6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995" y="0"/>
                          <a:ext cx="1389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4835" name="Group 68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384" y="0"/>
                        <a:ext cx="1374" cy="164"/>
                        <a:chOff x="4384" y="0"/>
                        <a:chExt cx="1374" cy="164"/>
                      </a:xfrm>
                    </p:grpSpPr>
                    <p:sp>
                      <p:nvSpPr>
                        <p:cNvPr id="34860" name="Rectangle 6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384" y="0"/>
                          <a:ext cx="1374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 b="1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City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4861" name="Rectangle 70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384" y="0"/>
                          <a:ext cx="1374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4836" name="Group 71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0" y="164"/>
                        <a:ext cx="1490" cy="164"/>
                        <a:chOff x="0" y="164"/>
                        <a:chExt cx="1490" cy="164"/>
                      </a:xfrm>
                    </p:grpSpPr>
                    <p:sp>
                      <p:nvSpPr>
                        <p:cNvPr id="34858" name="Rectangle 72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164"/>
                          <a:ext cx="1490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 dirty="0" err="1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Nilsen</a:t>
                          </a:r>
                          <a:endParaRPr lang="en-US" sz="2400" dirty="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4859" name="Rectangle 7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164"/>
                          <a:ext cx="1490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4837" name="Group 74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490" y="164"/>
                        <a:ext cx="1505" cy="164"/>
                        <a:chOff x="1490" y="164"/>
                        <a:chExt cx="1505" cy="164"/>
                      </a:xfrm>
                    </p:grpSpPr>
                    <p:sp>
                      <p:nvSpPr>
                        <p:cNvPr id="34856" name="Rectangle 7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490" y="164"/>
                          <a:ext cx="1505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Fred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4857" name="Rectangle 76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490" y="164"/>
                          <a:ext cx="1505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4838" name="Group 7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995" y="164"/>
                        <a:ext cx="1389" cy="164"/>
                        <a:chOff x="2995" y="164"/>
                        <a:chExt cx="1389" cy="164"/>
                      </a:xfrm>
                    </p:grpSpPr>
                    <p:sp>
                      <p:nvSpPr>
                        <p:cNvPr id="34854" name="Rectangle 78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995" y="164"/>
                          <a:ext cx="1389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Kirkegt 56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4855" name="Rectangle 7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995" y="164"/>
                          <a:ext cx="1389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4839" name="Group 80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384" y="164"/>
                        <a:ext cx="1374" cy="164"/>
                        <a:chOff x="4384" y="164"/>
                        <a:chExt cx="1374" cy="164"/>
                      </a:xfrm>
                    </p:grpSpPr>
                    <p:sp>
                      <p:nvSpPr>
                        <p:cNvPr id="34852" name="Rectangle 8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384" y="164"/>
                          <a:ext cx="1374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 dirty="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Stavanger</a:t>
                          </a:r>
                          <a:endParaRPr lang="en-US" sz="2400" dirty="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4853" name="Rectangle 82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384" y="164"/>
                          <a:ext cx="1374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4840" name="Group 83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0" y="328"/>
                        <a:ext cx="1490" cy="164"/>
                        <a:chOff x="0" y="328"/>
                        <a:chExt cx="1490" cy="164"/>
                      </a:xfrm>
                    </p:grpSpPr>
                    <p:sp>
                      <p:nvSpPr>
                        <p:cNvPr id="34850" name="Rectangle 8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328"/>
                          <a:ext cx="1490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>
                            <a:spcBef>
                              <a:spcPct val="0"/>
                            </a:spcBef>
                            <a:buClrTx/>
                            <a:buNone/>
                          </a:pPr>
                          <a:r>
                            <a:rPr lang="en-US" sz="1100" dirty="0" err="1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Rusmuseen</a:t>
                          </a:r>
                          <a:endParaRPr lang="en-US" sz="2400" dirty="0">
                            <a:latin typeface="Times New Roman" panose="02020603050405020304" pitchFamily="18" charset="0"/>
                          </a:endParaRPr>
                        </a:p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 dirty="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4851" name="Rectangle 8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328"/>
                          <a:ext cx="1490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4841" name="Group 86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490" y="328"/>
                        <a:ext cx="1505" cy="238"/>
                        <a:chOff x="1490" y="328"/>
                        <a:chExt cx="1505" cy="238"/>
                      </a:xfrm>
                    </p:grpSpPr>
                    <p:sp>
                      <p:nvSpPr>
                        <p:cNvPr id="34848" name="Rectangle 87"/>
                        <p:cNvSpPr>
                          <a:spLocks noChangeArrowheads="1" noTextEdit="1"/>
                        </p:cNvSpPr>
                        <p:nvPr/>
                      </p:nvSpPr>
                      <p:spPr bwMode="auto">
                        <a:xfrm>
                          <a:off x="1490" y="328"/>
                          <a:ext cx="1505" cy="238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>
                          <a:spAutoFit/>
                        </a:bodyPr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34849" name="Rectangle 88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490" y="328"/>
                          <a:ext cx="1505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4842" name="Group 89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995" y="328"/>
                        <a:ext cx="1389" cy="164"/>
                        <a:chOff x="2995" y="328"/>
                        <a:chExt cx="1389" cy="164"/>
                      </a:xfrm>
                    </p:grpSpPr>
                    <p:sp>
                      <p:nvSpPr>
                        <p:cNvPr id="34846" name="Rectangle 90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995" y="328"/>
                          <a:ext cx="1389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Storgt 67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4847" name="Rectangle 9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995" y="328"/>
                          <a:ext cx="1389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4843" name="Group 92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384" y="328"/>
                        <a:ext cx="1374" cy="238"/>
                        <a:chOff x="4384" y="328"/>
                        <a:chExt cx="1374" cy="238"/>
                      </a:xfrm>
                    </p:grpSpPr>
                    <p:sp>
                      <p:nvSpPr>
                        <p:cNvPr id="34844" name="Rectangle 93"/>
                        <p:cNvSpPr>
                          <a:spLocks noChangeArrowheads="1" noTextEdit="1"/>
                        </p:cNvSpPr>
                        <p:nvPr/>
                      </p:nvSpPr>
                      <p:spPr bwMode="auto">
                        <a:xfrm>
                          <a:off x="4384" y="328"/>
                          <a:ext cx="1374" cy="238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>
                          <a:spAutoFit/>
                        </a:bodyPr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34845" name="Rectangle 9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384" y="328"/>
                          <a:ext cx="1374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34831" name="Rectangle 9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-3" y="-3"/>
                      <a:ext cx="5764" cy="498"/>
                    </a:xfrm>
                    <a:prstGeom prst="rect">
                      <a:avLst/>
                    </a:prstGeom>
                    <a:noFill/>
                    <a:ln w="9525">
                      <a:solidFill>
                        <a:srgbClr val="A0A0A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1pPr>
                      <a:lvl2pPr marL="742950" indent="-285750">
                        <a:spcBef>
                          <a:spcPts val="300"/>
                        </a:spcBef>
                        <a:buClr>
                          <a:schemeClr val="accent2"/>
                        </a:buClr>
                        <a:buFont typeface="Georgia" panose="02040502050405020303" pitchFamily="18" charset="0"/>
                        <a:buChar char="▫"/>
                        <a:defRPr sz="2600">
                          <a:solidFill>
                            <a:schemeClr val="accent2"/>
                          </a:solidFill>
                          <a:latin typeface="Georgia" panose="02040502050405020303" pitchFamily="18" charset="0"/>
                        </a:defRPr>
                      </a:lvl2pPr>
                      <a:lvl3pPr marL="1143000" indent="-22860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buChar char=""/>
                        <a:defRPr sz="2400">
                          <a:solidFill>
                            <a:schemeClr val="accent1"/>
                          </a:solidFill>
                          <a:latin typeface="Georgia" panose="02040502050405020303" pitchFamily="18" charset="0"/>
                        </a:defRPr>
                      </a:lvl3pPr>
                      <a:lvl4pPr marL="1600200" indent="-22860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buChar char=""/>
                        <a:defRPr sz="2200">
                          <a:solidFill>
                            <a:schemeClr val="accent1"/>
                          </a:solidFill>
                          <a:latin typeface="Georgia" panose="02040502050405020303" pitchFamily="18" charset="0"/>
                        </a:defRPr>
                      </a:lvl4pPr>
                      <a:lvl5pPr marL="2057400" indent="-22860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buChar char="▫"/>
                        <a:defRPr sz="2000">
                          <a:solidFill>
                            <a:srgbClr val="A04DA3"/>
                          </a:solidFill>
                          <a:latin typeface="Georgia" panose="02040502050405020303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buChar char="▫"/>
                        <a:defRPr sz="2000">
                          <a:solidFill>
                            <a:srgbClr val="A04DA3"/>
                          </a:solidFill>
                          <a:latin typeface="Georgia" panose="02040502050405020303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buChar char="▫"/>
                        <a:defRPr sz="2000">
                          <a:solidFill>
                            <a:srgbClr val="A04DA3"/>
                          </a:solidFill>
                          <a:latin typeface="Georgia" panose="02040502050405020303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buChar char="▫"/>
                        <a:defRPr sz="2000">
                          <a:solidFill>
                            <a:srgbClr val="A04DA3"/>
                          </a:solidFill>
                          <a:latin typeface="Georgia" panose="02040502050405020303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buChar char="▫"/>
                        <a:defRPr sz="2000">
                          <a:solidFill>
                            <a:srgbClr val="A04DA3"/>
                          </a:solidFill>
                          <a:latin typeface="Georgia" panose="02040502050405020303" pitchFamily="18" charset="0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en-US" sz="2400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</p:grpSp>
            <p:sp>
              <p:nvSpPr>
                <p:cNvPr id="34827" name="Rectangle 96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5764" cy="49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spcBef>
                      <a:spcPts val="300"/>
                    </a:spcBef>
                    <a:buClr>
                      <a:srgbClr val="A04DA3"/>
                    </a:buClr>
                    <a:buFont typeface="Georgia" panose="02040502050405020303" pitchFamily="18" charset="0"/>
                    <a:buChar char="•"/>
                    <a:defRPr sz="2800">
                      <a:solidFill>
                        <a:schemeClr val="tx1"/>
                      </a:solidFill>
                      <a:latin typeface="Georgia" panose="02040502050405020303" pitchFamily="18" charset="0"/>
                    </a:defRPr>
                  </a:lvl1pPr>
                  <a:lvl2pPr marL="742950" indent="-285750">
                    <a:spcBef>
                      <a:spcPts val="300"/>
                    </a:spcBef>
                    <a:buClr>
                      <a:schemeClr val="accent2"/>
                    </a:buClr>
                    <a:buFont typeface="Georgia" panose="02040502050405020303" pitchFamily="18" charset="0"/>
                    <a:buChar char="▫"/>
                    <a:defRPr sz="2600">
                      <a:solidFill>
                        <a:schemeClr val="accent2"/>
                      </a:solidFill>
                      <a:latin typeface="Georgia" panose="02040502050405020303" pitchFamily="18" charset="0"/>
                    </a:defRPr>
                  </a:lvl2pPr>
                  <a:lvl3pPr marL="1143000" indent="-228600">
                    <a:spcBef>
                      <a:spcPts val="300"/>
                    </a:spcBef>
                    <a:buClr>
                      <a:schemeClr val="accent1"/>
                    </a:buClr>
                    <a:buFont typeface="Wingdings 2" panose="05020102010507070707" pitchFamily="18" charset="2"/>
                    <a:buChar char=""/>
                    <a:defRPr sz="2400">
                      <a:solidFill>
                        <a:schemeClr val="accent1"/>
                      </a:solidFill>
                      <a:latin typeface="Georgia" panose="02040502050405020303" pitchFamily="18" charset="0"/>
                    </a:defRPr>
                  </a:lvl3pPr>
                  <a:lvl4pPr marL="1600200" indent="-228600">
                    <a:spcBef>
                      <a:spcPts val="300"/>
                    </a:spcBef>
                    <a:buClr>
                      <a:schemeClr val="accent1"/>
                    </a:buClr>
                    <a:buFont typeface="Wingdings 2" panose="05020102010507070707" pitchFamily="18" charset="2"/>
                    <a:buChar char=""/>
                    <a:defRPr sz="2200">
                      <a:solidFill>
                        <a:schemeClr val="accent1"/>
                      </a:solidFill>
                      <a:latin typeface="Georgia" panose="02040502050405020303" pitchFamily="18" charset="0"/>
                    </a:defRPr>
                  </a:lvl4pPr>
                  <a:lvl5pPr marL="2057400" indent="-228600">
                    <a:spcBef>
                      <a:spcPts val="300"/>
                    </a:spcBef>
                    <a:buClr>
                      <a:srgbClr val="A04DA3"/>
                    </a:buClr>
                    <a:buFont typeface="Georgia" panose="02040502050405020303" pitchFamily="18" charset="0"/>
                    <a:buChar char="▫"/>
                    <a:defRPr sz="2000">
                      <a:solidFill>
                        <a:srgbClr val="A04DA3"/>
                      </a:solidFill>
                      <a:latin typeface="Georgia" panose="02040502050405020303" pitchFamily="18" charset="0"/>
                    </a:defRPr>
                  </a:lvl5pPr>
                  <a:lvl6pPr marL="2514600" indent="-228600" eaLnBrk="0" fontAlgn="base" hangingPunct="0">
                    <a:spcBef>
                      <a:spcPts val="300"/>
                    </a:spcBef>
                    <a:spcAft>
                      <a:spcPct val="0"/>
                    </a:spcAft>
                    <a:buClr>
                      <a:srgbClr val="A04DA3"/>
                    </a:buClr>
                    <a:buFont typeface="Georgia" panose="02040502050405020303" pitchFamily="18" charset="0"/>
                    <a:buChar char="▫"/>
                    <a:defRPr sz="2000">
                      <a:solidFill>
                        <a:srgbClr val="A04DA3"/>
                      </a:solidFill>
                      <a:latin typeface="Georgia" panose="02040502050405020303" pitchFamily="18" charset="0"/>
                    </a:defRPr>
                  </a:lvl6pPr>
                  <a:lvl7pPr marL="2971800" indent="-228600" eaLnBrk="0" fontAlgn="base" hangingPunct="0">
                    <a:spcBef>
                      <a:spcPts val="300"/>
                    </a:spcBef>
                    <a:spcAft>
                      <a:spcPct val="0"/>
                    </a:spcAft>
                    <a:buClr>
                      <a:srgbClr val="A04DA3"/>
                    </a:buClr>
                    <a:buFont typeface="Georgia" panose="02040502050405020303" pitchFamily="18" charset="0"/>
                    <a:buChar char="▫"/>
                    <a:defRPr sz="2000">
                      <a:solidFill>
                        <a:srgbClr val="A04DA3"/>
                      </a:solidFill>
                      <a:latin typeface="Georgia" panose="02040502050405020303" pitchFamily="18" charset="0"/>
                    </a:defRPr>
                  </a:lvl7pPr>
                  <a:lvl8pPr marL="3429000" indent="-228600" eaLnBrk="0" fontAlgn="base" hangingPunct="0">
                    <a:spcBef>
                      <a:spcPts val="300"/>
                    </a:spcBef>
                    <a:spcAft>
                      <a:spcPct val="0"/>
                    </a:spcAft>
                    <a:buClr>
                      <a:srgbClr val="A04DA3"/>
                    </a:buClr>
                    <a:buFont typeface="Georgia" panose="02040502050405020303" pitchFamily="18" charset="0"/>
                    <a:buChar char="▫"/>
                    <a:defRPr sz="2000">
                      <a:solidFill>
                        <a:srgbClr val="A04DA3"/>
                      </a:solidFill>
                      <a:latin typeface="Georgia" panose="02040502050405020303" pitchFamily="18" charset="0"/>
                    </a:defRPr>
                  </a:lvl8pPr>
                  <a:lvl9pPr marL="3886200" indent="-228600" eaLnBrk="0" fontAlgn="base" hangingPunct="0">
                    <a:spcBef>
                      <a:spcPts val="300"/>
                    </a:spcBef>
                    <a:spcAft>
                      <a:spcPct val="0"/>
                    </a:spcAft>
                    <a:buClr>
                      <a:srgbClr val="A04DA3"/>
                    </a:buClr>
                    <a:buFont typeface="Georgia" panose="02040502050405020303" pitchFamily="18" charset="0"/>
                    <a:buChar char="▫"/>
                    <a:defRPr sz="2000">
                      <a:solidFill>
                        <a:srgbClr val="A04DA3"/>
                      </a:solidFill>
                      <a:latin typeface="Georgia" panose="02040502050405020303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sz="2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4825" name="Rectangle 97"/>
              <p:cNvSpPr>
                <a:spLocks noChangeArrowheads="1"/>
              </p:cNvSpPr>
              <p:nvPr/>
            </p:nvSpPr>
            <p:spPr bwMode="auto">
              <a:xfrm>
                <a:off x="-3" y="-3"/>
                <a:ext cx="5770" cy="504"/>
              </a:xfrm>
              <a:prstGeom prst="rect">
                <a:avLst/>
              </a:prstGeom>
              <a:noFill/>
              <a:ln w="9525">
                <a:solidFill>
                  <a:srgbClr val="A0A0A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•"/>
                  <a:defRPr sz="28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spcBef>
                    <a:spcPts val="300"/>
                  </a:spcBef>
                  <a:buClr>
                    <a:schemeClr val="accent2"/>
                  </a:buClr>
                  <a:buFont typeface="Georgia" panose="02040502050405020303" pitchFamily="18" charset="0"/>
                  <a:buChar char="▫"/>
                  <a:defRPr sz="2600">
                    <a:solidFill>
                      <a:schemeClr val="accent2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400">
                    <a:solidFill>
                      <a:schemeClr val="accent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200">
                    <a:solidFill>
                      <a:schemeClr val="accent1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</a:defRPr>
                </a:lvl5pPr>
                <a:lvl6pPr marL="25146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</a:defRPr>
                </a:lvl6pPr>
                <a:lvl7pPr marL="29718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</a:defRPr>
                </a:lvl7pPr>
                <a:lvl8pPr marL="34290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</a:defRPr>
                </a:lvl8pPr>
                <a:lvl9pPr marL="38862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sz="2400">
                  <a:latin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860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762001"/>
            <a:ext cx="8229600" cy="1069975"/>
          </a:xfrm>
        </p:spPr>
        <p:txBody>
          <a:bodyPr/>
          <a:lstStyle/>
          <a:p>
            <a:pPr eaLnBrk="1" hangingPunct="1"/>
            <a:r>
              <a:rPr lang="en-US" dirty="0" smtClean="0"/>
              <a:t>3) The Delete Statement</a:t>
            </a:r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1064871" y="1739900"/>
            <a:ext cx="10232020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endParaRPr lang="en-US" sz="2000" i="1" dirty="0" smtClean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endParaRPr lang="en-US" sz="2000" i="1" dirty="0">
              <a:latin typeface="Times New Roman" panose="02020603050405020304" pitchFamily="18" charset="0"/>
            </a:endParaRPr>
          </a:p>
          <a:p>
            <a:pPr marL="342900" indent="-342900">
              <a:spcBef>
                <a:spcPct val="50000"/>
              </a:spcBef>
              <a:buClrTx/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</a:rPr>
              <a:t>The DELETE statement is used to delete rows in a table.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sz="2000" b="1" i="1" dirty="0" smtClean="0">
                <a:latin typeface="Times New Roman" panose="02020603050405020304" pitchFamily="18" charset="0"/>
              </a:rPr>
              <a:t>Syntax</a:t>
            </a:r>
            <a:endParaRPr lang="en-US" sz="2000" b="1" i="1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sk-SK" sz="2400" b="1" dirty="0">
                <a:latin typeface="Times New Roman" panose="02020603050405020304" pitchFamily="18" charset="0"/>
              </a:rPr>
              <a:t>	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DELETE FROM </a:t>
            </a: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table_name WHERE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column_name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= 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anose="02020603050405020304" pitchFamily="18" charset="0"/>
              </a:rPr>
              <a:t>some_value</a:t>
            </a: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; </a:t>
            </a:r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54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91251" y="809625"/>
            <a:ext cx="8229600" cy="1069975"/>
          </a:xfrm>
        </p:spPr>
        <p:txBody>
          <a:bodyPr/>
          <a:lstStyle/>
          <a:p>
            <a:pPr eaLnBrk="1" hangingPunct="1"/>
            <a:r>
              <a:rPr lang="en-US" dirty="0" smtClean="0"/>
              <a:t>3a) Delete a Row</a:t>
            </a:r>
          </a:p>
        </p:txBody>
      </p:sp>
      <p:grpSp>
        <p:nvGrpSpPr>
          <p:cNvPr id="38915" name="Group 3"/>
          <p:cNvGrpSpPr>
            <a:grpSpLocks/>
          </p:cNvGrpSpPr>
          <p:nvPr/>
        </p:nvGrpSpPr>
        <p:grpSpPr bwMode="auto">
          <a:xfrm>
            <a:off x="2209800" y="2114550"/>
            <a:ext cx="6561138" cy="704850"/>
            <a:chOff x="-3" y="-3"/>
            <a:chExt cx="5770" cy="504"/>
          </a:xfrm>
        </p:grpSpPr>
        <p:sp>
          <p:nvSpPr>
            <p:cNvPr id="38952" name="Rectangle 4"/>
            <p:cNvSpPr>
              <a:spLocks noChangeArrowheads="1"/>
            </p:cNvSpPr>
            <p:nvPr/>
          </p:nvSpPr>
          <p:spPr bwMode="auto">
            <a:xfrm>
              <a:off x="0" y="0"/>
              <a:ext cx="2756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38953" name="Group 5"/>
            <p:cNvGrpSpPr>
              <a:grpSpLocks/>
            </p:cNvGrpSpPr>
            <p:nvPr/>
          </p:nvGrpSpPr>
          <p:grpSpPr bwMode="auto">
            <a:xfrm>
              <a:off x="-3" y="-3"/>
              <a:ext cx="5770" cy="504"/>
              <a:chOff x="-3" y="-3"/>
              <a:chExt cx="5770" cy="504"/>
            </a:xfrm>
          </p:grpSpPr>
          <p:grpSp>
            <p:nvGrpSpPr>
              <p:cNvPr id="38954" name="Group 6"/>
              <p:cNvGrpSpPr>
                <a:grpSpLocks/>
              </p:cNvGrpSpPr>
              <p:nvPr/>
            </p:nvGrpSpPr>
            <p:grpSpPr bwMode="auto">
              <a:xfrm>
                <a:off x="0" y="0"/>
                <a:ext cx="5764" cy="498"/>
                <a:chOff x="0" y="0"/>
                <a:chExt cx="5764" cy="498"/>
              </a:xfrm>
            </p:grpSpPr>
            <p:grpSp>
              <p:nvGrpSpPr>
                <p:cNvPr id="38956" name="Group 7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5764" cy="498"/>
                  <a:chOff x="-3" y="-3"/>
                  <a:chExt cx="5764" cy="498"/>
                </a:xfrm>
              </p:grpSpPr>
              <p:sp>
                <p:nvSpPr>
                  <p:cNvPr id="38958" name="Rectangle 8"/>
                  <p:cNvSpPr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0" cy="330"/>
                  </a:xfrm>
                  <a:prstGeom prst="rect">
                    <a:avLst/>
                  </a:prstGeom>
                  <a:solidFill>
                    <a:srgbClr val="F1F1F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ts val="300"/>
                      </a:spcBef>
                      <a:buClr>
                        <a:srgbClr val="A04DA3"/>
                      </a:buClr>
                      <a:buFont typeface="Georgia" panose="02040502050405020303" pitchFamily="18" charset="0"/>
                      <a:buChar char="•"/>
                      <a:defRPr sz="2800">
                        <a:solidFill>
                          <a:schemeClr val="tx1"/>
                        </a:solidFill>
                        <a:latin typeface="Georgia" panose="02040502050405020303" pitchFamily="18" charset="0"/>
                      </a:defRPr>
                    </a:lvl1pPr>
                    <a:lvl2pPr marL="742950" indent="-285750">
                      <a:spcBef>
                        <a:spcPts val="300"/>
                      </a:spcBef>
                      <a:buClr>
                        <a:schemeClr val="accent2"/>
                      </a:buClr>
                      <a:buFont typeface="Georgia" panose="02040502050405020303" pitchFamily="18" charset="0"/>
                      <a:buChar char="▫"/>
                      <a:defRPr sz="2600">
                        <a:solidFill>
                          <a:schemeClr val="accent2"/>
                        </a:solidFill>
                        <a:latin typeface="Georgia" panose="02040502050405020303" pitchFamily="18" charset="0"/>
                      </a:defRPr>
                    </a:lvl2pPr>
                    <a:lvl3pPr marL="1143000" indent="-228600">
                      <a:spcBef>
                        <a:spcPts val="300"/>
                      </a:spcBef>
                      <a:buClr>
                        <a:schemeClr val="accent1"/>
                      </a:buClr>
                      <a:buFont typeface="Wingdings 2" panose="05020102010507070707" pitchFamily="18" charset="2"/>
                      <a:buChar char=""/>
                      <a:defRPr sz="2400">
                        <a:solidFill>
                          <a:schemeClr val="accent1"/>
                        </a:solidFill>
                        <a:latin typeface="Georgia" panose="02040502050405020303" pitchFamily="18" charset="0"/>
                      </a:defRPr>
                    </a:lvl3pPr>
                    <a:lvl4pPr marL="1600200" indent="-228600">
                      <a:spcBef>
                        <a:spcPts val="300"/>
                      </a:spcBef>
                      <a:buClr>
                        <a:schemeClr val="accent1"/>
                      </a:buClr>
                      <a:buFont typeface="Wingdings 2" panose="05020102010507070707" pitchFamily="18" charset="2"/>
                      <a:buChar char=""/>
                      <a:defRPr sz="2200">
                        <a:solidFill>
                          <a:schemeClr val="accent1"/>
                        </a:solidFill>
                        <a:latin typeface="Georgia" panose="02040502050405020303" pitchFamily="18" charset="0"/>
                      </a:defRPr>
                    </a:lvl4pPr>
                    <a:lvl5pPr marL="2057400" indent="-228600">
                      <a:spcBef>
                        <a:spcPts val="300"/>
                      </a:spcBef>
                      <a:buClr>
                        <a:srgbClr val="A04DA3"/>
                      </a:buClr>
                      <a:buFont typeface="Georgia" panose="02040502050405020303" pitchFamily="18" charset="0"/>
                      <a:buChar char="▫"/>
                      <a:defRPr sz="2000">
                        <a:solidFill>
                          <a:srgbClr val="A04DA3"/>
                        </a:solidFill>
                        <a:latin typeface="Georgia" panose="02040502050405020303" pitchFamily="18" charset="0"/>
                      </a:defRPr>
                    </a:lvl5pPr>
                    <a:lvl6pPr marL="2514600" indent="-228600" eaLnBrk="0" fontAlgn="base" hangingPunct="0">
                      <a:spcBef>
                        <a:spcPts val="300"/>
                      </a:spcBef>
                      <a:spcAft>
                        <a:spcPct val="0"/>
                      </a:spcAft>
                      <a:buClr>
                        <a:srgbClr val="A04DA3"/>
                      </a:buClr>
                      <a:buFont typeface="Georgia" panose="02040502050405020303" pitchFamily="18" charset="0"/>
                      <a:buChar char="▫"/>
                      <a:defRPr sz="2000">
                        <a:solidFill>
                          <a:srgbClr val="A04DA3"/>
                        </a:solidFill>
                        <a:latin typeface="Georgia" panose="02040502050405020303" pitchFamily="18" charset="0"/>
                      </a:defRPr>
                    </a:lvl6pPr>
                    <a:lvl7pPr marL="2971800" indent="-228600" eaLnBrk="0" fontAlgn="base" hangingPunct="0">
                      <a:spcBef>
                        <a:spcPts val="300"/>
                      </a:spcBef>
                      <a:spcAft>
                        <a:spcPct val="0"/>
                      </a:spcAft>
                      <a:buClr>
                        <a:srgbClr val="A04DA3"/>
                      </a:buClr>
                      <a:buFont typeface="Georgia" panose="02040502050405020303" pitchFamily="18" charset="0"/>
                      <a:buChar char="▫"/>
                      <a:defRPr sz="2000">
                        <a:solidFill>
                          <a:srgbClr val="A04DA3"/>
                        </a:solidFill>
                        <a:latin typeface="Georgia" panose="02040502050405020303" pitchFamily="18" charset="0"/>
                      </a:defRPr>
                    </a:lvl7pPr>
                    <a:lvl8pPr marL="3429000" indent="-228600" eaLnBrk="0" fontAlgn="base" hangingPunct="0">
                      <a:spcBef>
                        <a:spcPts val="300"/>
                      </a:spcBef>
                      <a:spcAft>
                        <a:spcPct val="0"/>
                      </a:spcAft>
                      <a:buClr>
                        <a:srgbClr val="A04DA3"/>
                      </a:buClr>
                      <a:buFont typeface="Georgia" panose="02040502050405020303" pitchFamily="18" charset="0"/>
                      <a:buChar char="▫"/>
                      <a:defRPr sz="2000">
                        <a:solidFill>
                          <a:srgbClr val="A04DA3"/>
                        </a:solidFill>
                        <a:latin typeface="Georgia" panose="02040502050405020303" pitchFamily="18" charset="0"/>
                      </a:defRPr>
                    </a:lvl8pPr>
                    <a:lvl9pPr marL="3886200" indent="-228600" eaLnBrk="0" fontAlgn="base" hangingPunct="0">
                      <a:spcBef>
                        <a:spcPts val="300"/>
                      </a:spcBef>
                      <a:spcAft>
                        <a:spcPct val="0"/>
                      </a:spcAft>
                      <a:buClr>
                        <a:srgbClr val="A04DA3"/>
                      </a:buClr>
                      <a:buFont typeface="Georgia" panose="02040502050405020303" pitchFamily="18" charset="0"/>
                      <a:buChar char="▫"/>
                      <a:defRPr sz="2000">
                        <a:solidFill>
                          <a:srgbClr val="A04DA3"/>
                        </a:solidFill>
                        <a:latin typeface="Georgia" panose="02040502050405020303" pitchFamily="18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en-US" sz="2400">
                      <a:latin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38959" name="Group 9"/>
                  <p:cNvGrpSpPr>
                    <a:grpSpLocks/>
                  </p:cNvGrpSpPr>
                  <p:nvPr/>
                </p:nvGrpSpPr>
                <p:grpSpPr bwMode="auto">
                  <a:xfrm>
                    <a:off x="-3" y="-3"/>
                    <a:ext cx="5764" cy="498"/>
                    <a:chOff x="-3" y="-3"/>
                    <a:chExt cx="5764" cy="498"/>
                  </a:xfrm>
                </p:grpSpPr>
                <p:grpSp>
                  <p:nvGrpSpPr>
                    <p:cNvPr id="38960" name="Group 1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0" y="0"/>
                      <a:ext cx="5758" cy="492"/>
                      <a:chOff x="0" y="0"/>
                      <a:chExt cx="5758" cy="492"/>
                    </a:xfrm>
                  </p:grpSpPr>
                  <p:grpSp>
                    <p:nvGrpSpPr>
                      <p:cNvPr id="38962" name="Group 11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0" y="0"/>
                        <a:ext cx="1490" cy="164"/>
                        <a:chOff x="0" y="0"/>
                        <a:chExt cx="1490" cy="164"/>
                      </a:xfrm>
                    </p:grpSpPr>
                    <p:sp>
                      <p:nvSpPr>
                        <p:cNvPr id="38996" name="Rectangle 12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0"/>
                          <a:ext cx="1490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 b="1" dirty="0" err="1" smtClean="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Last_Name</a:t>
                          </a:r>
                          <a:endParaRPr lang="en-US" sz="2400" dirty="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8997" name="Rectangle 1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0"/>
                          <a:ext cx="1490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8963" name="Group 14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490" y="0"/>
                        <a:ext cx="1505" cy="164"/>
                        <a:chOff x="1490" y="0"/>
                        <a:chExt cx="1505" cy="164"/>
                      </a:xfrm>
                    </p:grpSpPr>
                    <p:sp>
                      <p:nvSpPr>
                        <p:cNvPr id="38994" name="Rectangle 1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490" y="0"/>
                          <a:ext cx="1505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 b="1" dirty="0" err="1" smtClean="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First_Name</a:t>
                          </a:r>
                          <a:endParaRPr lang="en-US" sz="2400" dirty="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8995" name="Rectangle 16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490" y="0"/>
                          <a:ext cx="1505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8964" name="Group 1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995" y="0"/>
                        <a:ext cx="1389" cy="164"/>
                        <a:chOff x="2995" y="0"/>
                        <a:chExt cx="1389" cy="164"/>
                      </a:xfrm>
                    </p:grpSpPr>
                    <p:sp>
                      <p:nvSpPr>
                        <p:cNvPr id="38992" name="Rectangle 18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995" y="0"/>
                          <a:ext cx="1389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 b="1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Address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8993" name="Rectangle 1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995" y="0"/>
                          <a:ext cx="1389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8965" name="Group 20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384" y="0"/>
                        <a:ext cx="1374" cy="164"/>
                        <a:chOff x="4384" y="0"/>
                        <a:chExt cx="1374" cy="164"/>
                      </a:xfrm>
                    </p:grpSpPr>
                    <p:sp>
                      <p:nvSpPr>
                        <p:cNvPr id="38990" name="Rectangle 2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384" y="0"/>
                          <a:ext cx="1374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 b="1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City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8991" name="Rectangle 22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384" y="0"/>
                          <a:ext cx="1374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8966" name="Group 23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0" y="164"/>
                        <a:ext cx="1490" cy="164"/>
                        <a:chOff x="0" y="164"/>
                        <a:chExt cx="1490" cy="164"/>
                      </a:xfrm>
                    </p:grpSpPr>
                    <p:sp>
                      <p:nvSpPr>
                        <p:cNvPr id="38988" name="Rectangle 2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164"/>
                          <a:ext cx="1490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Nilsen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8989" name="Rectangle 2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164"/>
                          <a:ext cx="1490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8967" name="Group 26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490" y="164"/>
                        <a:ext cx="1505" cy="164"/>
                        <a:chOff x="1490" y="164"/>
                        <a:chExt cx="1505" cy="164"/>
                      </a:xfrm>
                    </p:grpSpPr>
                    <p:sp>
                      <p:nvSpPr>
                        <p:cNvPr id="38986" name="Rectangle 2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490" y="164"/>
                          <a:ext cx="1505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Fred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8987" name="Rectangle 28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490" y="164"/>
                          <a:ext cx="1505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8968" name="Group 29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995" y="164"/>
                        <a:ext cx="1389" cy="164"/>
                        <a:chOff x="2995" y="164"/>
                        <a:chExt cx="1389" cy="164"/>
                      </a:xfrm>
                    </p:grpSpPr>
                    <p:sp>
                      <p:nvSpPr>
                        <p:cNvPr id="38984" name="Rectangle 30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995" y="164"/>
                          <a:ext cx="1389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Kirkegt 56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8985" name="Rectangle 3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995" y="164"/>
                          <a:ext cx="1389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8969" name="Group 32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384" y="164"/>
                        <a:ext cx="1374" cy="164"/>
                        <a:chOff x="4384" y="164"/>
                        <a:chExt cx="1374" cy="164"/>
                      </a:xfrm>
                    </p:grpSpPr>
                    <p:sp>
                      <p:nvSpPr>
                        <p:cNvPr id="38982" name="Rectangle 3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384" y="164"/>
                          <a:ext cx="1374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Stavanger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8983" name="Rectangle 3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384" y="164"/>
                          <a:ext cx="1374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8970" name="Group 35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0" y="328"/>
                        <a:ext cx="1490" cy="164"/>
                        <a:chOff x="0" y="328"/>
                        <a:chExt cx="1490" cy="164"/>
                      </a:xfrm>
                    </p:grpSpPr>
                    <p:sp>
                      <p:nvSpPr>
                        <p:cNvPr id="38980" name="Rectangle 36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328"/>
                          <a:ext cx="1490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 dirty="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Rasmussen</a:t>
                          </a:r>
                          <a:endParaRPr lang="en-US" sz="2400" dirty="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8981" name="Rectangle 3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328"/>
                          <a:ext cx="1490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8971" name="Group 38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490" y="328"/>
                        <a:ext cx="1505" cy="164"/>
                        <a:chOff x="1490" y="328"/>
                        <a:chExt cx="1505" cy="164"/>
                      </a:xfrm>
                    </p:grpSpPr>
                    <p:sp>
                      <p:nvSpPr>
                        <p:cNvPr id="38978" name="Rectangle 3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490" y="328"/>
                          <a:ext cx="1505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Nina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8979" name="Rectangle 40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490" y="328"/>
                          <a:ext cx="1505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8972" name="Group 41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995" y="328"/>
                        <a:ext cx="1389" cy="164"/>
                        <a:chOff x="2995" y="328"/>
                        <a:chExt cx="1389" cy="164"/>
                      </a:xfrm>
                    </p:grpSpPr>
                    <p:sp>
                      <p:nvSpPr>
                        <p:cNvPr id="38976" name="Rectangle 42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995" y="328"/>
                          <a:ext cx="1389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Stien 12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8977" name="Rectangle 4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995" y="328"/>
                          <a:ext cx="1389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8973" name="Group 44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384" y="328"/>
                        <a:ext cx="1374" cy="164"/>
                        <a:chOff x="4384" y="328"/>
                        <a:chExt cx="1374" cy="164"/>
                      </a:xfrm>
                    </p:grpSpPr>
                    <p:sp>
                      <p:nvSpPr>
                        <p:cNvPr id="38974" name="Rectangle 4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384" y="328"/>
                          <a:ext cx="1374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Stavanger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8975" name="Rectangle 46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384" y="328"/>
                          <a:ext cx="1374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38961" name="Rectangle 4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-3" y="-3"/>
                      <a:ext cx="5764" cy="498"/>
                    </a:xfrm>
                    <a:prstGeom prst="rect">
                      <a:avLst/>
                    </a:prstGeom>
                    <a:noFill/>
                    <a:ln w="9525">
                      <a:solidFill>
                        <a:srgbClr val="A0A0A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1pPr>
                      <a:lvl2pPr marL="742950" indent="-285750">
                        <a:spcBef>
                          <a:spcPts val="300"/>
                        </a:spcBef>
                        <a:buClr>
                          <a:schemeClr val="accent2"/>
                        </a:buClr>
                        <a:buFont typeface="Georgia" panose="02040502050405020303" pitchFamily="18" charset="0"/>
                        <a:buChar char="▫"/>
                        <a:defRPr sz="2600">
                          <a:solidFill>
                            <a:schemeClr val="accent2"/>
                          </a:solidFill>
                          <a:latin typeface="Georgia" panose="02040502050405020303" pitchFamily="18" charset="0"/>
                        </a:defRPr>
                      </a:lvl2pPr>
                      <a:lvl3pPr marL="1143000" indent="-22860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buChar char=""/>
                        <a:defRPr sz="2400">
                          <a:solidFill>
                            <a:schemeClr val="accent1"/>
                          </a:solidFill>
                          <a:latin typeface="Georgia" panose="02040502050405020303" pitchFamily="18" charset="0"/>
                        </a:defRPr>
                      </a:lvl3pPr>
                      <a:lvl4pPr marL="1600200" indent="-22860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buChar char=""/>
                        <a:defRPr sz="2200">
                          <a:solidFill>
                            <a:schemeClr val="accent1"/>
                          </a:solidFill>
                          <a:latin typeface="Georgia" panose="02040502050405020303" pitchFamily="18" charset="0"/>
                        </a:defRPr>
                      </a:lvl4pPr>
                      <a:lvl5pPr marL="2057400" indent="-22860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buChar char="▫"/>
                        <a:defRPr sz="2000">
                          <a:solidFill>
                            <a:srgbClr val="A04DA3"/>
                          </a:solidFill>
                          <a:latin typeface="Georgia" panose="02040502050405020303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buChar char="▫"/>
                        <a:defRPr sz="2000">
                          <a:solidFill>
                            <a:srgbClr val="A04DA3"/>
                          </a:solidFill>
                          <a:latin typeface="Georgia" panose="02040502050405020303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buChar char="▫"/>
                        <a:defRPr sz="2000">
                          <a:solidFill>
                            <a:srgbClr val="A04DA3"/>
                          </a:solidFill>
                          <a:latin typeface="Georgia" panose="02040502050405020303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buChar char="▫"/>
                        <a:defRPr sz="2000">
                          <a:solidFill>
                            <a:srgbClr val="A04DA3"/>
                          </a:solidFill>
                          <a:latin typeface="Georgia" panose="02040502050405020303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buChar char="▫"/>
                        <a:defRPr sz="2000">
                          <a:solidFill>
                            <a:srgbClr val="A04DA3"/>
                          </a:solidFill>
                          <a:latin typeface="Georgia" panose="02040502050405020303" pitchFamily="18" charset="0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en-US" sz="2400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</p:grpSp>
            <p:sp>
              <p:nvSpPr>
                <p:cNvPr id="38957" name="Rectangle 48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5764" cy="49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spcBef>
                      <a:spcPts val="300"/>
                    </a:spcBef>
                    <a:buClr>
                      <a:srgbClr val="A04DA3"/>
                    </a:buClr>
                    <a:buFont typeface="Georgia" panose="02040502050405020303" pitchFamily="18" charset="0"/>
                    <a:buChar char="•"/>
                    <a:defRPr sz="2800">
                      <a:solidFill>
                        <a:schemeClr val="tx1"/>
                      </a:solidFill>
                      <a:latin typeface="Georgia" panose="02040502050405020303" pitchFamily="18" charset="0"/>
                    </a:defRPr>
                  </a:lvl1pPr>
                  <a:lvl2pPr marL="742950" indent="-285750">
                    <a:spcBef>
                      <a:spcPts val="300"/>
                    </a:spcBef>
                    <a:buClr>
                      <a:schemeClr val="accent2"/>
                    </a:buClr>
                    <a:buFont typeface="Georgia" panose="02040502050405020303" pitchFamily="18" charset="0"/>
                    <a:buChar char="▫"/>
                    <a:defRPr sz="2600">
                      <a:solidFill>
                        <a:schemeClr val="accent2"/>
                      </a:solidFill>
                      <a:latin typeface="Georgia" panose="02040502050405020303" pitchFamily="18" charset="0"/>
                    </a:defRPr>
                  </a:lvl2pPr>
                  <a:lvl3pPr marL="1143000" indent="-228600">
                    <a:spcBef>
                      <a:spcPts val="300"/>
                    </a:spcBef>
                    <a:buClr>
                      <a:schemeClr val="accent1"/>
                    </a:buClr>
                    <a:buFont typeface="Wingdings 2" panose="05020102010507070707" pitchFamily="18" charset="2"/>
                    <a:buChar char=""/>
                    <a:defRPr sz="2400">
                      <a:solidFill>
                        <a:schemeClr val="accent1"/>
                      </a:solidFill>
                      <a:latin typeface="Georgia" panose="02040502050405020303" pitchFamily="18" charset="0"/>
                    </a:defRPr>
                  </a:lvl3pPr>
                  <a:lvl4pPr marL="1600200" indent="-228600">
                    <a:spcBef>
                      <a:spcPts val="300"/>
                    </a:spcBef>
                    <a:buClr>
                      <a:schemeClr val="accent1"/>
                    </a:buClr>
                    <a:buFont typeface="Wingdings 2" panose="05020102010507070707" pitchFamily="18" charset="2"/>
                    <a:buChar char=""/>
                    <a:defRPr sz="2200">
                      <a:solidFill>
                        <a:schemeClr val="accent1"/>
                      </a:solidFill>
                      <a:latin typeface="Georgia" panose="02040502050405020303" pitchFamily="18" charset="0"/>
                    </a:defRPr>
                  </a:lvl4pPr>
                  <a:lvl5pPr marL="2057400" indent="-228600">
                    <a:spcBef>
                      <a:spcPts val="300"/>
                    </a:spcBef>
                    <a:buClr>
                      <a:srgbClr val="A04DA3"/>
                    </a:buClr>
                    <a:buFont typeface="Georgia" panose="02040502050405020303" pitchFamily="18" charset="0"/>
                    <a:buChar char="▫"/>
                    <a:defRPr sz="2000">
                      <a:solidFill>
                        <a:srgbClr val="A04DA3"/>
                      </a:solidFill>
                      <a:latin typeface="Georgia" panose="02040502050405020303" pitchFamily="18" charset="0"/>
                    </a:defRPr>
                  </a:lvl5pPr>
                  <a:lvl6pPr marL="2514600" indent="-228600" eaLnBrk="0" fontAlgn="base" hangingPunct="0">
                    <a:spcBef>
                      <a:spcPts val="300"/>
                    </a:spcBef>
                    <a:spcAft>
                      <a:spcPct val="0"/>
                    </a:spcAft>
                    <a:buClr>
                      <a:srgbClr val="A04DA3"/>
                    </a:buClr>
                    <a:buFont typeface="Georgia" panose="02040502050405020303" pitchFamily="18" charset="0"/>
                    <a:buChar char="▫"/>
                    <a:defRPr sz="2000">
                      <a:solidFill>
                        <a:srgbClr val="A04DA3"/>
                      </a:solidFill>
                      <a:latin typeface="Georgia" panose="02040502050405020303" pitchFamily="18" charset="0"/>
                    </a:defRPr>
                  </a:lvl6pPr>
                  <a:lvl7pPr marL="2971800" indent="-228600" eaLnBrk="0" fontAlgn="base" hangingPunct="0">
                    <a:spcBef>
                      <a:spcPts val="300"/>
                    </a:spcBef>
                    <a:spcAft>
                      <a:spcPct val="0"/>
                    </a:spcAft>
                    <a:buClr>
                      <a:srgbClr val="A04DA3"/>
                    </a:buClr>
                    <a:buFont typeface="Georgia" panose="02040502050405020303" pitchFamily="18" charset="0"/>
                    <a:buChar char="▫"/>
                    <a:defRPr sz="2000">
                      <a:solidFill>
                        <a:srgbClr val="A04DA3"/>
                      </a:solidFill>
                      <a:latin typeface="Georgia" panose="02040502050405020303" pitchFamily="18" charset="0"/>
                    </a:defRPr>
                  </a:lvl7pPr>
                  <a:lvl8pPr marL="3429000" indent="-228600" eaLnBrk="0" fontAlgn="base" hangingPunct="0">
                    <a:spcBef>
                      <a:spcPts val="300"/>
                    </a:spcBef>
                    <a:spcAft>
                      <a:spcPct val="0"/>
                    </a:spcAft>
                    <a:buClr>
                      <a:srgbClr val="A04DA3"/>
                    </a:buClr>
                    <a:buFont typeface="Georgia" panose="02040502050405020303" pitchFamily="18" charset="0"/>
                    <a:buChar char="▫"/>
                    <a:defRPr sz="2000">
                      <a:solidFill>
                        <a:srgbClr val="A04DA3"/>
                      </a:solidFill>
                      <a:latin typeface="Georgia" panose="02040502050405020303" pitchFamily="18" charset="0"/>
                    </a:defRPr>
                  </a:lvl8pPr>
                  <a:lvl9pPr marL="3886200" indent="-228600" eaLnBrk="0" fontAlgn="base" hangingPunct="0">
                    <a:spcBef>
                      <a:spcPts val="300"/>
                    </a:spcBef>
                    <a:spcAft>
                      <a:spcPct val="0"/>
                    </a:spcAft>
                    <a:buClr>
                      <a:srgbClr val="A04DA3"/>
                    </a:buClr>
                    <a:buFont typeface="Georgia" panose="02040502050405020303" pitchFamily="18" charset="0"/>
                    <a:buChar char="▫"/>
                    <a:defRPr sz="2000">
                      <a:solidFill>
                        <a:srgbClr val="A04DA3"/>
                      </a:solidFill>
                      <a:latin typeface="Georgia" panose="02040502050405020303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sz="2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8955" name="Rectangle 49"/>
              <p:cNvSpPr>
                <a:spLocks noChangeArrowheads="1"/>
              </p:cNvSpPr>
              <p:nvPr/>
            </p:nvSpPr>
            <p:spPr bwMode="auto">
              <a:xfrm>
                <a:off x="-3" y="-3"/>
                <a:ext cx="5770" cy="504"/>
              </a:xfrm>
              <a:prstGeom prst="rect">
                <a:avLst/>
              </a:prstGeom>
              <a:noFill/>
              <a:ln w="9525">
                <a:solidFill>
                  <a:srgbClr val="A0A0A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•"/>
                  <a:defRPr sz="28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spcBef>
                    <a:spcPts val="300"/>
                  </a:spcBef>
                  <a:buClr>
                    <a:schemeClr val="accent2"/>
                  </a:buClr>
                  <a:buFont typeface="Georgia" panose="02040502050405020303" pitchFamily="18" charset="0"/>
                  <a:buChar char="▫"/>
                  <a:defRPr sz="2600">
                    <a:solidFill>
                      <a:schemeClr val="accent2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400">
                    <a:solidFill>
                      <a:schemeClr val="accent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200">
                    <a:solidFill>
                      <a:schemeClr val="accent1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</a:defRPr>
                </a:lvl5pPr>
                <a:lvl6pPr marL="25146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</a:defRPr>
                </a:lvl6pPr>
                <a:lvl7pPr marL="29718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</a:defRPr>
                </a:lvl7pPr>
                <a:lvl8pPr marL="34290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</a:defRPr>
                </a:lvl8pPr>
                <a:lvl9pPr marL="38862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sz="240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38916" name="Rectangle 50"/>
          <p:cNvSpPr>
            <a:spLocks noChangeArrowheads="1"/>
          </p:cNvSpPr>
          <p:nvPr/>
        </p:nvSpPr>
        <p:spPr bwMode="auto">
          <a:xfrm>
            <a:off x="1828800" y="3124200"/>
            <a:ext cx="8565266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sz="2400" dirty="0">
                <a:latin typeface="Times New Roman" panose="02020603050405020304" pitchFamily="18" charset="0"/>
              </a:rPr>
              <a:t>"Nina Rasmussen" is going to be deleted: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DELETE FROM Person WHERE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</a:rPr>
              <a:t>Last_Name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=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'Rasmussen‘ ; 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38917" name="Group 85"/>
          <p:cNvGrpSpPr>
            <a:grpSpLocks/>
          </p:cNvGrpSpPr>
          <p:nvPr/>
        </p:nvGrpSpPr>
        <p:grpSpPr bwMode="auto">
          <a:xfrm>
            <a:off x="2438400" y="4724400"/>
            <a:ext cx="6172200" cy="539750"/>
            <a:chOff x="-3" y="-3"/>
            <a:chExt cx="5770" cy="340"/>
          </a:xfrm>
        </p:grpSpPr>
        <p:sp>
          <p:nvSpPr>
            <p:cNvPr id="38918" name="Rectangle 51"/>
            <p:cNvSpPr>
              <a:spLocks noChangeArrowheads="1"/>
            </p:cNvSpPr>
            <p:nvPr/>
          </p:nvSpPr>
          <p:spPr bwMode="auto">
            <a:xfrm>
              <a:off x="0" y="0"/>
              <a:ext cx="275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38919" name="Group 84"/>
            <p:cNvGrpSpPr>
              <a:grpSpLocks/>
            </p:cNvGrpSpPr>
            <p:nvPr/>
          </p:nvGrpSpPr>
          <p:grpSpPr bwMode="auto">
            <a:xfrm>
              <a:off x="-3" y="-3"/>
              <a:ext cx="5770" cy="340"/>
              <a:chOff x="-3" y="-3"/>
              <a:chExt cx="5770" cy="340"/>
            </a:xfrm>
          </p:grpSpPr>
          <p:grpSp>
            <p:nvGrpSpPr>
              <p:cNvPr id="38920" name="Group 82"/>
              <p:cNvGrpSpPr>
                <a:grpSpLocks/>
              </p:cNvGrpSpPr>
              <p:nvPr/>
            </p:nvGrpSpPr>
            <p:grpSpPr bwMode="auto">
              <a:xfrm>
                <a:off x="0" y="0"/>
                <a:ext cx="5764" cy="334"/>
                <a:chOff x="0" y="0"/>
                <a:chExt cx="5764" cy="334"/>
              </a:xfrm>
            </p:grpSpPr>
            <p:grpSp>
              <p:nvGrpSpPr>
                <p:cNvPr id="38922" name="Group 80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5764" cy="334"/>
                  <a:chOff x="-3" y="-3"/>
                  <a:chExt cx="5764" cy="334"/>
                </a:xfrm>
              </p:grpSpPr>
              <p:sp>
                <p:nvSpPr>
                  <p:cNvPr id="38924" name="Rectangle 52"/>
                  <p:cNvSpPr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0" cy="291"/>
                  </a:xfrm>
                  <a:prstGeom prst="rect">
                    <a:avLst/>
                  </a:prstGeom>
                  <a:solidFill>
                    <a:srgbClr val="F1F1F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ts val="300"/>
                      </a:spcBef>
                      <a:buClr>
                        <a:srgbClr val="A04DA3"/>
                      </a:buClr>
                      <a:buFont typeface="Georgia" panose="02040502050405020303" pitchFamily="18" charset="0"/>
                      <a:buChar char="•"/>
                      <a:defRPr sz="2800">
                        <a:solidFill>
                          <a:schemeClr val="tx1"/>
                        </a:solidFill>
                        <a:latin typeface="Georgia" panose="02040502050405020303" pitchFamily="18" charset="0"/>
                      </a:defRPr>
                    </a:lvl1pPr>
                    <a:lvl2pPr marL="742950" indent="-285750">
                      <a:spcBef>
                        <a:spcPts val="300"/>
                      </a:spcBef>
                      <a:buClr>
                        <a:schemeClr val="accent2"/>
                      </a:buClr>
                      <a:buFont typeface="Georgia" panose="02040502050405020303" pitchFamily="18" charset="0"/>
                      <a:buChar char="▫"/>
                      <a:defRPr sz="2600">
                        <a:solidFill>
                          <a:schemeClr val="accent2"/>
                        </a:solidFill>
                        <a:latin typeface="Georgia" panose="02040502050405020303" pitchFamily="18" charset="0"/>
                      </a:defRPr>
                    </a:lvl2pPr>
                    <a:lvl3pPr marL="1143000" indent="-228600">
                      <a:spcBef>
                        <a:spcPts val="300"/>
                      </a:spcBef>
                      <a:buClr>
                        <a:schemeClr val="accent1"/>
                      </a:buClr>
                      <a:buFont typeface="Wingdings 2" panose="05020102010507070707" pitchFamily="18" charset="2"/>
                      <a:buChar char=""/>
                      <a:defRPr sz="2400">
                        <a:solidFill>
                          <a:schemeClr val="accent1"/>
                        </a:solidFill>
                        <a:latin typeface="Georgia" panose="02040502050405020303" pitchFamily="18" charset="0"/>
                      </a:defRPr>
                    </a:lvl3pPr>
                    <a:lvl4pPr marL="1600200" indent="-228600">
                      <a:spcBef>
                        <a:spcPts val="300"/>
                      </a:spcBef>
                      <a:buClr>
                        <a:schemeClr val="accent1"/>
                      </a:buClr>
                      <a:buFont typeface="Wingdings 2" panose="05020102010507070707" pitchFamily="18" charset="2"/>
                      <a:buChar char=""/>
                      <a:defRPr sz="2200">
                        <a:solidFill>
                          <a:schemeClr val="accent1"/>
                        </a:solidFill>
                        <a:latin typeface="Georgia" panose="02040502050405020303" pitchFamily="18" charset="0"/>
                      </a:defRPr>
                    </a:lvl4pPr>
                    <a:lvl5pPr marL="2057400" indent="-228600">
                      <a:spcBef>
                        <a:spcPts val="300"/>
                      </a:spcBef>
                      <a:buClr>
                        <a:srgbClr val="A04DA3"/>
                      </a:buClr>
                      <a:buFont typeface="Georgia" panose="02040502050405020303" pitchFamily="18" charset="0"/>
                      <a:buChar char="▫"/>
                      <a:defRPr sz="2000">
                        <a:solidFill>
                          <a:srgbClr val="A04DA3"/>
                        </a:solidFill>
                        <a:latin typeface="Georgia" panose="02040502050405020303" pitchFamily="18" charset="0"/>
                      </a:defRPr>
                    </a:lvl5pPr>
                    <a:lvl6pPr marL="2514600" indent="-228600" eaLnBrk="0" fontAlgn="base" hangingPunct="0">
                      <a:spcBef>
                        <a:spcPts val="300"/>
                      </a:spcBef>
                      <a:spcAft>
                        <a:spcPct val="0"/>
                      </a:spcAft>
                      <a:buClr>
                        <a:srgbClr val="A04DA3"/>
                      </a:buClr>
                      <a:buFont typeface="Georgia" panose="02040502050405020303" pitchFamily="18" charset="0"/>
                      <a:buChar char="▫"/>
                      <a:defRPr sz="2000">
                        <a:solidFill>
                          <a:srgbClr val="A04DA3"/>
                        </a:solidFill>
                        <a:latin typeface="Georgia" panose="02040502050405020303" pitchFamily="18" charset="0"/>
                      </a:defRPr>
                    </a:lvl6pPr>
                    <a:lvl7pPr marL="2971800" indent="-228600" eaLnBrk="0" fontAlgn="base" hangingPunct="0">
                      <a:spcBef>
                        <a:spcPts val="300"/>
                      </a:spcBef>
                      <a:spcAft>
                        <a:spcPct val="0"/>
                      </a:spcAft>
                      <a:buClr>
                        <a:srgbClr val="A04DA3"/>
                      </a:buClr>
                      <a:buFont typeface="Georgia" panose="02040502050405020303" pitchFamily="18" charset="0"/>
                      <a:buChar char="▫"/>
                      <a:defRPr sz="2000">
                        <a:solidFill>
                          <a:srgbClr val="A04DA3"/>
                        </a:solidFill>
                        <a:latin typeface="Georgia" panose="02040502050405020303" pitchFamily="18" charset="0"/>
                      </a:defRPr>
                    </a:lvl7pPr>
                    <a:lvl8pPr marL="3429000" indent="-228600" eaLnBrk="0" fontAlgn="base" hangingPunct="0">
                      <a:spcBef>
                        <a:spcPts val="300"/>
                      </a:spcBef>
                      <a:spcAft>
                        <a:spcPct val="0"/>
                      </a:spcAft>
                      <a:buClr>
                        <a:srgbClr val="A04DA3"/>
                      </a:buClr>
                      <a:buFont typeface="Georgia" panose="02040502050405020303" pitchFamily="18" charset="0"/>
                      <a:buChar char="▫"/>
                      <a:defRPr sz="2000">
                        <a:solidFill>
                          <a:srgbClr val="A04DA3"/>
                        </a:solidFill>
                        <a:latin typeface="Georgia" panose="02040502050405020303" pitchFamily="18" charset="0"/>
                      </a:defRPr>
                    </a:lvl8pPr>
                    <a:lvl9pPr marL="3886200" indent="-228600" eaLnBrk="0" fontAlgn="base" hangingPunct="0">
                      <a:spcBef>
                        <a:spcPts val="300"/>
                      </a:spcBef>
                      <a:spcAft>
                        <a:spcPct val="0"/>
                      </a:spcAft>
                      <a:buClr>
                        <a:srgbClr val="A04DA3"/>
                      </a:buClr>
                      <a:buFont typeface="Georgia" panose="02040502050405020303" pitchFamily="18" charset="0"/>
                      <a:buChar char="▫"/>
                      <a:defRPr sz="2000">
                        <a:solidFill>
                          <a:srgbClr val="A04DA3"/>
                        </a:solidFill>
                        <a:latin typeface="Georgia" panose="02040502050405020303" pitchFamily="18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en-US" sz="2400">
                      <a:latin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38925" name="Group 79"/>
                  <p:cNvGrpSpPr>
                    <a:grpSpLocks/>
                  </p:cNvGrpSpPr>
                  <p:nvPr/>
                </p:nvGrpSpPr>
                <p:grpSpPr bwMode="auto">
                  <a:xfrm>
                    <a:off x="-3" y="-3"/>
                    <a:ext cx="5764" cy="334"/>
                    <a:chOff x="-3" y="-3"/>
                    <a:chExt cx="5764" cy="334"/>
                  </a:xfrm>
                </p:grpSpPr>
                <p:grpSp>
                  <p:nvGrpSpPr>
                    <p:cNvPr id="38926" name="Group 7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0" y="0"/>
                      <a:ext cx="5758" cy="328"/>
                      <a:chOff x="0" y="0"/>
                      <a:chExt cx="5758" cy="328"/>
                    </a:xfrm>
                  </p:grpSpPr>
                  <p:grpSp>
                    <p:nvGrpSpPr>
                      <p:cNvPr id="38928" name="Group 62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0" y="0"/>
                        <a:ext cx="1472" cy="164"/>
                        <a:chOff x="0" y="0"/>
                        <a:chExt cx="1472" cy="164"/>
                      </a:xfrm>
                    </p:grpSpPr>
                    <p:sp>
                      <p:nvSpPr>
                        <p:cNvPr id="38950" name="Rectangle 5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0"/>
                          <a:ext cx="1472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 b="1" dirty="0" err="1" smtClean="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Last_Name</a:t>
                          </a:r>
                          <a:endParaRPr lang="en-US" sz="2400" dirty="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8951" name="Rectangle 6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0"/>
                          <a:ext cx="1472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8929" name="Group 64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472" y="0"/>
                        <a:ext cx="1511" cy="164"/>
                        <a:chOff x="1472" y="0"/>
                        <a:chExt cx="1511" cy="164"/>
                      </a:xfrm>
                    </p:grpSpPr>
                    <p:sp>
                      <p:nvSpPr>
                        <p:cNvPr id="38948" name="Rectangle 5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472" y="0"/>
                          <a:ext cx="1511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 b="1" dirty="0" err="1" smtClean="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First_Name</a:t>
                          </a:r>
                          <a:endParaRPr lang="en-US" sz="2400" dirty="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8949" name="Rectangle 6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472" y="0"/>
                          <a:ext cx="1511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8930" name="Group 66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983" y="0"/>
                        <a:ext cx="1395" cy="164"/>
                        <a:chOff x="2983" y="0"/>
                        <a:chExt cx="1395" cy="164"/>
                      </a:xfrm>
                    </p:grpSpPr>
                    <p:sp>
                      <p:nvSpPr>
                        <p:cNvPr id="38946" name="Rectangle 5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983" y="0"/>
                          <a:ext cx="1395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 b="1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Address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8947" name="Rectangle 6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983" y="0"/>
                          <a:ext cx="1395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8931" name="Group 68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378" y="0"/>
                        <a:ext cx="1380" cy="164"/>
                        <a:chOff x="4378" y="0"/>
                        <a:chExt cx="1380" cy="164"/>
                      </a:xfrm>
                    </p:grpSpPr>
                    <p:sp>
                      <p:nvSpPr>
                        <p:cNvPr id="38944" name="Rectangle 56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378" y="0"/>
                          <a:ext cx="1380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 b="1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City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8945" name="Rectangle 6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378" y="0"/>
                          <a:ext cx="1380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8932" name="Group 70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0" y="164"/>
                        <a:ext cx="1472" cy="164"/>
                        <a:chOff x="0" y="164"/>
                        <a:chExt cx="1472" cy="164"/>
                      </a:xfrm>
                    </p:grpSpPr>
                    <p:sp>
                      <p:nvSpPr>
                        <p:cNvPr id="38942" name="Rectangle 5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164"/>
                          <a:ext cx="1472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Nilsen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8943" name="Rectangle 6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164"/>
                          <a:ext cx="1472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8933" name="Group 72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472" y="164"/>
                        <a:ext cx="1511" cy="164"/>
                        <a:chOff x="1472" y="164"/>
                        <a:chExt cx="1511" cy="164"/>
                      </a:xfrm>
                    </p:grpSpPr>
                    <p:sp>
                      <p:nvSpPr>
                        <p:cNvPr id="38940" name="Rectangle 58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472" y="164"/>
                          <a:ext cx="1511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 dirty="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Fred</a:t>
                          </a:r>
                          <a:endParaRPr lang="en-US" sz="2400" dirty="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8941" name="Rectangle 7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472" y="164"/>
                          <a:ext cx="1511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8934" name="Group 74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983" y="164"/>
                        <a:ext cx="1395" cy="164"/>
                        <a:chOff x="2983" y="164"/>
                        <a:chExt cx="1395" cy="164"/>
                      </a:xfrm>
                    </p:grpSpPr>
                    <p:sp>
                      <p:nvSpPr>
                        <p:cNvPr id="38938" name="Rectangle 5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983" y="164"/>
                          <a:ext cx="1395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Kirkegt 56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8939" name="Rectangle 7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983" y="164"/>
                          <a:ext cx="1395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8935" name="Group 76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378" y="164"/>
                        <a:ext cx="1380" cy="164"/>
                        <a:chOff x="4378" y="164"/>
                        <a:chExt cx="1380" cy="164"/>
                      </a:xfrm>
                    </p:grpSpPr>
                    <p:sp>
                      <p:nvSpPr>
                        <p:cNvPr id="38936" name="Rectangle 60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378" y="164"/>
                          <a:ext cx="1380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Stavanger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8937" name="Rectangle 7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378" y="164"/>
                          <a:ext cx="1380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38927" name="Rectangle 7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-3" y="-3"/>
                      <a:ext cx="5764" cy="334"/>
                    </a:xfrm>
                    <a:prstGeom prst="rect">
                      <a:avLst/>
                    </a:prstGeom>
                    <a:noFill/>
                    <a:ln w="9525">
                      <a:solidFill>
                        <a:srgbClr val="A0A0A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1pPr>
                      <a:lvl2pPr marL="742950" indent="-285750">
                        <a:spcBef>
                          <a:spcPts val="300"/>
                        </a:spcBef>
                        <a:buClr>
                          <a:schemeClr val="accent2"/>
                        </a:buClr>
                        <a:buFont typeface="Georgia" panose="02040502050405020303" pitchFamily="18" charset="0"/>
                        <a:buChar char="▫"/>
                        <a:defRPr sz="2600">
                          <a:solidFill>
                            <a:schemeClr val="accent2"/>
                          </a:solidFill>
                          <a:latin typeface="Georgia" panose="02040502050405020303" pitchFamily="18" charset="0"/>
                        </a:defRPr>
                      </a:lvl2pPr>
                      <a:lvl3pPr marL="1143000" indent="-22860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buChar char=""/>
                        <a:defRPr sz="2400">
                          <a:solidFill>
                            <a:schemeClr val="accent1"/>
                          </a:solidFill>
                          <a:latin typeface="Georgia" panose="02040502050405020303" pitchFamily="18" charset="0"/>
                        </a:defRPr>
                      </a:lvl3pPr>
                      <a:lvl4pPr marL="1600200" indent="-22860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buChar char=""/>
                        <a:defRPr sz="2200">
                          <a:solidFill>
                            <a:schemeClr val="accent1"/>
                          </a:solidFill>
                          <a:latin typeface="Georgia" panose="02040502050405020303" pitchFamily="18" charset="0"/>
                        </a:defRPr>
                      </a:lvl4pPr>
                      <a:lvl5pPr marL="2057400" indent="-22860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buChar char="▫"/>
                        <a:defRPr sz="2000">
                          <a:solidFill>
                            <a:srgbClr val="A04DA3"/>
                          </a:solidFill>
                          <a:latin typeface="Georgia" panose="02040502050405020303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buChar char="▫"/>
                        <a:defRPr sz="2000">
                          <a:solidFill>
                            <a:srgbClr val="A04DA3"/>
                          </a:solidFill>
                          <a:latin typeface="Georgia" panose="02040502050405020303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buChar char="▫"/>
                        <a:defRPr sz="2000">
                          <a:solidFill>
                            <a:srgbClr val="A04DA3"/>
                          </a:solidFill>
                          <a:latin typeface="Georgia" panose="02040502050405020303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buChar char="▫"/>
                        <a:defRPr sz="2000">
                          <a:solidFill>
                            <a:srgbClr val="A04DA3"/>
                          </a:solidFill>
                          <a:latin typeface="Georgia" panose="02040502050405020303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buChar char="▫"/>
                        <a:defRPr sz="2000">
                          <a:solidFill>
                            <a:srgbClr val="A04DA3"/>
                          </a:solidFill>
                          <a:latin typeface="Georgia" panose="02040502050405020303" pitchFamily="18" charset="0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en-US" sz="2400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</p:grpSp>
            <p:sp>
              <p:nvSpPr>
                <p:cNvPr id="38923" name="Rectangle 81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5764" cy="33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spcBef>
                      <a:spcPts val="300"/>
                    </a:spcBef>
                    <a:buClr>
                      <a:srgbClr val="A04DA3"/>
                    </a:buClr>
                    <a:buFont typeface="Georgia" panose="02040502050405020303" pitchFamily="18" charset="0"/>
                    <a:buChar char="•"/>
                    <a:defRPr sz="2800">
                      <a:solidFill>
                        <a:schemeClr val="tx1"/>
                      </a:solidFill>
                      <a:latin typeface="Georgia" panose="02040502050405020303" pitchFamily="18" charset="0"/>
                    </a:defRPr>
                  </a:lvl1pPr>
                  <a:lvl2pPr marL="742950" indent="-285750">
                    <a:spcBef>
                      <a:spcPts val="300"/>
                    </a:spcBef>
                    <a:buClr>
                      <a:schemeClr val="accent2"/>
                    </a:buClr>
                    <a:buFont typeface="Georgia" panose="02040502050405020303" pitchFamily="18" charset="0"/>
                    <a:buChar char="▫"/>
                    <a:defRPr sz="2600">
                      <a:solidFill>
                        <a:schemeClr val="accent2"/>
                      </a:solidFill>
                      <a:latin typeface="Georgia" panose="02040502050405020303" pitchFamily="18" charset="0"/>
                    </a:defRPr>
                  </a:lvl2pPr>
                  <a:lvl3pPr marL="1143000" indent="-228600">
                    <a:spcBef>
                      <a:spcPts val="300"/>
                    </a:spcBef>
                    <a:buClr>
                      <a:schemeClr val="accent1"/>
                    </a:buClr>
                    <a:buFont typeface="Wingdings 2" panose="05020102010507070707" pitchFamily="18" charset="2"/>
                    <a:buChar char=""/>
                    <a:defRPr sz="2400">
                      <a:solidFill>
                        <a:schemeClr val="accent1"/>
                      </a:solidFill>
                      <a:latin typeface="Georgia" panose="02040502050405020303" pitchFamily="18" charset="0"/>
                    </a:defRPr>
                  </a:lvl3pPr>
                  <a:lvl4pPr marL="1600200" indent="-228600">
                    <a:spcBef>
                      <a:spcPts val="300"/>
                    </a:spcBef>
                    <a:buClr>
                      <a:schemeClr val="accent1"/>
                    </a:buClr>
                    <a:buFont typeface="Wingdings 2" panose="05020102010507070707" pitchFamily="18" charset="2"/>
                    <a:buChar char=""/>
                    <a:defRPr sz="2200">
                      <a:solidFill>
                        <a:schemeClr val="accent1"/>
                      </a:solidFill>
                      <a:latin typeface="Georgia" panose="02040502050405020303" pitchFamily="18" charset="0"/>
                    </a:defRPr>
                  </a:lvl4pPr>
                  <a:lvl5pPr marL="2057400" indent="-228600">
                    <a:spcBef>
                      <a:spcPts val="300"/>
                    </a:spcBef>
                    <a:buClr>
                      <a:srgbClr val="A04DA3"/>
                    </a:buClr>
                    <a:buFont typeface="Georgia" panose="02040502050405020303" pitchFamily="18" charset="0"/>
                    <a:buChar char="▫"/>
                    <a:defRPr sz="2000">
                      <a:solidFill>
                        <a:srgbClr val="A04DA3"/>
                      </a:solidFill>
                      <a:latin typeface="Georgia" panose="02040502050405020303" pitchFamily="18" charset="0"/>
                    </a:defRPr>
                  </a:lvl5pPr>
                  <a:lvl6pPr marL="2514600" indent="-228600" eaLnBrk="0" fontAlgn="base" hangingPunct="0">
                    <a:spcBef>
                      <a:spcPts val="300"/>
                    </a:spcBef>
                    <a:spcAft>
                      <a:spcPct val="0"/>
                    </a:spcAft>
                    <a:buClr>
                      <a:srgbClr val="A04DA3"/>
                    </a:buClr>
                    <a:buFont typeface="Georgia" panose="02040502050405020303" pitchFamily="18" charset="0"/>
                    <a:buChar char="▫"/>
                    <a:defRPr sz="2000">
                      <a:solidFill>
                        <a:srgbClr val="A04DA3"/>
                      </a:solidFill>
                      <a:latin typeface="Georgia" panose="02040502050405020303" pitchFamily="18" charset="0"/>
                    </a:defRPr>
                  </a:lvl6pPr>
                  <a:lvl7pPr marL="2971800" indent="-228600" eaLnBrk="0" fontAlgn="base" hangingPunct="0">
                    <a:spcBef>
                      <a:spcPts val="300"/>
                    </a:spcBef>
                    <a:spcAft>
                      <a:spcPct val="0"/>
                    </a:spcAft>
                    <a:buClr>
                      <a:srgbClr val="A04DA3"/>
                    </a:buClr>
                    <a:buFont typeface="Georgia" panose="02040502050405020303" pitchFamily="18" charset="0"/>
                    <a:buChar char="▫"/>
                    <a:defRPr sz="2000">
                      <a:solidFill>
                        <a:srgbClr val="A04DA3"/>
                      </a:solidFill>
                      <a:latin typeface="Georgia" panose="02040502050405020303" pitchFamily="18" charset="0"/>
                    </a:defRPr>
                  </a:lvl7pPr>
                  <a:lvl8pPr marL="3429000" indent="-228600" eaLnBrk="0" fontAlgn="base" hangingPunct="0">
                    <a:spcBef>
                      <a:spcPts val="300"/>
                    </a:spcBef>
                    <a:spcAft>
                      <a:spcPct val="0"/>
                    </a:spcAft>
                    <a:buClr>
                      <a:srgbClr val="A04DA3"/>
                    </a:buClr>
                    <a:buFont typeface="Georgia" panose="02040502050405020303" pitchFamily="18" charset="0"/>
                    <a:buChar char="▫"/>
                    <a:defRPr sz="2000">
                      <a:solidFill>
                        <a:srgbClr val="A04DA3"/>
                      </a:solidFill>
                      <a:latin typeface="Georgia" panose="02040502050405020303" pitchFamily="18" charset="0"/>
                    </a:defRPr>
                  </a:lvl8pPr>
                  <a:lvl9pPr marL="3886200" indent="-228600" eaLnBrk="0" fontAlgn="base" hangingPunct="0">
                    <a:spcBef>
                      <a:spcPts val="300"/>
                    </a:spcBef>
                    <a:spcAft>
                      <a:spcPct val="0"/>
                    </a:spcAft>
                    <a:buClr>
                      <a:srgbClr val="A04DA3"/>
                    </a:buClr>
                    <a:buFont typeface="Georgia" panose="02040502050405020303" pitchFamily="18" charset="0"/>
                    <a:buChar char="▫"/>
                    <a:defRPr sz="2000">
                      <a:solidFill>
                        <a:srgbClr val="A04DA3"/>
                      </a:solidFill>
                      <a:latin typeface="Georgia" panose="02040502050405020303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sz="2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8921" name="Rectangle 83"/>
              <p:cNvSpPr>
                <a:spLocks noChangeArrowheads="1"/>
              </p:cNvSpPr>
              <p:nvPr/>
            </p:nvSpPr>
            <p:spPr bwMode="auto">
              <a:xfrm>
                <a:off x="-3" y="-3"/>
                <a:ext cx="5770" cy="340"/>
              </a:xfrm>
              <a:prstGeom prst="rect">
                <a:avLst/>
              </a:prstGeom>
              <a:noFill/>
              <a:ln w="9525">
                <a:solidFill>
                  <a:srgbClr val="A0A0A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•"/>
                  <a:defRPr sz="28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spcBef>
                    <a:spcPts val="300"/>
                  </a:spcBef>
                  <a:buClr>
                    <a:schemeClr val="accent2"/>
                  </a:buClr>
                  <a:buFont typeface="Georgia" panose="02040502050405020303" pitchFamily="18" charset="0"/>
                  <a:buChar char="▫"/>
                  <a:defRPr sz="2600">
                    <a:solidFill>
                      <a:schemeClr val="accent2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400">
                    <a:solidFill>
                      <a:schemeClr val="accent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200">
                    <a:solidFill>
                      <a:schemeClr val="accent1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</a:defRPr>
                </a:lvl5pPr>
                <a:lvl6pPr marL="25146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</a:defRPr>
                </a:lvl6pPr>
                <a:lvl7pPr marL="29718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</a:defRPr>
                </a:lvl7pPr>
                <a:lvl8pPr marL="34290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</a:defRPr>
                </a:lvl8pPr>
                <a:lvl9pPr marL="38862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sz="2400">
                  <a:latin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1927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3b) Delete All Rows</a:t>
            </a:r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1295401" y="2969905"/>
            <a:ext cx="9757458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sz="2400" dirty="0">
                <a:latin typeface="Times New Roman" panose="02020603050405020304" pitchFamily="18" charset="0"/>
              </a:rPr>
              <a:t>It is possible to delete all rows in a table without deleting the table. This means that the table structure, attributes, and indexes will be intact: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sk-SK" sz="2400" dirty="0">
                <a:latin typeface="Times New Roman" panose="02020603050405020304" pitchFamily="18" charset="0"/>
              </a:rPr>
              <a:t>	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DELETE FROM </a:t>
            </a: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table_name ;</a:t>
            </a:r>
            <a:endParaRPr lang="sk-SK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sk-SK" sz="2400" dirty="0">
                <a:latin typeface="Times New Roman" panose="02020603050405020304" pitchFamily="18" charset="0"/>
              </a:rPr>
              <a:t>		</a:t>
            </a:r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18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9pPr>
          </a:lstStyle>
          <a:p>
            <a:pPr algn="l">
              <a:spcBef>
                <a:spcPct val="0"/>
              </a:spcBef>
              <a:buClrTx/>
              <a:buFontTx/>
              <a:buNone/>
            </a:pPr>
            <a:r>
              <a:rPr lang="en-US" sz="800">
                <a:solidFill>
                  <a:schemeClr val="accent2"/>
                </a:solidFill>
                <a:latin typeface="Times New Roman" panose="02020603050405020304" pitchFamily="18" charset="0"/>
              </a:rPr>
              <a:t>Slide </a:t>
            </a:r>
            <a:fld id="{7BB11D88-0A60-443A-B122-345242445A0C}" type="slidenum">
              <a:rPr lang="en-US" sz="800">
                <a:solidFill>
                  <a:schemeClr val="accent2"/>
                </a:solidFill>
                <a:latin typeface="Times New Roman" panose="02020603050405020304" pitchFamily="18" charset="0"/>
              </a:rPr>
              <a:pPr algn="l"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CA" sz="80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52845" y="838843"/>
            <a:ext cx="7796213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Miscellaneous Commands :</a:t>
            </a:r>
          </a:p>
        </p:txBody>
      </p:sp>
      <p:sp>
        <p:nvSpPr>
          <p:cNvPr id="4096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059213" y="1524643"/>
            <a:ext cx="8294688" cy="4723757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ourier New" panose="02070309020205020404" pitchFamily="49" charset="0"/>
              </a:rPr>
              <a:t>SELECT * FROM ALL_TABLES;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Show all  tables from the databases .</a:t>
            </a:r>
          </a:p>
          <a:p>
            <a:pPr lvl="1"/>
            <a:r>
              <a:rPr lang="en-US" b="1" dirty="0" smtClean="0">
                <a:latin typeface="Courier New" panose="02070309020205020404" pitchFamily="49" charset="0"/>
              </a:rPr>
              <a:t>show tables;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Show all the tables of the present database</a:t>
            </a:r>
          </a:p>
          <a:p>
            <a:r>
              <a:rPr lang="en-US" b="1" dirty="0" smtClean="0">
                <a:latin typeface="Courier New" panose="02070309020205020404" pitchFamily="49" charset="0"/>
              </a:rPr>
              <a:t>drop table </a:t>
            </a:r>
            <a:r>
              <a:rPr lang="en-US" b="1" i="1" dirty="0" err="1" smtClean="0">
                <a:latin typeface="Courier New" panose="02070309020205020404" pitchFamily="49" charset="0"/>
              </a:rPr>
              <a:t>t_name</a:t>
            </a:r>
            <a:r>
              <a:rPr lang="en-US" b="1" dirty="0" smtClean="0">
                <a:latin typeface="Courier New" panose="02070309020205020404" pitchFamily="49" charset="0"/>
              </a:rPr>
              <a:t>;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Delete the entire table </a:t>
            </a:r>
            <a:r>
              <a:rPr lang="en-US" i="1" dirty="0" err="1" smtClean="0">
                <a:solidFill>
                  <a:schemeClr val="tx1"/>
                </a:solidFill>
              </a:rPr>
              <a:t>t_name</a:t>
            </a:r>
            <a:endParaRPr lang="en-US" i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latin typeface="Courier New" panose="02070309020205020404" pitchFamily="49" charset="0"/>
              </a:rPr>
              <a:t>drop database </a:t>
            </a:r>
            <a:r>
              <a:rPr lang="en-US" b="1" i="1" dirty="0" err="1" smtClean="0">
                <a:latin typeface="Courier New" panose="02070309020205020404" pitchFamily="49" charset="0"/>
              </a:rPr>
              <a:t>db_name</a:t>
            </a:r>
            <a:r>
              <a:rPr lang="en-US" b="1" dirty="0" smtClean="0">
                <a:latin typeface="Courier New" panose="02070309020205020404" pitchFamily="49" charset="0"/>
              </a:rPr>
              <a:t>;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Delete the entire database </a:t>
            </a:r>
            <a:r>
              <a:rPr lang="en-US" i="1" dirty="0" err="1" smtClean="0">
                <a:solidFill>
                  <a:schemeClr val="tx1"/>
                </a:solidFill>
              </a:rPr>
              <a:t>db_name</a:t>
            </a:r>
            <a:endParaRPr lang="en-US" i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5213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How to Describe constraints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How to Create and maintain constraints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82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Constraints enforce rules at the table level whenever a row is inserted, updated, or deleted from that table.</a:t>
            </a:r>
          </a:p>
          <a:p>
            <a:pPr>
              <a:defRPr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Constraints prevent the deletion of a table if there are dependencies(means relationship between two or more attributes.)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The following constraint types are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valid: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lvl="1"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NOT NULL</a:t>
            </a:r>
          </a:p>
          <a:p>
            <a:pPr lvl="1"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UNIQUE </a:t>
            </a:r>
          </a:p>
          <a:p>
            <a:pPr lvl="1"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PRIMARY KEY</a:t>
            </a:r>
          </a:p>
          <a:p>
            <a:pPr lvl="1"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FOREIGN KEY</a:t>
            </a:r>
          </a:p>
          <a:p>
            <a:pPr lvl="1"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CHECK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54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7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14" y="711682"/>
            <a:ext cx="7252479" cy="530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69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Name a constraint or the Oracle server generates a name by using the </a:t>
            </a:r>
            <a:r>
              <a:rPr lang="en-US" sz="2600" dirty="0" err="1">
                <a:latin typeface="Times New Roman" pitchFamily="18" charset="0"/>
                <a:cs typeface="Times New Roman" pitchFamily="18" charset="0"/>
              </a:rPr>
              <a:t>SYS_C</a:t>
            </a:r>
            <a:r>
              <a:rPr lang="en-US" sz="2600" i="1" dirty="0" err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6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format.</a:t>
            </a:r>
          </a:p>
          <a:p>
            <a:pPr>
              <a:defRPr/>
            </a:pP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Create a constraint either:</a:t>
            </a:r>
          </a:p>
          <a:p>
            <a:pPr lvl="1">
              <a:defRPr/>
            </a:pP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At the same time as the table is created, or</a:t>
            </a:r>
          </a:p>
          <a:p>
            <a:pPr lvl="1">
              <a:defRPr/>
            </a:pP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After the table has been 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created.</a:t>
            </a:r>
            <a:endParaRPr lang="en-US" sz="2600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Define a constraint at the column or table level.</a:t>
            </a:r>
          </a:p>
          <a:p>
            <a:pPr>
              <a:defRPr/>
            </a:pP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View a constraint in the data dictionary.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9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15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 vert="horz" lIns="92075" tIns="46038" rIns="92075" bIns="46038" rtlCol="0" anchor="t">
            <a:normAutofit/>
          </a:bodyPr>
          <a:lstStyle/>
          <a:p>
            <a:pPr eaLnBrk="1" hangingPunct="1">
              <a:defRPr/>
            </a:pPr>
            <a:r>
              <a:rPr lang="en-US" smtClean="0"/>
              <a:t>Defining Constraints</a:t>
            </a:r>
          </a:p>
        </p:txBody>
      </p:sp>
      <p:sp>
        <p:nvSpPr>
          <p:cNvPr id="561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92313" y="1628776"/>
            <a:ext cx="8229600" cy="1721113"/>
          </a:xfrm>
        </p:spPr>
        <p:txBody>
          <a:bodyPr vert="horz" lIns="92075" tIns="46038" rIns="92075" bIns="46038" rtlCol="0" anchor="t">
            <a:spAutoFit/>
          </a:bodyPr>
          <a:lstStyle/>
          <a:p>
            <a:pPr eaLnBrk="1" hangingPunct="1">
              <a:defRPr/>
            </a:pPr>
            <a:r>
              <a:rPr lang="en-US" dirty="0" smtClean="0"/>
              <a:t>Column constraint level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Table constraint level</a:t>
            </a:r>
          </a:p>
        </p:txBody>
      </p:sp>
      <p:sp>
        <p:nvSpPr>
          <p:cNvPr id="233477" name="Rectangle 4"/>
          <p:cNvSpPr>
            <a:spLocks noChangeArrowheads="1"/>
          </p:cNvSpPr>
          <p:nvPr/>
        </p:nvSpPr>
        <p:spPr bwMode="blackWhite">
          <a:xfrm>
            <a:off x="2433639" y="2278064"/>
            <a:ext cx="7496175" cy="433387"/>
          </a:xfrm>
          <a:prstGeom prst="rect">
            <a:avLst/>
          </a:prstGeom>
          <a:solidFill>
            <a:srgbClr val="FFFFCC"/>
          </a:solidFill>
          <a:ln w="25400">
            <a:solidFill>
              <a:srgbClr val="000000"/>
            </a:solidFill>
            <a:miter lim="800000"/>
            <a:headEnd/>
            <a:tailEnd/>
          </a:ln>
          <a:effectLst>
            <a:outerShdw dist="89803" dir="2700000" algn="ctr" rotWithShape="0">
              <a:srgbClr val="000000"/>
            </a:outerShdw>
          </a:effectLst>
        </p:spPr>
        <p:txBody>
          <a:bodyPr wrap="none" lIns="92075" tIns="46038" rIns="92075" bIns="46038" anchor="ctr"/>
          <a:lstStyle/>
          <a:p>
            <a:pPr eaLnBrk="0" hangingPunct="0">
              <a:tabLst>
                <a:tab pos="1200150" algn="l"/>
              </a:tabLst>
              <a:defRPr/>
            </a:pPr>
            <a:r>
              <a:rPr lang="en-US" b="1" i="1" dirty="0">
                <a:solidFill>
                  <a:srgbClr val="000000"/>
                </a:solidFill>
                <a:latin typeface="Courier New" pitchFamily="49" charset="0"/>
              </a:rPr>
              <a:t>column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[CONSTRAINT </a:t>
            </a:r>
            <a:r>
              <a:rPr lang="en-US" b="1" i="1" dirty="0" err="1">
                <a:solidFill>
                  <a:srgbClr val="000000"/>
                </a:solidFill>
                <a:latin typeface="Courier New" pitchFamily="49" charset="0"/>
              </a:rPr>
              <a:t>constraint_name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] </a:t>
            </a:r>
            <a:r>
              <a:rPr lang="en-US" b="1" i="1" dirty="0" err="1">
                <a:solidFill>
                  <a:srgbClr val="000000"/>
                </a:solidFill>
                <a:latin typeface="Courier New" pitchFamily="49" charset="0"/>
              </a:rPr>
              <a:t>constraint_type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,</a:t>
            </a:r>
          </a:p>
        </p:txBody>
      </p:sp>
      <p:sp>
        <p:nvSpPr>
          <p:cNvPr id="233478" name="Rectangle 5"/>
          <p:cNvSpPr>
            <a:spLocks noChangeArrowheads="1"/>
          </p:cNvSpPr>
          <p:nvPr/>
        </p:nvSpPr>
        <p:spPr bwMode="blackWhite">
          <a:xfrm>
            <a:off x="2424113" y="4292600"/>
            <a:ext cx="7473950" cy="915988"/>
          </a:xfrm>
          <a:prstGeom prst="rect">
            <a:avLst/>
          </a:prstGeom>
          <a:solidFill>
            <a:srgbClr val="FFFFCC"/>
          </a:solidFill>
          <a:ln w="25400">
            <a:solidFill>
              <a:srgbClr val="000000"/>
            </a:solidFill>
            <a:miter lim="800000"/>
            <a:headEnd/>
            <a:tailEnd/>
          </a:ln>
          <a:effectLst>
            <a:outerShdw dist="89803" dir="2700000" algn="ctr" rotWithShape="0">
              <a:srgbClr val="000000"/>
            </a:outerShdw>
          </a:effectLst>
        </p:spPr>
        <p:txBody>
          <a:bodyPr wrap="none" lIns="92075" tIns="46038" rIns="92075" bIns="46038" anchor="ctr"/>
          <a:lstStyle/>
          <a:p>
            <a:pPr eaLnBrk="0" hangingPunct="0">
              <a:tabLst>
                <a:tab pos="1200150" algn="l"/>
              </a:tabLst>
              <a:defRPr/>
            </a:pPr>
            <a:r>
              <a:rPr lang="en-US" b="1" i="1" dirty="0">
                <a:solidFill>
                  <a:srgbClr val="000000"/>
                </a:solidFill>
                <a:latin typeface="Courier New" pitchFamily="49" charset="0"/>
              </a:rPr>
              <a:t>column,...</a:t>
            </a:r>
          </a:p>
          <a:p>
            <a:pPr eaLnBrk="0" hangingPunct="0">
              <a:tabLst>
                <a:tab pos="1200150" algn="l"/>
              </a:tabLst>
              <a:defRPr/>
            </a:pPr>
            <a:r>
              <a:rPr lang="en-US" b="1" i="1" dirty="0">
                <a:solidFill>
                  <a:srgbClr val="000000"/>
                </a:solidFill>
                <a:latin typeface="Courier New" pitchFamily="49" charset="0"/>
              </a:rPr>
              <a:t>  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[CONSTRAINT </a:t>
            </a:r>
            <a:r>
              <a:rPr lang="en-US" b="1" i="1" dirty="0" err="1">
                <a:solidFill>
                  <a:srgbClr val="000000"/>
                </a:solidFill>
                <a:latin typeface="Courier New" pitchFamily="49" charset="0"/>
              </a:rPr>
              <a:t>constraint_name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] </a:t>
            </a:r>
            <a:r>
              <a:rPr lang="en-US" b="1" i="1" dirty="0" err="1">
                <a:solidFill>
                  <a:srgbClr val="000000"/>
                </a:solidFill>
                <a:latin typeface="Courier New" pitchFamily="49" charset="0"/>
              </a:rPr>
              <a:t>constraint_type</a:t>
            </a:r>
            <a:endParaRPr lang="en-US" b="1" dirty="0">
              <a:solidFill>
                <a:srgbClr val="000000"/>
              </a:solidFill>
              <a:latin typeface="Courier New" pitchFamily="49" charset="0"/>
            </a:endParaRPr>
          </a:p>
          <a:p>
            <a:pPr eaLnBrk="0" hangingPunct="0">
              <a:tabLst>
                <a:tab pos="1200150" algn="l"/>
              </a:tabLst>
              <a:defRPr/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(</a:t>
            </a:r>
            <a:r>
              <a:rPr lang="en-US" b="1" i="1" dirty="0">
                <a:solidFill>
                  <a:srgbClr val="000000"/>
                </a:solidFill>
                <a:latin typeface="Courier New" pitchFamily="49" charset="0"/>
              </a:rPr>
              <a:t>column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, ...),</a:t>
            </a:r>
          </a:p>
        </p:txBody>
      </p:sp>
    </p:spTree>
    <p:extLst>
      <p:ext uri="{BB962C8B-B14F-4D97-AF65-F5344CB8AC3E}">
        <p14:creationId xmlns:p14="http://schemas.microsoft.com/office/powerpoint/2010/main" val="433772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TYPE OF CONSTRAINT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8125" y="2557463"/>
            <a:ext cx="7643346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9605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870789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Domain Constraints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2" y="1978709"/>
            <a:ext cx="9601196" cy="3318936"/>
          </a:xfrm>
        </p:spPr>
        <p:txBody>
          <a:bodyPr/>
          <a:lstStyle/>
          <a:p>
            <a:pPr lvl="0"/>
            <a:r>
              <a:rPr lang="en-US" dirty="0"/>
              <a:t>Define the valid values that an attribute (column) can hold.</a:t>
            </a:r>
            <a:endParaRPr lang="en-IN" dirty="0"/>
          </a:p>
          <a:p>
            <a:pPr lvl="0"/>
            <a:r>
              <a:rPr lang="en-US" dirty="0"/>
              <a:t>Specify the data type (e.g., integer, string, date) and any additional restrictions (e.g., range of values, allowed patterns).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696" y="3263368"/>
            <a:ext cx="4450466" cy="272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734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Not Null Constraint</a:t>
            </a:r>
            <a:endParaRPr lang="en-IN" dirty="0"/>
          </a:p>
        </p:txBody>
      </p:sp>
      <p:sp>
        <p:nvSpPr>
          <p:cNvPr id="6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295402" y="3116099"/>
            <a:ext cx="7593104" cy="2200602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AA0D9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CREATE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AA0D9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TABLE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sz="2800" b="0" i="0" u="none" strike="noStrike" cap="none" normalizeH="0" baseline="0" dirty="0" err="1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TableName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 (</a:t>
            </a:r>
            <a:b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    Column1 </a:t>
            </a:r>
            <a:r>
              <a:rPr kumimoji="0" lang="en-US" sz="2800" b="0" i="0" u="none" strike="noStrike" cap="none" normalizeH="0" baseline="0" dirty="0" err="1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DataType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AA0D9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NOT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AA0D9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NULL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b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    Column2 </a:t>
            </a:r>
            <a:r>
              <a:rPr kumimoji="0" lang="en-US" sz="2800" b="0" i="0" u="none" strike="noStrike" cap="none" normalizeH="0" baseline="0" dirty="0" err="1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DataType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b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007400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-- Other columns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/>
            </a:r>
            <a:b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4497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66838" y="725490"/>
            <a:ext cx="9601200" cy="820736"/>
          </a:xfrm>
        </p:spPr>
        <p:txBody>
          <a:bodyPr vert="horz" lIns="92075" tIns="46038" rIns="92075" bIns="46038" rtlCol="0" anchor="t">
            <a:normAutofit/>
          </a:bodyPr>
          <a:lstStyle/>
          <a:p>
            <a:pPr eaLnBrk="1" hangingPunct="1">
              <a:defRPr/>
            </a:pPr>
            <a:r>
              <a:rPr lang="en-US" dirty="0" smtClean="0"/>
              <a:t>The </a:t>
            </a:r>
            <a:r>
              <a:rPr lang="en-US" dirty="0" smtClean="0">
                <a:latin typeface="Courier New" pitchFamily="49" charset="0"/>
              </a:rPr>
              <a:t>NOT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</a:rPr>
              <a:t>NULL</a:t>
            </a:r>
            <a:r>
              <a:rPr lang="en-US" dirty="0" smtClean="0"/>
              <a:t> Constraint</a:t>
            </a:r>
          </a:p>
        </p:txBody>
      </p:sp>
      <p:sp>
        <p:nvSpPr>
          <p:cNvPr id="5632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179513" y="1617664"/>
            <a:ext cx="9399748" cy="373052"/>
          </a:xfrm>
        </p:spPr>
        <p:txBody>
          <a:bodyPr vert="horz" wrap="square" lIns="92075" tIns="46038" rIns="92075" bIns="46038" rtlCol="0" anchor="t">
            <a:spAutoFit/>
          </a:bodyPr>
          <a:lstStyle/>
          <a:p>
            <a:pPr eaLnBrk="1" hangingPunct="1">
              <a:lnSpc>
                <a:spcPct val="65000"/>
              </a:lnSpc>
              <a:buFont typeface="Wingdings" pitchFamily="2" charset="2"/>
              <a:buNone/>
              <a:defRPr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  Ensures that null values are not permitted for the column: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509838" y="4687889"/>
            <a:ext cx="2362200" cy="1360487"/>
            <a:chOff x="502" y="2953"/>
            <a:chExt cx="1488" cy="857"/>
          </a:xfrm>
        </p:grpSpPr>
        <p:sp>
          <p:nvSpPr>
            <p:cNvPr id="252945" name="Rectangle 5"/>
            <p:cNvSpPr>
              <a:spLocks noChangeArrowheads="1"/>
            </p:cNvSpPr>
            <p:nvPr/>
          </p:nvSpPr>
          <p:spPr bwMode="auto">
            <a:xfrm>
              <a:off x="502" y="3196"/>
              <a:ext cx="1488" cy="6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>
              <a:spAutoFit/>
            </a:bodyPr>
            <a:lstStyle/>
            <a:p>
              <a:pPr eaLnBrk="0" hangingPunct="0">
                <a:lnSpc>
                  <a:spcPct val="90000"/>
                </a:lnSpc>
              </a:pPr>
              <a:r>
                <a:rPr lang="en-US" sz="1600" b="1" dirty="0">
                  <a:latin typeface="Courier New" pitchFamily="49" charset="0"/>
                </a:rPr>
                <a:t>NOT NULL</a:t>
              </a:r>
              <a:r>
                <a:rPr lang="en-US" sz="1600" b="1" dirty="0">
                  <a:latin typeface="Arial" charset="0"/>
                </a:rPr>
                <a:t> constraint</a:t>
              </a:r>
            </a:p>
            <a:p>
              <a:pPr eaLnBrk="0" hangingPunct="0">
                <a:lnSpc>
                  <a:spcPct val="90000"/>
                </a:lnSpc>
              </a:pPr>
              <a:r>
                <a:rPr lang="en-US" sz="1600" b="1" dirty="0">
                  <a:latin typeface="Arial" charset="0"/>
                </a:rPr>
                <a:t>(No row can contain</a:t>
              </a:r>
              <a:br>
                <a:rPr lang="en-US" sz="1600" b="1" dirty="0">
                  <a:latin typeface="Arial" charset="0"/>
                </a:rPr>
              </a:br>
              <a:r>
                <a:rPr lang="en-US" sz="1600" b="1" dirty="0">
                  <a:latin typeface="Arial" charset="0"/>
                </a:rPr>
                <a:t>a null value for</a:t>
              </a:r>
              <a:br>
                <a:rPr lang="en-US" sz="1600" b="1" dirty="0">
                  <a:latin typeface="Arial" charset="0"/>
                </a:rPr>
              </a:br>
              <a:r>
                <a:rPr lang="en-US" sz="1600" b="1" dirty="0">
                  <a:latin typeface="Arial" charset="0"/>
                </a:rPr>
                <a:t>this column.)</a:t>
              </a:r>
            </a:p>
          </p:txBody>
        </p:sp>
        <p:sp>
          <p:nvSpPr>
            <p:cNvPr id="252946" name="Line 6"/>
            <p:cNvSpPr>
              <a:spLocks noChangeShapeType="1"/>
            </p:cNvSpPr>
            <p:nvPr/>
          </p:nvSpPr>
          <p:spPr bwMode="auto">
            <a:xfrm>
              <a:off x="1235" y="2953"/>
              <a:ext cx="1" cy="263"/>
            </a:xfrm>
            <a:prstGeom prst="line">
              <a:avLst/>
            </a:prstGeom>
            <a:noFill/>
            <a:ln w="50800">
              <a:solidFill>
                <a:srgbClr val="FFCC00"/>
              </a:solidFill>
              <a:round/>
              <a:headEnd type="stealth" w="med" len="lg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7954964" y="4687889"/>
            <a:ext cx="2403475" cy="1360487"/>
            <a:chOff x="3876" y="2953"/>
            <a:chExt cx="1514" cy="857"/>
          </a:xfrm>
        </p:grpSpPr>
        <p:sp>
          <p:nvSpPr>
            <p:cNvPr id="252943" name="Rectangle 8"/>
            <p:cNvSpPr>
              <a:spLocks noChangeArrowheads="1"/>
            </p:cNvSpPr>
            <p:nvPr/>
          </p:nvSpPr>
          <p:spPr bwMode="auto">
            <a:xfrm>
              <a:off x="3876" y="3196"/>
              <a:ext cx="1514" cy="6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>
              <a:spAutoFit/>
            </a:bodyPr>
            <a:lstStyle/>
            <a:p>
              <a:pPr eaLnBrk="0" hangingPunct="0">
                <a:lnSpc>
                  <a:spcPct val="90000"/>
                </a:lnSpc>
              </a:pPr>
              <a:r>
                <a:rPr lang="en-US" sz="1600" b="1" dirty="0">
                  <a:latin typeface="Arial" charset="0"/>
                </a:rPr>
                <a:t>Absence of </a:t>
              </a:r>
              <a:r>
                <a:rPr lang="en-US" sz="1600" b="1" dirty="0">
                  <a:latin typeface="Courier New" pitchFamily="49" charset="0"/>
                </a:rPr>
                <a:t>NOT NULL</a:t>
              </a:r>
              <a:r>
                <a:rPr lang="en-US" sz="1600" b="1" dirty="0">
                  <a:latin typeface="Arial" charset="0"/>
                </a:rPr>
                <a:t> constraint</a:t>
              </a:r>
            </a:p>
            <a:p>
              <a:pPr eaLnBrk="0" hangingPunct="0">
                <a:lnSpc>
                  <a:spcPct val="90000"/>
                </a:lnSpc>
              </a:pPr>
              <a:r>
                <a:rPr lang="en-US" sz="1600" b="1" dirty="0">
                  <a:latin typeface="Arial" charset="0"/>
                </a:rPr>
                <a:t>(Any row can contain</a:t>
              </a:r>
              <a:br>
                <a:rPr lang="en-US" sz="1600" b="1" dirty="0">
                  <a:latin typeface="Arial" charset="0"/>
                </a:rPr>
              </a:br>
              <a:r>
                <a:rPr lang="en-US" sz="1600" b="1" dirty="0">
                  <a:latin typeface="Arial" charset="0"/>
                </a:rPr>
                <a:t>null for this column.)</a:t>
              </a:r>
            </a:p>
          </p:txBody>
        </p:sp>
        <p:sp>
          <p:nvSpPr>
            <p:cNvPr id="252944" name="Line 9"/>
            <p:cNvSpPr>
              <a:spLocks noChangeShapeType="1"/>
            </p:cNvSpPr>
            <p:nvPr/>
          </p:nvSpPr>
          <p:spPr bwMode="auto">
            <a:xfrm>
              <a:off x="4641" y="2953"/>
              <a:ext cx="1" cy="263"/>
            </a:xfrm>
            <a:prstGeom prst="line">
              <a:avLst/>
            </a:prstGeom>
            <a:noFill/>
            <a:ln w="50800">
              <a:solidFill>
                <a:srgbClr val="FFCC00"/>
              </a:solidFill>
              <a:round/>
              <a:headEnd type="stealth" w="med" len="lg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6159501" y="4687888"/>
            <a:ext cx="1585913" cy="944562"/>
            <a:chOff x="2710" y="2953"/>
            <a:chExt cx="999" cy="595"/>
          </a:xfrm>
        </p:grpSpPr>
        <p:sp>
          <p:nvSpPr>
            <p:cNvPr id="252941" name="Rectangle 11"/>
            <p:cNvSpPr>
              <a:spLocks noChangeArrowheads="1"/>
            </p:cNvSpPr>
            <p:nvPr/>
          </p:nvSpPr>
          <p:spPr bwMode="auto">
            <a:xfrm>
              <a:off x="2710" y="3212"/>
              <a:ext cx="999" cy="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>
              <a:spAutoFit/>
            </a:bodyPr>
            <a:lstStyle/>
            <a:p>
              <a:pPr eaLnBrk="0" hangingPunct="0">
                <a:lnSpc>
                  <a:spcPct val="90000"/>
                </a:lnSpc>
              </a:pPr>
              <a:r>
                <a:rPr lang="en-US" sz="1600" b="1" dirty="0">
                  <a:latin typeface="Courier New" pitchFamily="49" charset="0"/>
                </a:rPr>
                <a:t>NOT NULL</a:t>
              </a:r>
              <a:r>
                <a:rPr lang="en-US" sz="1600" b="1" dirty="0">
                  <a:latin typeface="Arial" charset="0"/>
                </a:rPr>
                <a:t> </a:t>
              </a:r>
            </a:p>
            <a:p>
              <a:pPr eaLnBrk="0" hangingPunct="0">
                <a:lnSpc>
                  <a:spcPct val="90000"/>
                </a:lnSpc>
              </a:pPr>
              <a:r>
                <a:rPr lang="en-US" sz="1600" b="1" dirty="0">
                  <a:latin typeface="Arial" charset="0"/>
                </a:rPr>
                <a:t>constraint</a:t>
              </a:r>
            </a:p>
          </p:txBody>
        </p:sp>
        <p:sp>
          <p:nvSpPr>
            <p:cNvPr id="252942" name="Line 12"/>
            <p:cNvSpPr>
              <a:spLocks noChangeShapeType="1"/>
            </p:cNvSpPr>
            <p:nvPr/>
          </p:nvSpPr>
          <p:spPr bwMode="auto">
            <a:xfrm>
              <a:off x="3000" y="2953"/>
              <a:ext cx="0" cy="263"/>
            </a:xfrm>
            <a:prstGeom prst="line">
              <a:avLst/>
            </a:prstGeom>
            <a:noFill/>
            <a:ln w="50800">
              <a:solidFill>
                <a:srgbClr val="FFCC00"/>
              </a:solidFill>
              <a:round/>
              <a:headEnd type="stealth" w="med" len="lg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52936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1" y="3819525"/>
            <a:ext cx="7458075" cy="457200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</p:spPr>
      </p:pic>
      <p:pic>
        <p:nvPicPr>
          <p:cNvPr id="252937" name="Picture 1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38401" y="2514601"/>
            <a:ext cx="7458075" cy="1304925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</p:spPr>
      </p:pic>
      <p:pic>
        <p:nvPicPr>
          <p:cNvPr id="252938" name="Picture 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38401" y="4419601"/>
            <a:ext cx="7458075" cy="219075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</p:spPr>
      </p:pic>
      <p:sp>
        <p:nvSpPr>
          <p:cNvPr id="252939" name="Text Box 16"/>
          <p:cNvSpPr txBox="1">
            <a:spLocks noChangeArrowheads="1"/>
          </p:cNvSpPr>
          <p:nvPr/>
        </p:nvSpPr>
        <p:spPr bwMode="auto">
          <a:xfrm>
            <a:off x="2432051" y="4059238"/>
            <a:ext cx="366713" cy="394980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med" len="lg"/>
          </a:ln>
        </p:spPr>
        <p:txBody>
          <a:bodyPr lIns="12700" tIns="12700" rIns="12700" bIns="12700">
            <a:spAutoFit/>
          </a:bodyPr>
          <a:lstStyle/>
          <a:p>
            <a:pPr algn="ctr" defTabSz="822325">
              <a:buClr>
                <a:srgbClr val="000000"/>
              </a:buClr>
            </a:pPr>
            <a:r>
              <a:rPr lang="en-US" sz="2400" b="1">
                <a:latin typeface="Arial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2292295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3" name="Rectangle 2"/>
          <p:cNvSpPr>
            <a:spLocks noChangeArrowheads="1"/>
          </p:cNvSpPr>
          <p:nvPr/>
        </p:nvSpPr>
        <p:spPr bwMode="blackWhite">
          <a:xfrm>
            <a:off x="2208212" y="2476501"/>
            <a:ext cx="6492875" cy="2582862"/>
          </a:xfrm>
          <a:prstGeom prst="rect">
            <a:avLst/>
          </a:prstGeom>
          <a:solidFill>
            <a:srgbClr val="FFFFCC"/>
          </a:solidFill>
          <a:ln w="25400">
            <a:solidFill>
              <a:srgbClr val="000000"/>
            </a:solidFill>
            <a:miter lim="800000"/>
            <a:headEnd/>
            <a:tailEnd/>
          </a:ln>
          <a:effectLst>
            <a:outerShdw dist="89803" dir="2700000" algn="ctr" rotWithShape="0">
              <a:srgbClr val="000000"/>
            </a:outerShdw>
          </a:effectLst>
        </p:spPr>
        <p:txBody>
          <a:bodyPr wrap="none" lIns="92075" tIns="46038" rIns="92075" bIns="46038" anchor="ctr"/>
          <a:lstStyle/>
          <a:p>
            <a:pPr eaLnBrk="0" hangingPunct="0">
              <a:tabLst>
                <a:tab pos="1200150" algn="l"/>
                <a:tab pos="2457450" algn="l"/>
              </a:tabLst>
              <a:defRPr/>
            </a:pPr>
            <a:endParaRPr lang="en-US" b="1">
              <a:solidFill>
                <a:srgbClr val="000000"/>
              </a:solidFill>
              <a:latin typeface="Courier New" pitchFamily="49" charset="0"/>
            </a:endParaRPr>
          </a:p>
          <a:p>
            <a:pPr eaLnBrk="0" hangingPunct="0">
              <a:tabLst>
                <a:tab pos="1200150" algn="l"/>
                <a:tab pos="2457450" algn="l"/>
              </a:tabLst>
              <a:defRPr/>
            </a:pPr>
            <a:endParaRPr lang="en-US" b="1">
              <a:solidFill>
                <a:srgbClr val="000000"/>
              </a:solidFill>
              <a:latin typeface="Courier New" pitchFamily="49" charset="0"/>
            </a:endParaRPr>
          </a:p>
          <a:p>
            <a:pPr eaLnBrk="0" hangingPunct="0">
              <a:tabLst>
                <a:tab pos="1200150" algn="l"/>
                <a:tab pos="2457450" algn="l"/>
              </a:tabLst>
              <a:defRPr/>
            </a:pPr>
            <a:endParaRPr lang="en-US" b="1">
              <a:solidFill>
                <a:srgbClr val="000000"/>
              </a:solidFill>
              <a:latin typeface="Courier New" pitchFamily="49" charset="0"/>
            </a:endParaRPr>
          </a:p>
          <a:p>
            <a:pPr eaLnBrk="0" hangingPunct="0">
              <a:tabLst>
                <a:tab pos="1200150" algn="l"/>
                <a:tab pos="2457450" algn="l"/>
              </a:tabLst>
              <a:defRPr/>
            </a:pPr>
            <a:endParaRPr lang="en-US" b="1">
              <a:solidFill>
                <a:srgbClr val="000000"/>
              </a:solidFill>
              <a:latin typeface="Courier New" pitchFamily="49" charset="0"/>
            </a:endParaRPr>
          </a:p>
          <a:p>
            <a:pPr eaLnBrk="0" hangingPunct="0">
              <a:tabLst>
                <a:tab pos="1200150" algn="l"/>
                <a:tab pos="2457450" algn="l"/>
              </a:tabLst>
              <a:defRPr/>
            </a:pPr>
            <a:endParaRPr lang="en-US" b="1">
              <a:solidFill>
                <a:srgbClr val="000000"/>
              </a:solidFill>
              <a:latin typeface="Courier New" pitchFamily="49" charset="0"/>
            </a:endParaRPr>
          </a:p>
          <a:p>
            <a:pPr eaLnBrk="0" hangingPunct="0">
              <a:tabLst>
                <a:tab pos="1200150" algn="l"/>
                <a:tab pos="2457450" algn="l"/>
              </a:tabLst>
              <a:defRPr/>
            </a:pPr>
            <a:endParaRPr lang="en-US" b="1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253956" name="Rectangle 3"/>
          <p:cNvSpPr>
            <a:spLocks noChangeArrowheads="1"/>
          </p:cNvSpPr>
          <p:nvPr/>
        </p:nvSpPr>
        <p:spPr bwMode="blackWhite">
          <a:xfrm>
            <a:off x="2309813" y="2476501"/>
            <a:ext cx="6282858" cy="250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eaLnBrk="0" hangingPunct="0">
              <a:tabLst>
                <a:tab pos="1200150" algn="l"/>
                <a:tab pos="245745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CREATE TABLE employees(</a:t>
            </a:r>
          </a:p>
          <a:p>
            <a:pPr eaLnBrk="0" hangingPunct="0">
              <a:tabLst>
                <a:tab pos="1200150" algn="l"/>
                <a:tab pos="245745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employee_id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 NUMBER(6),</a:t>
            </a:r>
          </a:p>
          <a:p>
            <a:pPr eaLnBrk="0" hangingPunct="0">
              <a:tabLst>
                <a:tab pos="1200150" algn="l"/>
                <a:tab pos="245745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last_name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   VARCHAR2(25) NOT NULL,</a:t>
            </a:r>
          </a:p>
          <a:p>
            <a:pPr eaLnBrk="0" hangingPunct="0">
              <a:tabLst>
                <a:tab pos="1200150" algn="l"/>
                <a:tab pos="245745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 salary         NUMBER(8,2),</a:t>
            </a:r>
          </a:p>
          <a:p>
            <a:pPr eaLnBrk="0" hangingPunct="0">
              <a:tabLst>
                <a:tab pos="1200150" algn="l"/>
                <a:tab pos="245745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commission_pct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NUMBER(2,2),</a:t>
            </a:r>
          </a:p>
          <a:p>
            <a:pPr eaLnBrk="0" hangingPunct="0">
              <a:tabLst>
                <a:tab pos="1200150" algn="l"/>
                <a:tab pos="245745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hire_date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   DATE </a:t>
            </a:r>
          </a:p>
          <a:p>
            <a:pPr eaLnBrk="0" hangingPunct="0">
              <a:tabLst>
                <a:tab pos="1200150" algn="l"/>
                <a:tab pos="245745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                CONSTRAINT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emp_hire_date_nn</a:t>
            </a:r>
            <a:endParaRPr lang="en-US" b="1" dirty="0">
              <a:solidFill>
                <a:srgbClr val="000000"/>
              </a:solidFill>
              <a:latin typeface="Courier New" pitchFamily="49" charset="0"/>
            </a:endParaRPr>
          </a:p>
          <a:p>
            <a:pPr eaLnBrk="0" hangingPunct="0">
              <a:tabLst>
                <a:tab pos="1200150" algn="l"/>
                <a:tab pos="245745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                NOT NULL,</a:t>
            </a:r>
          </a:p>
          <a:p>
            <a:pPr eaLnBrk="0" hangingPunct="0">
              <a:tabLst>
                <a:tab pos="1200150" algn="l"/>
                <a:tab pos="245745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...  </a:t>
            </a:r>
          </a:p>
        </p:txBody>
      </p:sp>
      <p:sp>
        <p:nvSpPr>
          <p:cNvPr id="565252" name="Rectangle 4"/>
          <p:cNvSpPr>
            <a:spLocks noGrp="1" noChangeArrowheads="1"/>
          </p:cNvSpPr>
          <p:nvPr>
            <p:ph type="title"/>
          </p:nvPr>
        </p:nvSpPr>
        <p:spPr/>
        <p:txBody>
          <a:bodyPr vert="horz" lIns="92075" tIns="46038" rIns="92075" bIns="46038" rtlCol="0" anchor="t">
            <a:normAutofit/>
          </a:bodyPr>
          <a:lstStyle/>
          <a:p>
            <a:pPr eaLnBrk="1" hangingPunct="1">
              <a:defRPr/>
            </a:pPr>
            <a:r>
              <a:rPr lang="en-US" smtClean="0"/>
              <a:t>The </a:t>
            </a:r>
            <a:r>
              <a:rPr lang="en-US" smtClean="0">
                <a:latin typeface="Courier New" pitchFamily="49" charset="0"/>
              </a:rPr>
              <a:t>NOT</a:t>
            </a:r>
            <a:r>
              <a:rPr lang="en-US" smtClean="0"/>
              <a:t> </a:t>
            </a:r>
            <a:r>
              <a:rPr lang="en-US" smtClean="0">
                <a:latin typeface="Courier New" pitchFamily="49" charset="0"/>
              </a:rPr>
              <a:t>NULL</a:t>
            </a:r>
            <a:r>
              <a:rPr lang="en-US" smtClean="0"/>
              <a:t> Constraint</a:t>
            </a:r>
          </a:p>
        </p:txBody>
      </p:sp>
      <p:sp>
        <p:nvSpPr>
          <p:cNvPr id="56525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368550" y="1843089"/>
            <a:ext cx="7385050" cy="462307"/>
          </a:xfrm>
        </p:spPr>
        <p:txBody>
          <a:bodyPr vert="horz" lIns="92075" tIns="46038" rIns="92075" bIns="46038" rtlCol="0" anchor="t">
            <a:spAutoFit/>
          </a:bodyPr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smtClean="0"/>
              <a:t>Is defined at the column level:</a:t>
            </a:r>
          </a:p>
        </p:txBody>
      </p:sp>
      <p:sp>
        <p:nvSpPr>
          <p:cNvPr id="253959" name="Rectangle 6"/>
          <p:cNvSpPr>
            <a:spLocks noChangeArrowheads="1"/>
          </p:cNvSpPr>
          <p:nvPr/>
        </p:nvSpPr>
        <p:spPr bwMode="ltGray">
          <a:xfrm>
            <a:off x="2946400" y="3046413"/>
            <a:ext cx="5016500" cy="285750"/>
          </a:xfrm>
          <a:prstGeom prst="rect">
            <a:avLst/>
          </a:prstGeom>
          <a:noFill/>
          <a:ln w="19050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3960" name="Rectangle 7"/>
          <p:cNvSpPr>
            <a:spLocks noChangeArrowheads="1"/>
          </p:cNvSpPr>
          <p:nvPr/>
        </p:nvSpPr>
        <p:spPr bwMode="ltGray">
          <a:xfrm>
            <a:off x="2890838" y="3908425"/>
            <a:ext cx="5853112" cy="800100"/>
          </a:xfrm>
          <a:prstGeom prst="rect">
            <a:avLst/>
          </a:prstGeom>
          <a:noFill/>
          <a:ln w="19050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8326439" y="2928939"/>
            <a:ext cx="2200275" cy="587375"/>
            <a:chOff x="4285" y="1845"/>
            <a:chExt cx="1386" cy="370"/>
          </a:xfrm>
        </p:grpSpPr>
        <p:sp>
          <p:nvSpPr>
            <p:cNvPr id="253966" name="Rectangle 9"/>
            <p:cNvSpPr>
              <a:spLocks noChangeArrowheads="1"/>
            </p:cNvSpPr>
            <p:nvPr/>
          </p:nvSpPr>
          <p:spPr bwMode="auto">
            <a:xfrm>
              <a:off x="4672" y="1845"/>
              <a:ext cx="999" cy="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>
              <a:spAutoFit/>
            </a:bodyPr>
            <a:lstStyle/>
            <a:p>
              <a:pPr eaLnBrk="0" hangingPunct="0">
                <a:lnSpc>
                  <a:spcPct val="90000"/>
                </a:lnSpc>
              </a:pPr>
              <a:r>
                <a:rPr lang="en-US" b="1">
                  <a:solidFill>
                    <a:srgbClr val="FFFFCC"/>
                  </a:solidFill>
                  <a:latin typeface="Arial" charset="0"/>
                </a:rPr>
                <a:t> </a:t>
              </a:r>
              <a:r>
                <a:rPr lang="en-US" b="1">
                  <a:solidFill>
                    <a:srgbClr val="FC0128"/>
                  </a:solidFill>
                  <a:latin typeface="Arial" charset="0"/>
                </a:rPr>
                <a:t>System</a:t>
              </a:r>
            </a:p>
            <a:p>
              <a:pPr eaLnBrk="0" hangingPunct="0">
                <a:lnSpc>
                  <a:spcPct val="90000"/>
                </a:lnSpc>
              </a:pPr>
              <a:r>
                <a:rPr lang="en-US" b="1">
                  <a:solidFill>
                    <a:srgbClr val="FC0128"/>
                  </a:solidFill>
                  <a:latin typeface="Arial" charset="0"/>
                </a:rPr>
                <a:t> named</a:t>
              </a:r>
            </a:p>
          </p:txBody>
        </p:sp>
        <p:sp>
          <p:nvSpPr>
            <p:cNvPr id="253967" name="Line 10"/>
            <p:cNvSpPr>
              <a:spLocks noChangeShapeType="1"/>
            </p:cNvSpPr>
            <p:nvPr/>
          </p:nvSpPr>
          <p:spPr bwMode="auto">
            <a:xfrm flipV="1">
              <a:off x="4285" y="1984"/>
              <a:ext cx="451" cy="18"/>
            </a:xfrm>
            <a:prstGeom prst="line">
              <a:avLst/>
            </a:prstGeom>
            <a:noFill/>
            <a:ln w="50800">
              <a:solidFill>
                <a:srgbClr val="FFCC00"/>
              </a:solidFill>
              <a:round/>
              <a:headEnd type="stealth" w="med" len="lg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8761413" y="4035426"/>
            <a:ext cx="1516062" cy="587375"/>
            <a:chOff x="4559" y="2542"/>
            <a:chExt cx="955" cy="370"/>
          </a:xfrm>
        </p:grpSpPr>
        <p:sp>
          <p:nvSpPr>
            <p:cNvPr id="253964" name="Rectangle 12"/>
            <p:cNvSpPr>
              <a:spLocks noChangeArrowheads="1"/>
            </p:cNvSpPr>
            <p:nvPr/>
          </p:nvSpPr>
          <p:spPr bwMode="auto">
            <a:xfrm>
              <a:off x="4823" y="2542"/>
              <a:ext cx="691" cy="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>
              <a:spAutoFit/>
            </a:bodyPr>
            <a:lstStyle/>
            <a:p>
              <a:pPr eaLnBrk="0" hangingPunct="0">
                <a:lnSpc>
                  <a:spcPct val="90000"/>
                </a:lnSpc>
              </a:pPr>
              <a:r>
                <a:rPr lang="en-US" b="1">
                  <a:solidFill>
                    <a:srgbClr val="FC0128"/>
                  </a:solidFill>
                  <a:latin typeface="Arial" charset="0"/>
                </a:rPr>
                <a:t>User</a:t>
              </a:r>
            </a:p>
            <a:p>
              <a:pPr eaLnBrk="0" hangingPunct="0">
                <a:lnSpc>
                  <a:spcPct val="90000"/>
                </a:lnSpc>
              </a:pPr>
              <a:r>
                <a:rPr lang="en-US" b="1">
                  <a:solidFill>
                    <a:srgbClr val="FC0128"/>
                  </a:solidFill>
                  <a:latin typeface="Arial" charset="0"/>
                </a:rPr>
                <a:t>named</a:t>
              </a:r>
            </a:p>
          </p:txBody>
        </p:sp>
        <p:sp>
          <p:nvSpPr>
            <p:cNvPr id="253965" name="Line 13"/>
            <p:cNvSpPr>
              <a:spLocks noChangeShapeType="1"/>
            </p:cNvSpPr>
            <p:nvPr/>
          </p:nvSpPr>
          <p:spPr bwMode="auto">
            <a:xfrm flipV="1">
              <a:off x="4559" y="2681"/>
              <a:ext cx="312" cy="18"/>
            </a:xfrm>
            <a:prstGeom prst="line">
              <a:avLst/>
            </a:prstGeom>
            <a:noFill/>
            <a:ln w="50800">
              <a:solidFill>
                <a:srgbClr val="FFCC00"/>
              </a:solidFill>
              <a:round/>
              <a:headEnd type="stealth" w="med" len="lg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34243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Unique Constraint: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A unique constraint ensures that all values in a column or a set of columns are unique.</a:t>
            </a:r>
            <a:endParaRPr lang="en-IN" dirty="0"/>
          </a:p>
          <a:p>
            <a:pPr lvl="0"/>
            <a:r>
              <a:rPr lang="en-US" dirty="0"/>
              <a:t>Unlike the primary key, a unique constraint allows NULL values</a:t>
            </a:r>
            <a:r>
              <a:rPr lang="en-US" dirty="0" smtClean="0"/>
              <a:t>.</a:t>
            </a:r>
          </a:p>
          <a:p>
            <a:pPr lvl="0"/>
            <a:r>
              <a:rPr lang="en-US" dirty="0" smtClean="0"/>
              <a:t>Syntax : </a:t>
            </a:r>
          </a:p>
          <a:p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CREATE TABLE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table_name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(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column_name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data_type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UNIQUE ); </a:t>
            </a:r>
          </a:p>
          <a:p>
            <a:pPr lvl="0"/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80590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2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78688" y="721366"/>
            <a:ext cx="9601200" cy="762000"/>
          </a:xfrm>
        </p:spPr>
        <p:txBody>
          <a:bodyPr vert="horz" lIns="92075" tIns="46038" rIns="92075" bIns="46038" rtlCol="0" anchor="t"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The </a:t>
            </a:r>
            <a:r>
              <a:rPr lang="en-US" dirty="0" smtClean="0">
                <a:latin typeface="Courier New" pitchFamily="49" charset="0"/>
              </a:rPr>
              <a:t>UNIQUE</a:t>
            </a:r>
            <a:r>
              <a:rPr lang="en-US" dirty="0" smtClean="0"/>
              <a:t> Constraint</a:t>
            </a:r>
          </a:p>
        </p:txBody>
      </p:sp>
      <p:sp>
        <p:nvSpPr>
          <p:cNvPr id="254980" name="Rectangle 3"/>
          <p:cNvSpPr>
            <a:spLocks noChangeArrowheads="1"/>
          </p:cNvSpPr>
          <p:nvPr/>
        </p:nvSpPr>
        <p:spPr bwMode="auto">
          <a:xfrm>
            <a:off x="2362201" y="1684338"/>
            <a:ext cx="1724831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000" b="1">
                <a:latin typeface="Courier New" pitchFamily="49" charset="0"/>
              </a:rPr>
              <a:t>EMPLOYEES </a:t>
            </a:r>
          </a:p>
        </p:txBody>
      </p:sp>
      <p:sp>
        <p:nvSpPr>
          <p:cNvPr id="254981" name="Rectangle 4"/>
          <p:cNvSpPr>
            <a:spLocks noChangeArrowheads="1"/>
          </p:cNvSpPr>
          <p:nvPr/>
        </p:nvSpPr>
        <p:spPr bwMode="auto">
          <a:xfrm>
            <a:off x="7489826" y="1565276"/>
            <a:ext cx="2938462" cy="348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eaLnBrk="0" hangingPunct="0">
              <a:lnSpc>
                <a:spcPct val="90000"/>
              </a:lnSpc>
            </a:pPr>
            <a:r>
              <a:rPr lang="en-US" b="1" dirty="0">
                <a:latin typeface="Courier New" pitchFamily="49" charset="0"/>
              </a:rPr>
              <a:t>UNIQUE</a:t>
            </a:r>
            <a:r>
              <a:rPr lang="en-US" b="1" dirty="0">
                <a:latin typeface="Arial" charset="0"/>
              </a:rPr>
              <a:t> constraint</a:t>
            </a:r>
          </a:p>
        </p:txBody>
      </p:sp>
      <p:sp>
        <p:nvSpPr>
          <p:cNvPr id="254982" name="Freeform 5"/>
          <p:cNvSpPr>
            <a:spLocks/>
          </p:cNvSpPr>
          <p:nvPr/>
        </p:nvSpPr>
        <p:spPr bwMode="auto">
          <a:xfrm>
            <a:off x="6915150" y="1581150"/>
            <a:ext cx="325438" cy="477838"/>
          </a:xfrm>
          <a:custGeom>
            <a:avLst/>
            <a:gdLst>
              <a:gd name="T0" fmla="*/ 2147483647 w 205"/>
              <a:gd name="T1" fmla="*/ 0 h 301"/>
              <a:gd name="T2" fmla="*/ 0 w 205"/>
              <a:gd name="T3" fmla="*/ 0 h 301"/>
              <a:gd name="T4" fmla="*/ 0 w 205"/>
              <a:gd name="T5" fmla="*/ 2147483647 h 301"/>
              <a:gd name="T6" fmla="*/ 0 60000 65536"/>
              <a:gd name="T7" fmla="*/ 0 60000 65536"/>
              <a:gd name="T8" fmla="*/ 0 60000 65536"/>
              <a:gd name="T9" fmla="*/ 0 w 205"/>
              <a:gd name="T10" fmla="*/ 0 h 301"/>
              <a:gd name="T11" fmla="*/ 205 w 205"/>
              <a:gd name="T12" fmla="*/ 301 h 30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5" h="301">
                <a:moveTo>
                  <a:pt x="204" y="0"/>
                </a:moveTo>
                <a:lnTo>
                  <a:pt x="0" y="0"/>
                </a:lnTo>
                <a:lnTo>
                  <a:pt x="0" y="300"/>
                </a:lnTo>
              </a:path>
            </a:pathLst>
          </a:custGeom>
          <a:noFill/>
          <a:ln w="50800" cap="rnd">
            <a:solidFill>
              <a:srgbClr val="FFCC00"/>
            </a:solidFill>
            <a:round/>
            <a:headEnd type="none" w="sm" len="sm"/>
            <a:tailEnd type="stealth" w="med" len="lg"/>
          </a:ln>
        </p:spPr>
        <p:txBody>
          <a:bodyPr/>
          <a:lstStyle/>
          <a:p>
            <a:endParaRPr lang="en-US"/>
          </a:p>
        </p:txBody>
      </p:sp>
      <p:sp>
        <p:nvSpPr>
          <p:cNvPr id="236551" name="AutoShape 6"/>
          <p:cNvSpPr>
            <a:spLocks noChangeArrowheads="1"/>
          </p:cNvSpPr>
          <p:nvPr/>
        </p:nvSpPr>
        <p:spPr bwMode="auto">
          <a:xfrm>
            <a:off x="4900613" y="3435350"/>
            <a:ext cx="628650" cy="704850"/>
          </a:xfrm>
          <a:prstGeom prst="upArrow">
            <a:avLst>
              <a:gd name="adj1" fmla="val 50000"/>
              <a:gd name="adj2" fmla="val 55983"/>
            </a:avLst>
          </a:prstGeom>
          <a:solidFill>
            <a:srgbClr val="FFCC99"/>
          </a:solidFill>
          <a:ln w="9525">
            <a:noFill/>
            <a:miter lim="800000"/>
            <a:headEnd/>
            <a:tailEnd/>
          </a:ln>
          <a:effectLst>
            <a:outerShdw dist="53882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54984" name="Rectangle 7"/>
          <p:cNvSpPr>
            <a:spLocks noChangeArrowheads="1"/>
          </p:cNvSpPr>
          <p:nvPr/>
        </p:nvSpPr>
        <p:spPr bwMode="auto">
          <a:xfrm>
            <a:off x="5486401" y="3632200"/>
            <a:ext cx="1914525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eaLnBrk="0" hangingPunct="0">
              <a:lnSpc>
                <a:spcPct val="90000"/>
              </a:lnSpc>
            </a:pPr>
            <a:r>
              <a:rPr lang="en-US" sz="1600" b="1">
                <a:solidFill>
                  <a:srgbClr val="FFFFCC"/>
                </a:solidFill>
                <a:latin typeface="Courier New" pitchFamily="49" charset="0"/>
              </a:rPr>
              <a:t>INSERT INTO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8099425" y="4505329"/>
            <a:ext cx="2349500" cy="804863"/>
            <a:chOff x="4142" y="2838"/>
            <a:chExt cx="1480" cy="507"/>
          </a:xfrm>
        </p:grpSpPr>
        <p:sp>
          <p:nvSpPr>
            <p:cNvPr id="254991" name="Rectangle 9"/>
            <p:cNvSpPr>
              <a:spLocks noChangeArrowheads="1"/>
            </p:cNvSpPr>
            <p:nvPr/>
          </p:nvSpPr>
          <p:spPr bwMode="auto">
            <a:xfrm>
              <a:off x="4487" y="3040"/>
              <a:ext cx="1135" cy="3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>
              <a:spAutoFit/>
            </a:bodyPr>
            <a:lstStyle/>
            <a:p>
              <a:pPr eaLnBrk="0" hangingPunct="0">
                <a:lnSpc>
                  <a:spcPct val="70000"/>
                </a:lnSpc>
              </a:pPr>
              <a:r>
                <a:rPr lang="en-US" b="1" dirty="0">
                  <a:latin typeface="Arial" charset="0"/>
                </a:rPr>
                <a:t>Not allowed: already exists</a:t>
              </a:r>
            </a:p>
          </p:txBody>
        </p:sp>
        <p:sp>
          <p:nvSpPr>
            <p:cNvPr id="254992" name="Line 10"/>
            <p:cNvSpPr>
              <a:spLocks noChangeShapeType="1"/>
            </p:cNvSpPr>
            <p:nvPr/>
          </p:nvSpPr>
          <p:spPr bwMode="auto">
            <a:xfrm flipV="1">
              <a:off x="4155" y="3123"/>
              <a:ext cx="284" cy="1"/>
            </a:xfrm>
            <a:prstGeom prst="line">
              <a:avLst/>
            </a:prstGeom>
            <a:noFill/>
            <a:ln w="50800">
              <a:solidFill>
                <a:srgbClr val="FFCC00"/>
              </a:solidFill>
              <a:round/>
              <a:headEnd type="stealth" w="med" len="lg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4993" name="Rectangle 11"/>
            <p:cNvSpPr>
              <a:spLocks noChangeArrowheads="1"/>
            </p:cNvSpPr>
            <p:nvPr/>
          </p:nvSpPr>
          <p:spPr bwMode="auto">
            <a:xfrm>
              <a:off x="4474" y="2838"/>
              <a:ext cx="1135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>
              <a:spAutoFit/>
            </a:bodyPr>
            <a:lstStyle/>
            <a:p>
              <a:pPr eaLnBrk="0" hangingPunct="0">
                <a:lnSpc>
                  <a:spcPct val="90000"/>
                </a:lnSpc>
              </a:pPr>
              <a:r>
                <a:rPr lang="en-US" b="1" dirty="0">
                  <a:latin typeface="Arial" charset="0"/>
                </a:rPr>
                <a:t>Allowed</a:t>
              </a:r>
            </a:p>
          </p:txBody>
        </p:sp>
        <p:sp>
          <p:nvSpPr>
            <p:cNvPr id="254994" name="Line 12"/>
            <p:cNvSpPr>
              <a:spLocks noChangeShapeType="1"/>
            </p:cNvSpPr>
            <p:nvPr/>
          </p:nvSpPr>
          <p:spPr bwMode="auto">
            <a:xfrm flipV="1">
              <a:off x="4142" y="2923"/>
              <a:ext cx="284" cy="1"/>
            </a:xfrm>
            <a:prstGeom prst="line">
              <a:avLst/>
            </a:prstGeom>
            <a:noFill/>
            <a:ln w="50800">
              <a:solidFill>
                <a:srgbClr val="FFCC00"/>
              </a:solidFill>
              <a:round/>
              <a:headEnd type="stealth" w="med" len="lg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54986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31282" y="1972026"/>
            <a:ext cx="5619750" cy="1323975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</p:spPr>
      </p:pic>
      <p:pic>
        <p:nvPicPr>
          <p:cNvPr id="254987" name="Picture 1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65388" y="4506913"/>
            <a:ext cx="5619750" cy="266700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</p:spPr>
      </p:pic>
      <p:pic>
        <p:nvPicPr>
          <p:cNvPr id="254988" name="Picture 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65388" y="4783138"/>
            <a:ext cx="5619750" cy="247650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</p:spPr>
      </p:pic>
      <p:sp>
        <p:nvSpPr>
          <p:cNvPr id="254989" name="Text Box 16"/>
          <p:cNvSpPr txBox="1">
            <a:spLocks noChangeArrowheads="1"/>
          </p:cNvSpPr>
          <p:nvPr/>
        </p:nvSpPr>
        <p:spPr bwMode="auto">
          <a:xfrm>
            <a:off x="2447926" y="3186113"/>
            <a:ext cx="366713" cy="394980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med" len="lg"/>
          </a:ln>
        </p:spPr>
        <p:txBody>
          <a:bodyPr lIns="12700" tIns="12700" rIns="12700" bIns="12700">
            <a:spAutoFit/>
          </a:bodyPr>
          <a:lstStyle/>
          <a:p>
            <a:pPr algn="ctr" defTabSz="822325">
              <a:buClr>
                <a:srgbClr val="000000"/>
              </a:buClr>
            </a:pPr>
            <a:r>
              <a:rPr lang="en-US" sz="2400" b="1">
                <a:latin typeface="Arial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026536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34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92075" tIns="46038" rIns="92075" bIns="46038" rtlCol="0" anchor="t">
            <a:normAutofit/>
          </a:bodyPr>
          <a:lstStyle/>
          <a:p>
            <a:pPr eaLnBrk="1" hangingPunct="1">
              <a:defRPr/>
            </a:pPr>
            <a:r>
              <a:rPr lang="en-US" smtClean="0"/>
              <a:t>The </a:t>
            </a:r>
            <a:r>
              <a:rPr lang="en-US" smtClean="0">
                <a:latin typeface="Courier New" pitchFamily="49" charset="0"/>
              </a:rPr>
              <a:t>UNIQUE</a:t>
            </a:r>
            <a:r>
              <a:rPr lang="en-US" smtClean="0"/>
              <a:t> Constraint</a:t>
            </a:r>
          </a:p>
        </p:txBody>
      </p:sp>
      <p:sp>
        <p:nvSpPr>
          <p:cNvPr id="237572" name="Rectangle 3"/>
          <p:cNvSpPr>
            <a:spLocks noChangeArrowheads="1"/>
          </p:cNvSpPr>
          <p:nvPr/>
        </p:nvSpPr>
        <p:spPr bwMode="blackWhite">
          <a:xfrm>
            <a:off x="2736850" y="2455863"/>
            <a:ext cx="6794500" cy="2551112"/>
          </a:xfrm>
          <a:prstGeom prst="rect">
            <a:avLst/>
          </a:prstGeom>
          <a:solidFill>
            <a:srgbClr val="FFFFCC"/>
          </a:solidFill>
          <a:ln w="25400">
            <a:solidFill>
              <a:srgbClr val="000000"/>
            </a:solidFill>
            <a:miter lim="800000"/>
            <a:headEnd/>
            <a:tailEnd/>
          </a:ln>
          <a:effectLst>
            <a:outerShdw dist="89803" dir="2700000" algn="ctr" rotWithShape="0">
              <a:srgbClr val="000000"/>
            </a:outerShdw>
          </a:effectLst>
        </p:spPr>
        <p:txBody>
          <a:bodyPr wrap="none" lIns="92075" tIns="46038" rIns="92075" bIns="46038" anchor="ctr"/>
          <a:lstStyle/>
          <a:p>
            <a:pPr eaLnBrk="0" hangingPunct="0">
              <a:tabLst>
                <a:tab pos="1200150" algn="l"/>
                <a:tab pos="2457450" algn="l"/>
              </a:tabLst>
              <a:defRPr/>
            </a:pPr>
            <a:endParaRPr lang="en-US" b="1">
              <a:solidFill>
                <a:srgbClr val="000000"/>
              </a:solidFill>
              <a:latin typeface="Courier New" pitchFamily="49" charset="0"/>
            </a:endParaRPr>
          </a:p>
          <a:p>
            <a:pPr eaLnBrk="0" hangingPunct="0">
              <a:tabLst>
                <a:tab pos="1200150" algn="l"/>
                <a:tab pos="2457450" algn="l"/>
              </a:tabLst>
              <a:defRPr/>
            </a:pPr>
            <a:endParaRPr lang="en-US" b="1">
              <a:solidFill>
                <a:srgbClr val="000000"/>
              </a:solidFill>
              <a:latin typeface="Courier New" pitchFamily="49" charset="0"/>
            </a:endParaRPr>
          </a:p>
          <a:p>
            <a:pPr eaLnBrk="0" hangingPunct="0">
              <a:tabLst>
                <a:tab pos="1200150" algn="l"/>
                <a:tab pos="2457450" algn="l"/>
              </a:tabLst>
              <a:defRPr/>
            </a:pPr>
            <a:endParaRPr lang="en-US" b="1">
              <a:solidFill>
                <a:srgbClr val="000000"/>
              </a:solidFill>
              <a:latin typeface="Courier New" pitchFamily="49" charset="0"/>
            </a:endParaRPr>
          </a:p>
          <a:p>
            <a:pPr eaLnBrk="0" hangingPunct="0">
              <a:tabLst>
                <a:tab pos="1200150" algn="l"/>
                <a:tab pos="2457450" algn="l"/>
              </a:tabLst>
              <a:defRPr/>
            </a:pPr>
            <a:endParaRPr lang="en-US" b="1">
              <a:solidFill>
                <a:srgbClr val="000000"/>
              </a:solidFill>
              <a:latin typeface="Courier New" pitchFamily="49" charset="0"/>
            </a:endParaRPr>
          </a:p>
          <a:p>
            <a:pPr eaLnBrk="0" hangingPunct="0">
              <a:tabLst>
                <a:tab pos="1200150" algn="l"/>
                <a:tab pos="2457450" algn="l"/>
              </a:tabLst>
              <a:defRPr/>
            </a:pPr>
            <a:endParaRPr lang="en-US" b="1">
              <a:solidFill>
                <a:srgbClr val="000000"/>
              </a:solidFill>
              <a:latin typeface="Courier New" pitchFamily="49" charset="0"/>
            </a:endParaRPr>
          </a:p>
          <a:p>
            <a:pPr eaLnBrk="0" hangingPunct="0">
              <a:tabLst>
                <a:tab pos="1200150" algn="l"/>
                <a:tab pos="2457450" algn="l"/>
              </a:tabLst>
              <a:defRPr/>
            </a:pPr>
            <a:endParaRPr lang="en-US" b="1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56934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384425" y="1828801"/>
            <a:ext cx="8007350" cy="462307"/>
          </a:xfrm>
        </p:spPr>
        <p:txBody>
          <a:bodyPr vert="horz" lIns="92075" tIns="46038" rIns="92075" bIns="46038" rtlCol="0" anchor="t">
            <a:spAutoFit/>
          </a:bodyPr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dirty="0"/>
              <a:t>Defined at either the table level or the column level: </a:t>
            </a:r>
          </a:p>
        </p:txBody>
      </p:sp>
      <p:sp>
        <p:nvSpPr>
          <p:cNvPr id="256006" name="Rectangle 5"/>
          <p:cNvSpPr>
            <a:spLocks noChangeArrowheads="1"/>
          </p:cNvSpPr>
          <p:nvPr/>
        </p:nvSpPr>
        <p:spPr bwMode="ltGray">
          <a:xfrm>
            <a:off x="3279776" y="4686300"/>
            <a:ext cx="5229225" cy="285750"/>
          </a:xfrm>
          <a:prstGeom prst="rect">
            <a:avLst/>
          </a:prstGeom>
          <a:noFill/>
          <a:ln w="19050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007" name="Rectangle 6"/>
          <p:cNvSpPr>
            <a:spLocks noChangeArrowheads="1"/>
          </p:cNvSpPr>
          <p:nvPr/>
        </p:nvSpPr>
        <p:spPr bwMode="blackWhite">
          <a:xfrm>
            <a:off x="2820989" y="2857501"/>
            <a:ext cx="5102225" cy="172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eaLnBrk="0" hangingPunct="0">
              <a:tabLst>
                <a:tab pos="1200150" algn="l"/>
                <a:tab pos="245745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CREATE TABLE employees(</a:t>
            </a:r>
          </a:p>
          <a:p>
            <a:pPr eaLnBrk="0" hangingPunct="0">
              <a:tabLst>
                <a:tab pos="1200150" algn="l"/>
                <a:tab pos="245745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employee_id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   NUMBER(6),</a:t>
            </a:r>
          </a:p>
          <a:p>
            <a:pPr eaLnBrk="0" hangingPunct="0">
              <a:tabLst>
                <a:tab pos="1200150" algn="l"/>
                <a:tab pos="245745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last_name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     VARCHAR2(25) NOT NULL,</a:t>
            </a:r>
          </a:p>
          <a:p>
            <a:pPr eaLnBrk="0" hangingPunct="0">
              <a:tabLst>
                <a:tab pos="1200150" algn="l"/>
                <a:tab pos="245745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 email            VARCHAR2(25),</a:t>
            </a:r>
          </a:p>
          <a:p>
            <a:pPr eaLnBrk="0" hangingPunct="0">
              <a:tabLst>
                <a:tab pos="1200150" algn="l"/>
                <a:tab pos="245745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 salary           NUMBER(8,2),</a:t>
            </a:r>
          </a:p>
          <a:p>
            <a:pPr eaLnBrk="0" hangingPunct="0">
              <a:tabLst>
                <a:tab pos="1200150" algn="l"/>
                <a:tab pos="245745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commission_pct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NUMBER(2,2),</a:t>
            </a:r>
          </a:p>
          <a:p>
            <a:pPr eaLnBrk="0" hangingPunct="0">
              <a:tabLst>
                <a:tab pos="1200150" algn="l"/>
                <a:tab pos="245745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hire_date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     DATE NOT NULL,</a:t>
            </a:r>
          </a:p>
          <a:p>
            <a:pPr eaLnBrk="0" hangingPunct="0">
              <a:tabLst>
                <a:tab pos="1200150" algn="l"/>
                <a:tab pos="245745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...  </a:t>
            </a:r>
          </a:p>
          <a:p>
            <a:pPr eaLnBrk="0" hangingPunct="0">
              <a:tabLst>
                <a:tab pos="1200150" algn="l"/>
                <a:tab pos="245745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 CONSTRAINT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emp_email_uk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UNIQUE(email));</a:t>
            </a:r>
          </a:p>
        </p:txBody>
      </p:sp>
    </p:spTree>
    <p:extLst>
      <p:ext uri="{BB962C8B-B14F-4D97-AF65-F5344CB8AC3E}">
        <p14:creationId xmlns:p14="http://schemas.microsoft.com/office/powerpoint/2010/main" val="13808333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ypes of SQ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605" y="671332"/>
            <a:ext cx="8935656" cy="5312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75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39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92075" tIns="46038" rIns="92075" bIns="46038" rtlCol="0" anchor="t">
            <a:normAutofit/>
          </a:bodyPr>
          <a:lstStyle/>
          <a:p>
            <a:pPr eaLnBrk="1" hangingPunct="1">
              <a:defRPr/>
            </a:pPr>
            <a:r>
              <a:rPr lang="en-US" smtClean="0"/>
              <a:t>The </a:t>
            </a:r>
            <a:r>
              <a:rPr lang="en-US" smtClean="0">
                <a:latin typeface="Courier New" pitchFamily="49" charset="0"/>
              </a:rPr>
              <a:t>PRIMARY</a:t>
            </a:r>
            <a:r>
              <a:rPr lang="en-US" smtClean="0"/>
              <a:t> </a:t>
            </a:r>
            <a:r>
              <a:rPr lang="en-US" smtClean="0">
                <a:latin typeface="Courier New" pitchFamily="49" charset="0"/>
              </a:rPr>
              <a:t>KEY</a:t>
            </a:r>
            <a:r>
              <a:rPr lang="en-US" smtClean="0"/>
              <a:t> Constraint</a:t>
            </a:r>
          </a:p>
        </p:txBody>
      </p:sp>
      <p:sp>
        <p:nvSpPr>
          <p:cNvPr id="257028" name="Rectangle 3"/>
          <p:cNvSpPr>
            <a:spLocks noChangeArrowheads="1"/>
          </p:cNvSpPr>
          <p:nvPr/>
        </p:nvSpPr>
        <p:spPr bwMode="auto">
          <a:xfrm>
            <a:off x="2308225" y="1547813"/>
            <a:ext cx="1949252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000" b="1">
                <a:latin typeface="Courier New" pitchFamily="49" charset="0"/>
              </a:rPr>
              <a:t>DEPARTMENTS</a:t>
            </a:r>
            <a:r>
              <a:rPr lang="en-US" sz="2000" b="1">
                <a:latin typeface="Arial" charset="0"/>
              </a:rPr>
              <a:t> </a:t>
            </a:r>
          </a:p>
        </p:txBody>
      </p:sp>
      <p:sp>
        <p:nvSpPr>
          <p:cNvPr id="257029" name="Rectangle 4"/>
          <p:cNvSpPr>
            <a:spLocks noChangeArrowheads="1"/>
          </p:cNvSpPr>
          <p:nvPr/>
        </p:nvSpPr>
        <p:spPr bwMode="auto">
          <a:xfrm>
            <a:off x="4376738" y="1846264"/>
            <a:ext cx="2938462" cy="349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eaLnBrk="0" hangingPunct="0">
              <a:lnSpc>
                <a:spcPct val="90000"/>
              </a:lnSpc>
            </a:pPr>
            <a:r>
              <a:rPr lang="en-US" b="1" dirty="0">
                <a:latin typeface="Courier New" pitchFamily="49" charset="0"/>
              </a:rPr>
              <a:t>PRIMARY KEY</a:t>
            </a:r>
          </a:p>
        </p:txBody>
      </p:sp>
      <p:sp>
        <p:nvSpPr>
          <p:cNvPr id="257030" name="Freeform 5"/>
          <p:cNvSpPr>
            <a:spLocks/>
          </p:cNvSpPr>
          <p:nvPr/>
        </p:nvSpPr>
        <p:spPr bwMode="auto">
          <a:xfrm>
            <a:off x="4038600" y="2000250"/>
            <a:ext cx="325438" cy="376238"/>
          </a:xfrm>
          <a:custGeom>
            <a:avLst/>
            <a:gdLst>
              <a:gd name="T0" fmla="*/ 2147483647 w 205"/>
              <a:gd name="T1" fmla="*/ 0 h 237"/>
              <a:gd name="T2" fmla="*/ 0 w 205"/>
              <a:gd name="T3" fmla="*/ 0 h 237"/>
              <a:gd name="T4" fmla="*/ 0 w 205"/>
              <a:gd name="T5" fmla="*/ 2147483647 h 237"/>
              <a:gd name="T6" fmla="*/ 0 60000 65536"/>
              <a:gd name="T7" fmla="*/ 0 60000 65536"/>
              <a:gd name="T8" fmla="*/ 0 60000 65536"/>
              <a:gd name="T9" fmla="*/ 0 w 205"/>
              <a:gd name="T10" fmla="*/ 0 h 237"/>
              <a:gd name="T11" fmla="*/ 205 w 205"/>
              <a:gd name="T12" fmla="*/ 237 h 23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5" h="237">
                <a:moveTo>
                  <a:pt x="204" y="0"/>
                </a:moveTo>
                <a:lnTo>
                  <a:pt x="0" y="0"/>
                </a:lnTo>
                <a:lnTo>
                  <a:pt x="0" y="236"/>
                </a:lnTo>
              </a:path>
            </a:pathLst>
          </a:custGeom>
          <a:noFill/>
          <a:ln w="50800" cap="rnd">
            <a:solidFill>
              <a:srgbClr val="FFCC00"/>
            </a:solidFill>
            <a:round/>
            <a:headEnd type="none" w="sm" len="sm"/>
            <a:tailEnd type="stealth" w="med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4991101" y="4160839"/>
            <a:ext cx="3236913" cy="460375"/>
            <a:chOff x="2184" y="2796"/>
            <a:chExt cx="2039" cy="290"/>
          </a:xfrm>
        </p:grpSpPr>
        <p:sp>
          <p:nvSpPr>
            <p:cNvPr id="257045" name="Rectangle 7"/>
            <p:cNvSpPr>
              <a:spLocks noChangeArrowheads="1"/>
            </p:cNvSpPr>
            <p:nvPr/>
          </p:nvSpPr>
          <p:spPr bwMode="auto">
            <a:xfrm>
              <a:off x="2589" y="2872"/>
              <a:ext cx="1634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>
              <a:spAutoFit/>
            </a:bodyPr>
            <a:lstStyle/>
            <a:p>
              <a:pPr eaLnBrk="0" hangingPunct="0">
                <a:lnSpc>
                  <a:spcPct val="90000"/>
                </a:lnSpc>
              </a:pPr>
              <a:r>
                <a:rPr lang="en-US" b="1" dirty="0">
                  <a:latin typeface="Courier New" pitchFamily="49" charset="0"/>
                </a:rPr>
                <a:t>INSERT INTO</a:t>
              </a:r>
            </a:p>
          </p:txBody>
        </p:sp>
        <p:sp>
          <p:nvSpPr>
            <p:cNvPr id="238614" name="AutoShape 8"/>
            <p:cNvSpPr>
              <a:spLocks noChangeArrowheads="1"/>
            </p:cNvSpPr>
            <p:nvPr/>
          </p:nvSpPr>
          <p:spPr bwMode="auto">
            <a:xfrm>
              <a:off x="2184" y="2796"/>
              <a:ext cx="420" cy="268"/>
            </a:xfrm>
            <a:prstGeom prst="upArrow">
              <a:avLst>
                <a:gd name="adj1" fmla="val 50000"/>
                <a:gd name="adj2" fmla="val 49931"/>
              </a:avLst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>
              <a:outerShdw dist="53882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2195513" y="4257675"/>
            <a:ext cx="2119312" cy="719138"/>
            <a:chOff x="423" y="2682"/>
            <a:chExt cx="1335" cy="453"/>
          </a:xfrm>
        </p:grpSpPr>
        <p:grpSp>
          <p:nvGrpSpPr>
            <p:cNvPr id="4" name="Group 10"/>
            <p:cNvGrpSpPr>
              <a:grpSpLocks/>
            </p:cNvGrpSpPr>
            <p:nvPr/>
          </p:nvGrpSpPr>
          <p:grpSpPr bwMode="auto">
            <a:xfrm>
              <a:off x="423" y="2682"/>
              <a:ext cx="1335" cy="453"/>
              <a:chOff x="423" y="2682"/>
              <a:chExt cx="1335" cy="453"/>
            </a:xfrm>
          </p:grpSpPr>
          <p:sp>
            <p:nvSpPr>
              <p:cNvPr id="257043" name="Rectangle 11"/>
              <p:cNvSpPr>
                <a:spLocks noChangeArrowheads="1"/>
              </p:cNvSpPr>
              <p:nvPr/>
            </p:nvSpPr>
            <p:spPr bwMode="auto">
              <a:xfrm>
                <a:off x="423" y="2682"/>
                <a:ext cx="1335" cy="3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2075" tIns="46038" rIns="92075" bIns="46038">
                <a:spAutoFit/>
              </a:bodyPr>
              <a:lstStyle/>
              <a:p>
                <a:pPr eaLnBrk="0" hangingPunct="0">
                  <a:lnSpc>
                    <a:spcPct val="90000"/>
                  </a:lnSpc>
                </a:pPr>
                <a:r>
                  <a:rPr lang="en-US" b="1" dirty="0">
                    <a:latin typeface="Arial" charset="0"/>
                  </a:rPr>
                  <a:t>Not allowed</a:t>
                </a:r>
              </a:p>
              <a:p>
                <a:pPr eaLnBrk="0" hangingPunct="0">
                  <a:lnSpc>
                    <a:spcPct val="90000"/>
                  </a:lnSpc>
                </a:pPr>
                <a:r>
                  <a:rPr lang="en-US" b="1" dirty="0">
                    <a:latin typeface="Arial" charset="0"/>
                  </a:rPr>
                  <a:t>(Null value)</a:t>
                </a:r>
              </a:p>
            </p:txBody>
          </p:sp>
          <p:sp>
            <p:nvSpPr>
              <p:cNvPr id="257044" name="Line 12"/>
              <p:cNvSpPr>
                <a:spLocks noChangeShapeType="1"/>
              </p:cNvSpPr>
              <p:nvPr/>
            </p:nvSpPr>
            <p:spPr bwMode="auto">
              <a:xfrm flipH="1" flipV="1">
                <a:off x="1578" y="2815"/>
                <a:ext cx="1" cy="320"/>
              </a:xfrm>
              <a:prstGeom prst="line">
                <a:avLst/>
              </a:prstGeom>
              <a:noFill/>
              <a:ln w="50800">
                <a:solidFill>
                  <a:srgbClr val="FFCC00"/>
                </a:solidFill>
                <a:round/>
                <a:headEnd type="stealth" w="med" len="lg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7042" name="Line 13"/>
            <p:cNvSpPr>
              <a:spLocks noChangeShapeType="1"/>
            </p:cNvSpPr>
            <p:nvPr/>
          </p:nvSpPr>
          <p:spPr bwMode="auto">
            <a:xfrm flipH="1">
              <a:off x="1404" y="2812"/>
              <a:ext cx="186" cy="2"/>
            </a:xfrm>
            <a:prstGeom prst="line">
              <a:avLst/>
            </a:prstGeom>
            <a:noFill/>
            <a:ln w="50800">
              <a:solidFill>
                <a:srgbClr val="FFCC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2427289" y="5486401"/>
            <a:ext cx="2593975" cy="809625"/>
            <a:chOff x="569" y="3456"/>
            <a:chExt cx="1634" cy="510"/>
          </a:xfrm>
        </p:grpSpPr>
        <p:sp>
          <p:nvSpPr>
            <p:cNvPr id="257039" name="Rectangle 15"/>
            <p:cNvSpPr>
              <a:spLocks noChangeArrowheads="1"/>
            </p:cNvSpPr>
            <p:nvPr/>
          </p:nvSpPr>
          <p:spPr bwMode="auto">
            <a:xfrm>
              <a:off x="569" y="3596"/>
              <a:ext cx="1634" cy="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>
              <a:spAutoFit/>
            </a:bodyPr>
            <a:lstStyle/>
            <a:p>
              <a:pPr eaLnBrk="0" hangingPunct="0">
                <a:lnSpc>
                  <a:spcPct val="90000"/>
                </a:lnSpc>
              </a:pPr>
              <a:r>
                <a:rPr lang="en-US" b="1" dirty="0">
                  <a:latin typeface="Arial" charset="0"/>
                </a:rPr>
                <a:t>Not allowed </a:t>
              </a:r>
            </a:p>
            <a:p>
              <a:pPr eaLnBrk="0" hangingPunct="0">
                <a:lnSpc>
                  <a:spcPct val="90000"/>
                </a:lnSpc>
              </a:pPr>
              <a:r>
                <a:rPr lang="en-US" b="1" dirty="0">
                  <a:latin typeface="Arial" charset="0"/>
                </a:rPr>
                <a:t>(50 already exists)</a:t>
              </a:r>
            </a:p>
          </p:txBody>
        </p:sp>
        <p:sp>
          <p:nvSpPr>
            <p:cNvPr id="257040" name="Line 16"/>
            <p:cNvSpPr>
              <a:spLocks noChangeShapeType="1"/>
            </p:cNvSpPr>
            <p:nvPr/>
          </p:nvSpPr>
          <p:spPr bwMode="auto">
            <a:xfrm>
              <a:off x="1578" y="3456"/>
              <a:ext cx="1" cy="320"/>
            </a:xfrm>
            <a:prstGeom prst="line">
              <a:avLst/>
            </a:prstGeom>
            <a:noFill/>
            <a:ln w="50800">
              <a:solidFill>
                <a:srgbClr val="FFCC00"/>
              </a:solidFill>
              <a:round/>
              <a:headEnd type="stealth" w="med" len="lg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57034" name="Picture 1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36863" y="2403475"/>
            <a:ext cx="6686550" cy="1333500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</p:spPr>
      </p:pic>
      <p:pic>
        <p:nvPicPr>
          <p:cNvPr id="257035" name="Picture 1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36863" y="4979988"/>
            <a:ext cx="6686550" cy="247650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</p:spPr>
      </p:pic>
      <p:pic>
        <p:nvPicPr>
          <p:cNvPr id="257036" name="Picture 1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36863" y="5237164"/>
            <a:ext cx="6686550" cy="257175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</p:spPr>
      </p:pic>
      <p:sp>
        <p:nvSpPr>
          <p:cNvPr id="257037" name="Text Box 20"/>
          <p:cNvSpPr txBox="1">
            <a:spLocks noChangeArrowheads="1"/>
          </p:cNvSpPr>
          <p:nvPr/>
        </p:nvSpPr>
        <p:spPr bwMode="auto">
          <a:xfrm>
            <a:off x="2822576" y="3548063"/>
            <a:ext cx="366713" cy="394980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med" len="lg"/>
          </a:ln>
        </p:spPr>
        <p:txBody>
          <a:bodyPr lIns="12700" tIns="12700" rIns="12700" bIns="12700">
            <a:spAutoFit/>
          </a:bodyPr>
          <a:lstStyle/>
          <a:p>
            <a:pPr algn="ctr" defTabSz="822325">
              <a:buClr>
                <a:srgbClr val="000000"/>
              </a:buClr>
            </a:pPr>
            <a:r>
              <a:rPr lang="en-US" sz="2400" b="1">
                <a:latin typeface="Arial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1270712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Primary Key 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1622611" y="2716244"/>
            <a:ext cx="9417423" cy="1990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ts val="2400"/>
              </a:lnSpc>
              <a:spcBef>
                <a:spcPts val="257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pc="-5" dirty="0">
                <a:solidFill>
                  <a:srgbClr val="242424"/>
                </a:solidFill>
                <a:latin typeface="Georgia" panose="02040502050405020303" pitchFamily="18" charset="0"/>
                <a:ea typeface="Calibri" panose="020F0502020204030204" pitchFamily="34" charset="0"/>
                <a:cs typeface="Segoe UI" panose="020B0502040204020203" pitchFamily="34" charset="0"/>
              </a:rPr>
              <a:t>A primary key is a column or a set of columns that uniquely identifies each row in a table.</a:t>
            </a:r>
            <a:endParaRPr lang="en-IN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2400"/>
              </a:lnSpc>
              <a:spcBef>
                <a:spcPts val="137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pc="-5" dirty="0">
                <a:solidFill>
                  <a:srgbClr val="242424"/>
                </a:solidFill>
                <a:latin typeface="Georgia" panose="02040502050405020303" pitchFamily="18" charset="0"/>
                <a:ea typeface="Calibri" panose="020F0502020204030204" pitchFamily="34" charset="0"/>
                <a:cs typeface="Segoe UI" panose="020B0502040204020203" pitchFamily="34" charset="0"/>
              </a:rPr>
              <a:t>The primary key constraint ensures that the values in the specified columns are unique and not NULL.</a:t>
            </a:r>
            <a:endParaRPr lang="en-IN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2400"/>
              </a:lnSpc>
              <a:spcBef>
                <a:spcPts val="137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pc="-5" dirty="0">
                <a:solidFill>
                  <a:srgbClr val="242424"/>
                </a:solidFill>
                <a:latin typeface="Georgia" panose="02040502050405020303" pitchFamily="18" charset="0"/>
                <a:ea typeface="Calibri" panose="020F0502020204030204" pitchFamily="34" charset="0"/>
                <a:cs typeface="Segoe UI" panose="020B0502040204020203" pitchFamily="34" charset="0"/>
              </a:rPr>
              <a:t>There can be only one primary key in a table.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8571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9" name="Rectangle 2"/>
          <p:cNvSpPr>
            <a:spLocks noChangeArrowheads="1"/>
          </p:cNvSpPr>
          <p:nvPr/>
        </p:nvSpPr>
        <p:spPr bwMode="blackWhite">
          <a:xfrm>
            <a:off x="2336801" y="2695576"/>
            <a:ext cx="7826375" cy="2028825"/>
          </a:xfrm>
          <a:prstGeom prst="rect">
            <a:avLst/>
          </a:prstGeom>
          <a:solidFill>
            <a:srgbClr val="FFFFCC"/>
          </a:solidFill>
          <a:ln w="25400">
            <a:solidFill>
              <a:srgbClr val="000000"/>
            </a:solidFill>
            <a:miter lim="800000"/>
            <a:headEnd/>
            <a:tailEnd/>
          </a:ln>
          <a:effectLst>
            <a:outerShdw dist="89803" dir="2700000" algn="ctr" rotWithShape="0">
              <a:srgbClr val="000000"/>
            </a:outerShdw>
          </a:effectLst>
        </p:spPr>
        <p:txBody>
          <a:bodyPr wrap="none" lIns="92075" tIns="46038" rIns="92075" bIns="46038" anchor="ctr"/>
          <a:lstStyle/>
          <a:p>
            <a:pPr eaLnBrk="0" hangingPunct="0">
              <a:tabLst>
                <a:tab pos="1200150" algn="l"/>
                <a:tab pos="2457450" algn="l"/>
              </a:tabLst>
              <a:defRPr/>
            </a:pPr>
            <a:endParaRPr lang="en-US" b="1">
              <a:solidFill>
                <a:srgbClr val="000000"/>
              </a:solidFill>
              <a:latin typeface="Courier New" pitchFamily="49" charset="0"/>
            </a:endParaRPr>
          </a:p>
          <a:p>
            <a:pPr eaLnBrk="0" hangingPunct="0">
              <a:tabLst>
                <a:tab pos="1200150" algn="l"/>
                <a:tab pos="2457450" algn="l"/>
              </a:tabLst>
              <a:defRPr/>
            </a:pPr>
            <a:endParaRPr lang="en-US" b="1">
              <a:solidFill>
                <a:srgbClr val="000000"/>
              </a:solidFill>
              <a:latin typeface="Courier New" pitchFamily="49" charset="0"/>
            </a:endParaRPr>
          </a:p>
          <a:p>
            <a:pPr eaLnBrk="0" hangingPunct="0">
              <a:tabLst>
                <a:tab pos="1200150" algn="l"/>
                <a:tab pos="2457450" algn="l"/>
              </a:tabLst>
              <a:defRPr/>
            </a:pPr>
            <a:endParaRPr lang="en-US" b="1">
              <a:solidFill>
                <a:srgbClr val="000000"/>
              </a:solidFill>
              <a:latin typeface="Courier New" pitchFamily="49" charset="0"/>
            </a:endParaRPr>
          </a:p>
          <a:p>
            <a:pPr eaLnBrk="0" hangingPunct="0">
              <a:tabLst>
                <a:tab pos="1200150" algn="l"/>
                <a:tab pos="2457450" algn="l"/>
              </a:tabLst>
              <a:defRPr/>
            </a:pPr>
            <a:endParaRPr lang="en-US" b="1">
              <a:solidFill>
                <a:srgbClr val="000000"/>
              </a:solidFill>
              <a:latin typeface="Courier New" pitchFamily="49" charset="0"/>
            </a:endParaRPr>
          </a:p>
          <a:p>
            <a:pPr eaLnBrk="0" hangingPunct="0">
              <a:tabLst>
                <a:tab pos="1200150" algn="l"/>
                <a:tab pos="2457450" algn="l"/>
              </a:tabLst>
              <a:defRPr/>
            </a:pPr>
            <a:endParaRPr lang="en-US" b="1">
              <a:solidFill>
                <a:srgbClr val="000000"/>
              </a:solidFill>
              <a:latin typeface="Courier New" pitchFamily="49" charset="0"/>
            </a:endParaRPr>
          </a:p>
          <a:p>
            <a:pPr eaLnBrk="0" hangingPunct="0">
              <a:tabLst>
                <a:tab pos="1200150" algn="l"/>
                <a:tab pos="2457450" algn="l"/>
              </a:tabLst>
              <a:defRPr/>
            </a:pPr>
            <a:endParaRPr lang="en-US" b="1">
              <a:solidFill>
                <a:srgbClr val="000000"/>
              </a:solidFill>
              <a:latin typeface="Courier New" pitchFamily="49" charset="0"/>
            </a:endParaRPr>
          </a:p>
          <a:p>
            <a:pPr eaLnBrk="0" hangingPunct="0">
              <a:tabLst>
                <a:tab pos="1200150" algn="l"/>
                <a:tab pos="2457450" algn="l"/>
              </a:tabLst>
              <a:defRPr/>
            </a:pPr>
            <a:endParaRPr lang="en-US" b="1">
              <a:solidFill>
                <a:srgbClr val="000000"/>
              </a:solidFill>
              <a:latin typeface="Courier New" pitchFamily="49" charset="0"/>
            </a:endParaRPr>
          </a:p>
          <a:p>
            <a:pPr eaLnBrk="0" hangingPunct="0">
              <a:tabLst>
                <a:tab pos="1200150" algn="l"/>
                <a:tab pos="2457450" algn="l"/>
              </a:tabLst>
              <a:defRPr/>
            </a:pPr>
            <a:endParaRPr lang="en-US" b="1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258052" name="Rectangle 3"/>
          <p:cNvSpPr>
            <a:spLocks noChangeArrowheads="1"/>
          </p:cNvSpPr>
          <p:nvPr/>
        </p:nvSpPr>
        <p:spPr bwMode="blackWhite">
          <a:xfrm>
            <a:off x="2362201" y="3035300"/>
            <a:ext cx="7496175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eaLnBrk="0" hangingPunct="0">
              <a:tabLst>
                <a:tab pos="1200150" algn="l"/>
                <a:tab pos="245745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CREATE TABLE   departments(</a:t>
            </a:r>
          </a:p>
          <a:p>
            <a:pPr eaLnBrk="0" hangingPunct="0">
              <a:tabLst>
                <a:tab pos="1200150" algn="l"/>
                <a:tab pos="245745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department_id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     NUMBER(4),</a:t>
            </a:r>
          </a:p>
          <a:p>
            <a:pPr eaLnBrk="0" hangingPunct="0">
              <a:tabLst>
                <a:tab pos="1200150" algn="l"/>
                <a:tab pos="245745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department_name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   VARCHAR2(30) </a:t>
            </a:r>
          </a:p>
          <a:p>
            <a:pPr eaLnBrk="0" hangingPunct="0">
              <a:tabLst>
                <a:tab pos="1200150" algn="l"/>
                <a:tab pos="245745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   CONSTRAINT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dept_name_nn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NOT NULL,</a:t>
            </a:r>
          </a:p>
          <a:p>
            <a:pPr eaLnBrk="0" hangingPunct="0">
              <a:tabLst>
                <a:tab pos="1200150" algn="l"/>
                <a:tab pos="245745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manager_id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        NUMBER(6),</a:t>
            </a:r>
          </a:p>
          <a:p>
            <a:pPr eaLnBrk="0" hangingPunct="0">
              <a:tabLst>
                <a:tab pos="1200150" algn="l"/>
                <a:tab pos="245745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location_id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       NUMBER(4),</a:t>
            </a:r>
          </a:p>
          <a:p>
            <a:pPr eaLnBrk="0" hangingPunct="0">
              <a:tabLst>
                <a:tab pos="1200150" algn="l"/>
                <a:tab pos="245745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   CONSTRAINT </a:t>
            </a:r>
            <a:r>
              <a:rPr lang="en-US" b="1" dirty="0" err="1" smtClean="0">
                <a:solidFill>
                  <a:srgbClr val="000000"/>
                </a:solidFill>
                <a:latin typeface="Courier New" pitchFamily="49" charset="0"/>
              </a:rPr>
              <a:t>dept_id_PRIMARY</a:t>
            </a:r>
            <a:r>
              <a:rPr lang="en-US" b="1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KEY(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department_id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));</a:t>
            </a:r>
          </a:p>
        </p:txBody>
      </p:sp>
      <p:sp>
        <p:nvSpPr>
          <p:cNvPr id="573444" name="Rectangle 4"/>
          <p:cNvSpPr>
            <a:spLocks noGrp="1" noChangeArrowheads="1"/>
          </p:cNvSpPr>
          <p:nvPr>
            <p:ph type="title"/>
          </p:nvPr>
        </p:nvSpPr>
        <p:spPr/>
        <p:txBody>
          <a:bodyPr vert="horz" lIns="92075" tIns="46038" rIns="92075" bIns="46038" rtlCol="0" anchor="t">
            <a:normAutofit/>
          </a:bodyPr>
          <a:lstStyle/>
          <a:p>
            <a:pPr eaLnBrk="1" hangingPunct="1">
              <a:defRPr/>
            </a:pPr>
            <a:r>
              <a:rPr lang="en-US" smtClean="0"/>
              <a:t>The </a:t>
            </a:r>
            <a:r>
              <a:rPr lang="en-US" smtClean="0">
                <a:latin typeface="Courier New" pitchFamily="49" charset="0"/>
              </a:rPr>
              <a:t>PRIMARY</a:t>
            </a:r>
            <a:r>
              <a:rPr lang="en-US" smtClean="0"/>
              <a:t> </a:t>
            </a:r>
            <a:r>
              <a:rPr lang="en-US" smtClean="0">
                <a:latin typeface="Courier New" pitchFamily="49" charset="0"/>
              </a:rPr>
              <a:t>KEY</a:t>
            </a:r>
            <a:r>
              <a:rPr lang="en-US" smtClean="0"/>
              <a:t> Constraint</a:t>
            </a:r>
          </a:p>
        </p:txBody>
      </p:sp>
      <p:sp>
        <p:nvSpPr>
          <p:cNvPr id="57344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384425" y="1828801"/>
            <a:ext cx="7926388" cy="519113"/>
          </a:xfrm>
        </p:spPr>
        <p:txBody>
          <a:bodyPr vert="horz" lIns="92075" tIns="46038" rIns="92075" bIns="46038" rtlCol="0" anchor="t">
            <a:spAutoFit/>
          </a:bodyPr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sz="2800"/>
              <a:t>Defined at either the table level or the column level:</a:t>
            </a:r>
          </a:p>
        </p:txBody>
      </p:sp>
      <p:sp>
        <p:nvSpPr>
          <p:cNvPr id="258055" name="Rectangle 6"/>
          <p:cNvSpPr>
            <a:spLocks noChangeArrowheads="1"/>
          </p:cNvSpPr>
          <p:nvPr/>
        </p:nvSpPr>
        <p:spPr bwMode="ltGray">
          <a:xfrm>
            <a:off x="3154363" y="4344988"/>
            <a:ext cx="6642100" cy="271462"/>
          </a:xfrm>
          <a:prstGeom prst="rect">
            <a:avLst/>
          </a:prstGeom>
          <a:noFill/>
          <a:ln w="19050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600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490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2" y="783950"/>
            <a:ext cx="9601196" cy="387892"/>
          </a:xfrm>
        </p:spPr>
        <p:txBody>
          <a:bodyPr vert="horz" lIns="92075" tIns="46038" rIns="92075" bIns="46038" rtlCol="0" anchor="t"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The </a:t>
            </a:r>
            <a:r>
              <a:rPr lang="en-US" dirty="0" smtClean="0">
                <a:latin typeface="Courier New" pitchFamily="49" charset="0"/>
              </a:rPr>
              <a:t>FOREIGN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</a:rPr>
              <a:t>KEY</a:t>
            </a:r>
            <a:r>
              <a:rPr lang="en-US" dirty="0" smtClean="0"/>
              <a:t> Constraint</a:t>
            </a:r>
          </a:p>
        </p:txBody>
      </p:sp>
      <p:sp>
        <p:nvSpPr>
          <p:cNvPr id="259076" name="Rectangle 3"/>
          <p:cNvSpPr>
            <a:spLocks noChangeArrowheads="1"/>
          </p:cNvSpPr>
          <p:nvPr/>
        </p:nvSpPr>
        <p:spPr bwMode="auto">
          <a:xfrm>
            <a:off x="3196432" y="1367728"/>
            <a:ext cx="1949252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000" b="1" dirty="0">
                <a:latin typeface="Courier New" pitchFamily="49" charset="0"/>
              </a:rPr>
              <a:t>DEPARTMENTS</a:t>
            </a:r>
            <a:r>
              <a:rPr lang="en-US" sz="2000" b="1" dirty="0">
                <a:latin typeface="Arial" charset="0"/>
              </a:rPr>
              <a:t> </a:t>
            </a:r>
          </a:p>
        </p:txBody>
      </p:sp>
      <p:sp>
        <p:nvSpPr>
          <p:cNvPr id="259077" name="Rectangle 4"/>
          <p:cNvSpPr>
            <a:spLocks noChangeArrowheads="1"/>
          </p:cNvSpPr>
          <p:nvPr/>
        </p:nvSpPr>
        <p:spPr bwMode="auto">
          <a:xfrm>
            <a:off x="2057401" y="3162300"/>
            <a:ext cx="157094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000" b="1">
                <a:latin typeface="Courier New" pitchFamily="49" charset="0"/>
              </a:rPr>
              <a:t>EMPLOYEES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8734426" y="3506791"/>
            <a:ext cx="1808163" cy="598488"/>
            <a:chOff x="4542" y="2209"/>
            <a:chExt cx="1139" cy="377"/>
          </a:xfrm>
        </p:grpSpPr>
        <p:sp>
          <p:nvSpPr>
            <p:cNvPr id="259098" name="Line 6"/>
            <p:cNvSpPr>
              <a:spLocks noChangeShapeType="1"/>
            </p:cNvSpPr>
            <p:nvPr/>
          </p:nvSpPr>
          <p:spPr bwMode="auto">
            <a:xfrm flipH="1">
              <a:off x="4542" y="2333"/>
              <a:ext cx="287" cy="0"/>
            </a:xfrm>
            <a:prstGeom prst="line">
              <a:avLst/>
            </a:prstGeom>
            <a:noFill/>
            <a:ln w="50800">
              <a:solidFill>
                <a:srgbClr val="FFCC00"/>
              </a:solidFill>
              <a:round/>
              <a:headEnd type="none" w="sm" len="sm"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9099" name="Rectangle 7"/>
            <p:cNvSpPr>
              <a:spLocks noChangeArrowheads="1"/>
            </p:cNvSpPr>
            <p:nvPr/>
          </p:nvSpPr>
          <p:spPr bwMode="auto">
            <a:xfrm>
              <a:off x="4841" y="2209"/>
              <a:ext cx="840" cy="3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>
              <a:spAutoFit/>
            </a:bodyPr>
            <a:lstStyle/>
            <a:p>
              <a:pPr eaLnBrk="0" hangingPunct="0">
                <a:lnSpc>
                  <a:spcPct val="90000"/>
                </a:lnSpc>
              </a:pPr>
              <a:r>
                <a:rPr lang="en-US" b="1" dirty="0">
                  <a:latin typeface="Courier New" pitchFamily="49" charset="0"/>
                </a:rPr>
                <a:t>FOREIGN</a:t>
              </a:r>
              <a:br>
                <a:rPr lang="en-US" b="1" dirty="0">
                  <a:latin typeface="Courier New" pitchFamily="49" charset="0"/>
                </a:rPr>
              </a:br>
              <a:r>
                <a:rPr lang="en-US" b="1" dirty="0">
                  <a:latin typeface="Courier New" pitchFamily="49" charset="0"/>
                </a:rPr>
                <a:t>KEY</a:t>
              </a:r>
            </a:p>
          </p:txBody>
        </p:sp>
      </p:grpSp>
      <p:sp>
        <p:nvSpPr>
          <p:cNvPr id="259079" name="Freeform 8"/>
          <p:cNvSpPr>
            <a:spLocks/>
          </p:cNvSpPr>
          <p:nvPr/>
        </p:nvSpPr>
        <p:spPr bwMode="auto">
          <a:xfrm>
            <a:off x="4757739" y="2774951"/>
            <a:ext cx="3614737" cy="646113"/>
          </a:xfrm>
          <a:custGeom>
            <a:avLst/>
            <a:gdLst>
              <a:gd name="T0" fmla="*/ 0 w 2741"/>
              <a:gd name="T1" fmla="*/ 0 h 309"/>
              <a:gd name="T2" fmla="*/ 0 w 2741"/>
              <a:gd name="T3" fmla="*/ 2147483647 h 309"/>
              <a:gd name="T4" fmla="*/ 2147483647 w 2741"/>
              <a:gd name="T5" fmla="*/ 2147483647 h 309"/>
              <a:gd name="T6" fmla="*/ 2147483647 w 2741"/>
              <a:gd name="T7" fmla="*/ 2147483647 h 309"/>
              <a:gd name="T8" fmla="*/ 0 60000 65536"/>
              <a:gd name="T9" fmla="*/ 0 60000 65536"/>
              <a:gd name="T10" fmla="*/ 0 60000 65536"/>
              <a:gd name="T11" fmla="*/ 0 60000 65536"/>
              <a:gd name="T12" fmla="*/ 0 w 2741"/>
              <a:gd name="T13" fmla="*/ 0 h 309"/>
              <a:gd name="T14" fmla="*/ 2741 w 2741"/>
              <a:gd name="T15" fmla="*/ 309 h 3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741" h="309">
                <a:moveTo>
                  <a:pt x="0" y="0"/>
                </a:moveTo>
                <a:lnTo>
                  <a:pt x="0" y="153"/>
                </a:lnTo>
                <a:lnTo>
                  <a:pt x="2740" y="153"/>
                </a:lnTo>
                <a:lnTo>
                  <a:pt x="2740" y="308"/>
                </a:lnTo>
              </a:path>
            </a:pathLst>
          </a:custGeom>
          <a:noFill/>
          <a:ln w="50800" cap="rnd">
            <a:solidFill>
              <a:srgbClr val="FFCC00"/>
            </a:solidFill>
            <a:round/>
            <a:headEnd type="stealth" w="med" len="lg"/>
            <a:tailEnd type="stealth" w="med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4933951" y="5226057"/>
            <a:ext cx="3286125" cy="350838"/>
            <a:chOff x="2148" y="3075"/>
            <a:chExt cx="2070" cy="221"/>
          </a:xfrm>
        </p:grpSpPr>
        <p:sp>
          <p:nvSpPr>
            <p:cNvPr id="240664" name="AutoShape 10"/>
            <p:cNvSpPr>
              <a:spLocks noChangeArrowheads="1"/>
            </p:cNvSpPr>
            <p:nvPr/>
          </p:nvSpPr>
          <p:spPr bwMode="auto">
            <a:xfrm>
              <a:off x="2148" y="3075"/>
              <a:ext cx="384" cy="216"/>
            </a:xfrm>
            <a:prstGeom prst="upArrow">
              <a:avLst>
                <a:gd name="adj1" fmla="val 50000"/>
                <a:gd name="adj2" fmla="val 49931"/>
              </a:avLst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>
              <a:outerShdw dist="53882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9097" name="Rectangle 11"/>
            <p:cNvSpPr>
              <a:spLocks noChangeArrowheads="1"/>
            </p:cNvSpPr>
            <p:nvPr/>
          </p:nvSpPr>
          <p:spPr bwMode="auto">
            <a:xfrm>
              <a:off x="2584" y="3076"/>
              <a:ext cx="1634" cy="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>
              <a:spAutoFit/>
            </a:bodyPr>
            <a:lstStyle/>
            <a:p>
              <a:pPr eaLnBrk="0" hangingPunct="0">
                <a:lnSpc>
                  <a:spcPct val="90000"/>
                </a:lnSpc>
              </a:pPr>
              <a:r>
                <a:rPr lang="en-US" b="1" dirty="0">
                  <a:latin typeface="Courier New" pitchFamily="49" charset="0"/>
                </a:rPr>
                <a:t>INSERT INTO</a:t>
              </a:r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8713789" y="5126036"/>
            <a:ext cx="1874837" cy="679449"/>
            <a:chOff x="4529" y="3012"/>
            <a:chExt cx="1181" cy="428"/>
          </a:xfrm>
        </p:grpSpPr>
        <p:sp>
          <p:nvSpPr>
            <p:cNvPr id="259094" name="Rectangle 13"/>
            <p:cNvSpPr>
              <a:spLocks noChangeArrowheads="1"/>
            </p:cNvSpPr>
            <p:nvPr/>
          </p:nvSpPr>
          <p:spPr bwMode="auto">
            <a:xfrm>
              <a:off x="4650" y="3012"/>
              <a:ext cx="1060" cy="4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>
              <a:spAutoFit/>
            </a:bodyPr>
            <a:lstStyle/>
            <a:p>
              <a:pPr algn="ctr" eaLnBrk="0" hangingPunct="0">
                <a:lnSpc>
                  <a:spcPct val="70000"/>
                </a:lnSpc>
              </a:pPr>
              <a:r>
                <a:rPr lang="en-US" b="1" dirty="0">
                  <a:latin typeface="Arial" charset="0"/>
                </a:rPr>
                <a:t>Not allowed</a:t>
              </a:r>
              <a:br>
                <a:rPr lang="en-US" b="1" dirty="0">
                  <a:latin typeface="Arial" charset="0"/>
                </a:rPr>
              </a:br>
              <a:r>
                <a:rPr lang="en-US" b="1" dirty="0">
                  <a:latin typeface="Arial" charset="0"/>
                </a:rPr>
                <a:t>(9 does not exist)</a:t>
              </a:r>
            </a:p>
          </p:txBody>
        </p:sp>
        <p:sp>
          <p:nvSpPr>
            <p:cNvPr id="259095" name="Line 14"/>
            <p:cNvSpPr>
              <a:spLocks noChangeShapeType="1"/>
            </p:cNvSpPr>
            <p:nvPr/>
          </p:nvSpPr>
          <p:spPr bwMode="auto">
            <a:xfrm flipV="1">
              <a:off x="4529" y="3345"/>
              <a:ext cx="260" cy="1"/>
            </a:xfrm>
            <a:prstGeom prst="line">
              <a:avLst/>
            </a:prstGeom>
            <a:noFill/>
            <a:ln w="50800">
              <a:solidFill>
                <a:srgbClr val="FFCC00"/>
              </a:solidFill>
              <a:round/>
              <a:headEnd type="stealth" w="med" len="lg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8736013" y="5856289"/>
            <a:ext cx="1536700" cy="339725"/>
            <a:chOff x="4543" y="3472"/>
            <a:chExt cx="968" cy="214"/>
          </a:xfrm>
        </p:grpSpPr>
        <p:sp>
          <p:nvSpPr>
            <p:cNvPr id="575504" name="Rectangle 16"/>
            <p:cNvSpPr>
              <a:spLocks noChangeArrowheads="1"/>
            </p:cNvSpPr>
            <p:nvPr/>
          </p:nvSpPr>
          <p:spPr bwMode="auto">
            <a:xfrm>
              <a:off x="4831" y="3472"/>
              <a:ext cx="680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 eaLnBrk="0" hangingPunct="0">
                <a:lnSpc>
                  <a:spcPct val="90000"/>
                </a:lnSpc>
                <a:defRPr/>
              </a:pPr>
              <a:r>
                <a:rPr lang="en-US" b="1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Allowed</a:t>
              </a:r>
            </a:p>
          </p:txBody>
        </p:sp>
        <p:sp>
          <p:nvSpPr>
            <p:cNvPr id="259093" name="Line 17"/>
            <p:cNvSpPr>
              <a:spLocks noChangeShapeType="1"/>
            </p:cNvSpPr>
            <p:nvPr/>
          </p:nvSpPr>
          <p:spPr bwMode="auto">
            <a:xfrm flipV="1">
              <a:off x="4543" y="3545"/>
              <a:ext cx="260" cy="1"/>
            </a:xfrm>
            <a:prstGeom prst="line">
              <a:avLst/>
            </a:prstGeom>
            <a:noFill/>
            <a:ln w="50800">
              <a:solidFill>
                <a:srgbClr val="FFCC00"/>
              </a:solidFill>
              <a:round/>
              <a:headEnd type="stealth" w="med" len="lg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1800226" y="2098677"/>
            <a:ext cx="1706563" cy="598488"/>
            <a:chOff x="174" y="1322"/>
            <a:chExt cx="1075" cy="377"/>
          </a:xfrm>
        </p:grpSpPr>
        <p:sp>
          <p:nvSpPr>
            <p:cNvPr id="259090" name="Rectangle 19"/>
            <p:cNvSpPr>
              <a:spLocks noChangeArrowheads="1"/>
            </p:cNvSpPr>
            <p:nvPr/>
          </p:nvSpPr>
          <p:spPr bwMode="auto">
            <a:xfrm>
              <a:off x="174" y="1322"/>
              <a:ext cx="840" cy="3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>
              <a:spAutoFit/>
            </a:bodyPr>
            <a:lstStyle/>
            <a:p>
              <a:pPr algn="ctr" eaLnBrk="0" hangingPunct="0">
                <a:lnSpc>
                  <a:spcPct val="90000"/>
                </a:lnSpc>
              </a:pPr>
              <a:r>
                <a:rPr lang="en-US" b="1" dirty="0">
                  <a:latin typeface="Courier New" pitchFamily="49" charset="0"/>
                </a:rPr>
                <a:t>PRIMARY</a:t>
              </a:r>
              <a:br>
                <a:rPr lang="en-US" b="1" dirty="0">
                  <a:latin typeface="Courier New" pitchFamily="49" charset="0"/>
                </a:rPr>
              </a:br>
              <a:r>
                <a:rPr lang="en-US" b="1" dirty="0">
                  <a:latin typeface="Courier New" pitchFamily="49" charset="0"/>
                </a:rPr>
                <a:t>KEY</a:t>
              </a:r>
            </a:p>
          </p:txBody>
        </p:sp>
        <p:sp>
          <p:nvSpPr>
            <p:cNvPr id="259091" name="Line 20"/>
            <p:cNvSpPr>
              <a:spLocks noChangeShapeType="1"/>
            </p:cNvSpPr>
            <p:nvPr/>
          </p:nvSpPr>
          <p:spPr bwMode="auto">
            <a:xfrm>
              <a:off x="858" y="1518"/>
              <a:ext cx="391" cy="3"/>
            </a:xfrm>
            <a:prstGeom prst="line">
              <a:avLst/>
            </a:prstGeom>
            <a:noFill/>
            <a:ln w="50800">
              <a:solidFill>
                <a:srgbClr val="FFCC00"/>
              </a:solidFill>
              <a:round/>
              <a:headEnd type="none" w="sm" len="sm"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59084" name="Picture 2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35363" y="1728794"/>
            <a:ext cx="6686550" cy="1333500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</p:spPr>
      </p:pic>
      <p:sp>
        <p:nvSpPr>
          <p:cNvPr id="259085" name="Text Box 22"/>
          <p:cNvSpPr txBox="1">
            <a:spLocks noChangeArrowheads="1"/>
          </p:cNvSpPr>
          <p:nvPr/>
        </p:nvSpPr>
        <p:spPr bwMode="auto">
          <a:xfrm>
            <a:off x="3535363" y="2503488"/>
            <a:ext cx="366712" cy="394980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med" len="lg"/>
          </a:ln>
        </p:spPr>
        <p:txBody>
          <a:bodyPr lIns="12700" tIns="12700" rIns="12700" bIns="12700">
            <a:spAutoFit/>
          </a:bodyPr>
          <a:lstStyle/>
          <a:p>
            <a:pPr algn="ctr" defTabSz="822325">
              <a:buClr>
                <a:srgbClr val="000000"/>
              </a:buClr>
            </a:pPr>
            <a:r>
              <a:rPr lang="en-US" sz="2400" b="1">
                <a:latin typeface="Arial" charset="0"/>
              </a:rPr>
              <a:t>…</a:t>
            </a:r>
          </a:p>
        </p:txBody>
      </p:sp>
      <p:pic>
        <p:nvPicPr>
          <p:cNvPr id="259086" name="Picture 2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05013" y="3567114"/>
            <a:ext cx="6686550" cy="1552575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</p:spPr>
      </p:pic>
      <p:sp>
        <p:nvSpPr>
          <p:cNvPr id="259087" name="Text Box 24"/>
          <p:cNvSpPr txBox="1">
            <a:spLocks noChangeArrowheads="1"/>
          </p:cNvSpPr>
          <p:nvPr/>
        </p:nvSpPr>
        <p:spPr bwMode="auto">
          <a:xfrm>
            <a:off x="2005013" y="4922838"/>
            <a:ext cx="366712" cy="394980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med" len="lg"/>
          </a:ln>
        </p:spPr>
        <p:txBody>
          <a:bodyPr lIns="12700" tIns="12700" rIns="12700" bIns="12700">
            <a:spAutoFit/>
          </a:bodyPr>
          <a:lstStyle/>
          <a:p>
            <a:pPr algn="ctr" defTabSz="822325">
              <a:buClr>
                <a:srgbClr val="000000"/>
              </a:buClr>
            </a:pPr>
            <a:r>
              <a:rPr lang="en-US" sz="2400" b="1">
                <a:latin typeface="Arial" charset="0"/>
              </a:rPr>
              <a:t>…</a:t>
            </a:r>
          </a:p>
        </p:txBody>
      </p:sp>
      <p:pic>
        <p:nvPicPr>
          <p:cNvPr id="259088" name="Picture 2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05013" y="5589588"/>
            <a:ext cx="6686550" cy="476250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8833068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sz="3100" dirty="0" smtClean="0"/>
              <a:t>Primary </a:t>
            </a:r>
            <a:r>
              <a:rPr lang="en-IN" sz="3100" dirty="0"/>
              <a:t>key constraint in a relational database using a </a:t>
            </a:r>
            <a:r>
              <a:rPr lang="en-IN" sz="3100" b="1" dirty="0"/>
              <a:t>Students</a:t>
            </a:r>
            <a:r>
              <a:rPr lang="en-IN" sz="3100" dirty="0"/>
              <a:t> table:</a:t>
            </a:r>
          </a:p>
          <a:p>
            <a:r>
              <a:rPr lang="en-US" dirty="0">
                <a:solidFill>
                  <a:srgbClr val="242424"/>
                </a:solidFill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A0D91"/>
                </a:solidFill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CREATE</a:t>
            </a:r>
            <a:r>
              <a:rPr lang="en-US" dirty="0">
                <a:solidFill>
                  <a:srgbClr val="242424"/>
                </a:solidFill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A0D91"/>
                </a:solidFill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TABLE</a:t>
            </a:r>
            <a:r>
              <a:rPr lang="en-US" dirty="0">
                <a:solidFill>
                  <a:srgbClr val="242424"/>
                </a:solidFill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 Students (</a:t>
            </a:r>
            <a:br>
              <a:rPr lang="en-US" dirty="0">
                <a:solidFill>
                  <a:srgbClr val="242424"/>
                </a:solidFill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en-US" dirty="0" smtClean="0">
                <a:solidFill>
                  <a:srgbClr val="242424"/>
                </a:solidFill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solidFill>
                  <a:srgbClr val="242424"/>
                </a:solidFill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StudentID</a:t>
            </a:r>
            <a:r>
              <a:rPr lang="en-US" dirty="0" smtClean="0">
                <a:solidFill>
                  <a:srgbClr val="242424"/>
                </a:solidFill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5C2699"/>
                </a:solidFill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242424"/>
                </a:solidFill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A0D91"/>
                </a:solidFill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PRIMARY</a:t>
            </a:r>
            <a:r>
              <a:rPr lang="en-US" dirty="0">
                <a:solidFill>
                  <a:srgbClr val="242424"/>
                </a:solidFill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 KEY,</a:t>
            </a:r>
            <a:br>
              <a:rPr lang="en-US" dirty="0">
                <a:solidFill>
                  <a:srgbClr val="242424"/>
                </a:solidFill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42424"/>
                </a:solidFill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rgbClr val="242424"/>
                </a:solidFill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FirstName</a:t>
            </a:r>
            <a:r>
              <a:rPr lang="en-US" dirty="0">
                <a:solidFill>
                  <a:srgbClr val="242424"/>
                </a:solidFill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5C2699"/>
                </a:solidFill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VARCHAR</a:t>
            </a:r>
            <a:r>
              <a:rPr lang="en-US" dirty="0">
                <a:solidFill>
                  <a:srgbClr val="242424"/>
                </a:solidFill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1C00CF"/>
                </a:solidFill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50</a:t>
            </a:r>
            <a:r>
              <a:rPr lang="en-US" dirty="0">
                <a:solidFill>
                  <a:srgbClr val="242424"/>
                </a:solidFill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),</a:t>
            </a:r>
            <a:br>
              <a:rPr lang="en-US" dirty="0">
                <a:solidFill>
                  <a:srgbClr val="242424"/>
                </a:solidFill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42424"/>
                </a:solidFill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rgbClr val="242424"/>
                </a:solidFill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LastName</a:t>
            </a:r>
            <a:r>
              <a:rPr lang="en-US" dirty="0">
                <a:solidFill>
                  <a:srgbClr val="242424"/>
                </a:solidFill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5C2699"/>
                </a:solidFill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VARCHAR</a:t>
            </a:r>
            <a:r>
              <a:rPr lang="en-US" dirty="0">
                <a:solidFill>
                  <a:srgbClr val="242424"/>
                </a:solidFill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1C00CF"/>
                </a:solidFill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50</a:t>
            </a:r>
            <a:r>
              <a:rPr lang="en-US" dirty="0">
                <a:solidFill>
                  <a:srgbClr val="242424"/>
                </a:solidFill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),</a:t>
            </a:r>
            <a:br>
              <a:rPr lang="en-US" dirty="0">
                <a:solidFill>
                  <a:srgbClr val="242424"/>
                </a:solidFill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42424"/>
                </a:solidFill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    Age </a:t>
            </a:r>
            <a:r>
              <a:rPr lang="en-US" dirty="0">
                <a:solidFill>
                  <a:srgbClr val="5C2699"/>
                </a:solidFill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242424"/>
                </a:solidFill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br>
              <a:rPr lang="en-US" dirty="0">
                <a:solidFill>
                  <a:srgbClr val="242424"/>
                </a:solidFill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42424"/>
                </a:solidFill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en-US" dirty="0">
                <a:solidFill>
                  <a:srgbClr val="007400"/>
                </a:solidFill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-- Other </a:t>
            </a:r>
            <a:r>
              <a:rPr lang="en-US" dirty="0" smtClean="0">
                <a:solidFill>
                  <a:srgbClr val="007400"/>
                </a:solidFill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columns</a:t>
            </a:r>
            <a:r>
              <a:rPr lang="en-US" dirty="0">
                <a:solidFill>
                  <a:srgbClr val="242424"/>
                </a:solidFill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en-US" sz="4800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pPr lvl="0"/>
            <a:r>
              <a:rPr lang="en-US" dirty="0" err="1"/>
              <a:t>StudentID</a:t>
            </a:r>
            <a:r>
              <a:rPr lang="en-US" dirty="0"/>
              <a:t> is the primary key for the Students table.</a:t>
            </a:r>
            <a:endParaRPr lang="en-IN" dirty="0"/>
          </a:p>
          <a:p>
            <a:pPr lvl="0"/>
            <a:r>
              <a:rPr lang="en-US" dirty="0" err="1"/>
              <a:t>FirstName</a:t>
            </a:r>
            <a:r>
              <a:rPr lang="en-US" dirty="0"/>
              <a:t>, </a:t>
            </a:r>
            <a:r>
              <a:rPr lang="en-US" dirty="0" err="1"/>
              <a:t>LastName</a:t>
            </a:r>
            <a:r>
              <a:rPr lang="en-US" dirty="0"/>
              <a:t>, Age, and other columns are attributes associated with each student.</a:t>
            </a:r>
            <a:endParaRPr lang="en-IN" dirty="0"/>
          </a:p>
          <a:p>
            <a:pPr marL="0" lvl="0" indent="0">
              <a:buNone/>
            </a:pPr>
            <a:r>
              <a:rPr lang="en-US" dirty="0">
                <a:solidFill>
                  <a:srgbClr val="242424"/>
                </a:solidFill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/>
            </a:r>
            <a:br>
              <a:rPr lang="en-US" dirty="0">
                <a:solidFill>
                  <a:srgbClr val="242424"/>
                </a:solidFill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</a:br>
            <a:endParaRPr lang="en-IN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67017"/>
            <a:ext cx="184731" cy="323165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037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510492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Conti..</a:t>
            </a:r>
            <a:endParaRPr lang="en-IN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295402" y="1022288"/>
            <a:ext cx="9986681" cy="4785926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1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a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. Inserting Data: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Book Antiqua" panose="0204060205030503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7400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-- Inserting two students with unique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7400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StudentID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7400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 values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/>
            </a:r>
            <a:b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AA0D9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INSERT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AA0D9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INTO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 Students (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StudentID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FirstName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LastName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, Age)</a:t>
            </a:r>
            <a:b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AA0D9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VALUES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 (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1C00CF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41A16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'John'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41A16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'Doe'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1C00CF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20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b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/>
            </a:r>
            <a:b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AA0D9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INSERT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AA0D9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INTO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 Students (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StudentID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FirstName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LastName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, Age)</a:t>
            </a:r>
            <a:b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AA0D9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VALUES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 (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1C00CF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2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41A16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'Jane'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41A16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'Smith'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1C00CF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22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Book Antiqua" panose="0204060205030503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This is valid because each </a:t>
            </a:r>
            <a:r>
              <a:rPr kumimoji="0" lang="en-US" sz="2000" b="1" i="0" u="none" strike="noStrike" cap="none" normalizeH="0" baseline="0" dirty="0" err="1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StudentID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 is unique.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Book Antiqua" panose="0204060205030503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7400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-- Trying to insert a student with a duplicate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7400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StudentID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/>
            </a:r>
            <a:b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AA0D9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INSERT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AA0D9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INTO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 Students (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StudentID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FirstName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LastName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, Age)</a:t>
            </a:r>
            <a:b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AA0D9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VALUES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 (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1C00CF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41A16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'Bob'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41A16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'Johnson'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1C00CF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21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IN" sz="2000" dirty="0"/>
              <a:t>This would result in a constraint violation error since the primary key must be unique, and ‘1’ is already used.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2891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Foreign Key Constraint: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295400" y="2771538"/>
            <a:ext cx="9601197" cy="2298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ts val="2400"/>
              </a:lnSpc>
              <a:spcBef>
                <a:spcPts val="257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spc="-5" dirty="0">
                <a:solidFill>
                  <a:srgbClr val="242424"/>
                </a:solidFill>
                <a:latin typeface="Georgia" panose="02040502050405020303" pitchFamily="18" charset="0"/>
                <a:ea typeface="Calibri" panose="020F0502020204030204" pitchFamily="34" charset="0"/>
                <a:cs typeface="Segoe UI" panose="020B0502040204020203" pitchFamily="34" charset="0"/>
              </a:rPr>
              <a:t>A foreign key is a column or a set of columns in a table that refers to the primary key of another table.</a:t>
            </a: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2400"/>
              </a:lnSpc>
              <a:spcBef>
                <a:spcPts val="137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spc="-5" dirty="0">
                <a:solidFill>
                  <a:srgbClr val="242424"/>
                </a:solidFill>
                <a:latin typeface="Georgia" panose="02040502050405020303" pitchFamily="18" charset="0"/>
                <a:ea typeface="Calibri" panose="020F0502020204030204" pitchFamily="34" charset="0"/>
                <a:cs typeface="Segoe UI" panose="020B0502040204020203" pitchFamily="34" charset="0"/>
              </a:rPr>
              <a:t>It establishes a relationship between the two tables, enforcing referential integrity.</a:t>
            </a: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2400"/>
              </a:lnSpc>
              <a:spcBef>
                <a:spcPts val="137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spc="-5" dirty="0">
                <a:solidFill>
                  <a:srgbClr val="242424"/>
                </a:solidFill>
                <a:latin typeface="Georgia" panose="02040502050405020303" pitchFamily="18" charset="0"/>
                <a:ea typeface="Calibri" panose="020F0502020204030204" pitchFamily="34" charset="0"/>
                <a:cs typeface="Segoe UI" panose="020B0502040204020203" pitchFamily="34" charset="0"/>
              </a:rPr>
              <a:t>The foreign key constraint ensures that values in the foreign key column(s) match values in the referenced primary key column(s).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6608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586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2085975" y="982663"/>
            <a:ext cx="10106025" cy="660400"/>
          </a:xfrm>
        </p:spPr>
        <p:txBody>
          <a:bodyPr vert="horz" lIns="92075" tIns="46038" rIns="92075" bIns="46038" rtlCol="0" anchor="t">
            <a:normAutofit fontScale="90000"/>
          </a:bodyPr>
          <a:lstStyle/>
          <a:p>
            <a:pPr algn="l">
              <a:defRPr/>
            </a:pPr>
            <a:r>
              <a:rPr lang="en-US" dirty="0" smtClean="0">
                <a:latin typeface="Courier New" pitchFamily="49" charset="0"/>
              </a:rPr>
              <a:t>FOREIGN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</a:rPr>
              <a:t>KEY</a:t>
            </a:r>
            <a:r>
              <a:rPr lang="en-US" dirty="0" smtClean="0"/>
              <a:t> Constraint </a:t>
            </a:r>
            <a:r>
              <a:rPr lang="en-US" dirty="0"/>
              <a:t> Keywords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5795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56384" y="1643063"/>
            <a:ext cx="10753725" cy="3949700"/>
          </a:xfrm>
        </p:spPr>
        <p:txBody>
          <a:bodyPr vert="horz" wrap="square" lIns="92075" tIns="46038" rIns="92075" bIns="46038" rtlCol="0" anchor="t">
            <a:spAutoFit/>
          </a:bodyPr>
          <a:lstStyle/>
          <a:p>
            <a:pPr marL="341313" lvl="1" indent="-227013" defTabSz="346075">
              <a:buFont typeface="Arial" charset="0"/>
              <a:buChar char="•"/>
              <a:tabLst>
                <a:tab pos="571500" algn="l"/>
              </a:tabLst>
              <a:defRPr/>
            </a:pPr>
            <a:r>
              <a:rPr lang="en-US" sz="3100" dirty="0">
                <a:latin typeface="Courier New" pitchFamily="49" charset="0"/>
              </a:rPr>
              <a:t>FOREIGN </a:t>
            </a:r>
            <a:r>
              <a:rPr lang="en-US" sz="3100" dirty="0" smtClean="0">
                <a:latin typeface="Courier New" pitchFamily="49" charset="0"/>
              </a:rPr>
              <a:t>KEY</a:t>
            </a:r>
            <a:r>
              <a:rPr lang="en-US" sz="3100" dirty="0" smtClean="0"/>
              <a:t>: </a:t>
            </a:r>
            <a:r>
              <a:rPr lang="en-US" sz="3100" dirty="0"/>
              <a:t>Defines the column in the child table at the table constraint level</a:t>
            </a:r>
          </a:p>
          <a:p>
            <a:pPr marL="341313" lvl="1" indent="-227013" defTabSz="346075">
              <a:buFont typeface="Arial" charset="0"/>
              <a:buChar char="•"/>
              <a:tabLst>
                <a:tab pos="571500" algn="l"/>
              </a:tabLst>
              <a:defRPr/>
            </a:pPr>
            <a:r>
              <a:rPr lang="en-US" sz="3100" dirty="0">
                <a:latin typeface="Courier New" pitchFamily="49" charset="0"/>
              </a:rPr>
              <a:t>REFERENCES</a:t>
            </a:r>
            <a:r>
              <a:rPr lang="en-US" sz="3100" dirty="0"/>
              <a:t>: Identifies the table and column in the parent table</a:t>
            </a:r>
          </a:p>
          <a:p>
            <a:pPr marL="341313" lvl="1" indent="-227013" defTabSz="346075">
              <a:buFont typeface="Arial" charset="0"/>
              <a:buChar char="•"/>
              <a:tabLst>
                <a:tab pos="571500" algn="l"/>
              </a:tabLst>
              <a:defRPr/>
            </a:pPr>
            <a:r>
              <a:rPr lang="en-US" sz="3100" dirty="0">
                <a:latin typeface="Courier New" pitchFamily="49" charset="0"/>
              </a:rPr>
              <a:t>ON DELETE CASCADE</a:t>
            </a:r>
            <a:r>
              <a:rPr lang="en-US" sz="3100" dirty="0"/>
              <a:t>: Deletes the dependent rows in the child table when a row in the parent table is deleted.</a:t>
            </a:r>
          </a:p>
          <a:p>
            <a:pPr marL="341313" lvl="1" indent="-227013" defTabSz="346075">
              <a:buFont typeface="Arial" charset="0"/>
              <a:buChar char="•"/>
              <a:tabLst>
                <a:tab pos="571500" algn="l"/>
              </a:tabLst>
              <a:defRPr/>
            </a:pPr>
            <a:r>
              <a:rPr lang="en-US" sz="3100" dirty="0">
                <a:latin typeface="Courier New" pitchFamily="49" charset="0"/>
              </a:rPr>
              <a:t>ON DELETE SET NULL</a:t>
            </a:r>
            <a:r>
              <a:rPr lang="en-US" sz="3100" dirty="0"/>
              <a:t>: Converts dependent foreign key values to null</a:t>
            </a:r>
          </a:p>
        </p:txBody>
      </p:sp>
    </p:spTree>
    <p:extLst>
      <p:ext uri="{BB962C8B-B14F-4D97-AF65-F5344CB8AC3E}">
        <p14:creationId xmlns:p14="http://schemas.microsoft.com/office/powerpoint/2010/main" val="9757745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53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92075" tIns="46038" rIns="92075" bIns="46038" rtlCol="0" anchor="t">
            <a:normAutofit/>
          </a:bodyPr>
          <a:lstStyle/>
          <a:p>
            <a:pPr eaLnBrk="1" hangingPunct="1">
              <a:defRPr/>
            </a:pPr>
            <a:r>
              <a:rPr lang="en-US" smtClean="0"/>
              <a:t>The </a:t>
            </a:r>
            <a:r>
              <a:rPr lang="en-US" smtClean="0">
                <a:latin typeface="Courier New" pitchFamily="49" charset="0"/>
              </a:rPr>
              <a:t>FOREIGN</a:t>
            </a:r>
            <a:r>
              <a:rPr lang="en-US" smtClean="0"/>
              <a:t> </a:t>
            </a:r>
            <a:r>
              <a:rPr lang="en-US" smtClean="0">
                <a:latin typeface="Courier New" pitchFamily="49" charset="0"/>
              </a:rPr>
              <a:t>KEY</a:t>
            </a:r>
            <a:r>
              <a:rPr lang="en-US" smtClean="0"/>
              <a:t> Constraint</a:t>
            </a:r>
          </a:p>
        </p:txBody>
      </p:sp>
      <p:sp>
        <p:nvSpPr>
          <p:cNvPr id="577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84425" y="1828801"/>
            <a:ext cx="7385050" cy="462307"/>
          </a:xfrm>
        </p:spPr>
        <p:txBody>
          <a:bodyPr vert="horz" lIns="92075" tIns="46038" rIns="92075" bIns="46038" rtlCol="0" anchor="t">
            <a:spAutoFit/>
          </a:bodyPr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/>
              <a:t>Defined at either the table level or the column level:</a:t>
            </a:r>
          </a:p>
        </p:txBody>
      </p:sp>
      <p:sp>
        <p:nvSpPr>
          <p:cNvPr id="241669" name="Rectangle 4"/>
          <p:cNvSpPr>
            <a:spLocks noChangeArrowheads="1"/>
          </p:cNvSpPr>
          <p:nvPr/>
        </p:nvSpPr>
        <p:spPr bwMode="blackWhite">
          <a:xfrm>
            <a:off x="2382838" y="2405063"/>
            <a:ext cx="7791450" cy="3390900"/>
          </a:xfrm>
          <a:prstGeom prst="rect">
            <a:avLst/>
          </a:prstGeom>
          <a:solidFill>
            <a:srgbClr val="FFFFCC"/>
          </a:solidFill>
          <a:ln w="25400">
            <a:solidFill>
              <a:srgbClr val="000000"/>
            </a:solidFill>
            <a:miter lim="800000"/>
            <a:headEnd/>
            <a:tailEnd/>
          </a:ln>
          <a:effectLst>
            <a:outerShdw dist="89803" dir="2700000" algn="ctr" rotWithShape="0">
              <a:srgbClr val="000000"/>
            </a:outerShdw>
          </a:effectLst>
        </p:spPr>
        <p:txBody>
          <a:bodyPr wrap="none" lIns="92075" tIns="46038" rIns="92075" bIns="46038" anchor="ctr"/>
          <a:lstStyle/>
          <a:p>
            <a:pPr eaLnBrk="0" hangingPunct="0">
              <a:tabLst>
                <a:tab pos="1200150" algn="l"/>
                <a:tab pos="2457450" algn="l"/>
              </a:tabLst>
              <a:defRPr/>
            </a:pPr>
            <a:endParaRPr lang="en-US" b="1">
              <a:solidFill>
                <a:srgbClr val="000000"/>
              </a:solidFill>
              <a:latin typeface="Courier New" pitchFamily="49" charset="0"/>
            </a:endParaRPr>
          </a:p>
          <a:p>
            <a:pPr eaLnBrk="0" hangingPunct="0">
              <a:tabLst>
                <a:tab pos="1200150" algn="l"/>
                <a:tab pos="2457450" algn="l"/>
              </a:tabLst>
              <a:defRPr/>
            </a:pPr>
            <a:endParaRPr lang="en-US" b="1">
              <a:solidFill>
                <a:srgbClr val="000000"/>
              </a:solidFill>
              <a:latin typeface="Courier New" pitchFamily="49" charset="0"/>
            </a:endParaRPr>
          </a:p>
          <a:p>
            <a:pPr eaLnBrk="0" hangingPunct="0">
              <a:tabLst>
                <a:tab pos="1200150" algn="l"/>
                <a:tab pos="2457450" algn="l"/>
              </a:tabLst>
              <a:defRPr/>
            </a:pPr>
            <a:endParaRPr lang="en-US" b="1">
              <a:solidFill>
                <a:srgbClr val="000000"/>
              </a:solidFill>
              <a:latin typeface="Courier New" pitchFamily="49" charset="0"/>
            </a:endParaRPr>
          </a:p>
          <a:p>
            <a:pPr eaLnBrk="0" hangingPunct="0">
              <a:tabLst>
                <a:tab pos="1200150" algn="l"/>
                <a:tab pos="2457450" algn="l"/>
              </a:tabLst>
              <a:defRPr/>
            </a:pPr>
            <a:endParaRPr lang="en-US" b="1">
              <a:solidFill>
                <a:srgbClr val="000000"/>
              </a:solidFill>
              <a:latin typeface="Courier New" pitchFamily="49" charset="0"/>
            </a:endParaRPr>
          </a:p>
          <a:p>
            <a:pPr eaLnBrk="0" hangingPunct="0">
              <a:tabLst>
                <a:tab pos="1200150" algn="l"/>
                <a:tab pos="2457450" algn="l"/>
              </a:tabLst>
              <a:defRPr/>
            </a:pPr>
            <a:endParaRPr lang="en-US" b="1">
              <a:solidFill>
                <a:srgbClr val="000000"/>
              </a:solidFill>
              <a:latin typeface="Courier New" pitchFamily="49" charset="0"/>
            </a:endParaRPr>
          </a:p>
          <a:p>
            <a:pPr eaLnBrk="0" hangingPunct="0">
              <a:tabLst>
                <a:tab pos="1200150" algn="l"/>
                <a:tab pos="2457450" algn="l"/>
              </a:tabLst>
              <a:defRPr/>
            </a:pPr>
            <a:endParaRPr lang="en-US" b="1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260102" name="Rectangle 5"/>
          <p:cNvSpPr>
            <a:spLocks noChangeArrowheads="1"/>
          </p:cNvSpPr>
          <p:nvPr/>
        </p:nvSpPr>
        <p:spPr bwMode="ltGray">
          <a:xfrm>
            <a:off x="2987676" y="4895850"/>
            <a:ext cx="6994525" cy="579438"/>
          </a:xfrm>
          <a:prstGeom prst="rect">
            <a:avLst/>
          </a:prstGeom>
          <a:noFill/>
          <a:ln w="19050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0103" name="Rectangle 6"/>
          <p:cNvSpPr>
            <a:spLocks noChangeArrowheads="1"/>
          </p:cNvSpPr>
          <p:nvPr/>
        </p:nvSpPr>
        <p:spPr bwMode="blackWhite">
          <a:xfrm>
            <a:off x="2414589" y="2646363"/>
            <a:ext cx="5102225" cy="285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eaLnBrk="0" hangingPunct="0">
              <a:tabLst>
                <a:tab pos="1200150" algn="l"/>
                <a:tab pos="245745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CREATE TABLE employees(</a:t>
            </a:r>
          </a:p>
          <a:p>
            <a:pPr eaLnBrk="0" hangingPunct="0">
              <a:tabLst>
                <a:tab pos="1200150" algn="l"/>
                <a:tab pos="245745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employee_id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   NUMBER(6),</a:t>
            </a:r>
          </a:p>
          <a:p>
            <a:pPr eaLnBrk="0" hangingPunct="0">
              <a:tabLst>
                <a:tab pos="1200150" algn="l"/>
                <a:tab pos="245745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last_name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     VARCHAR2(25) NOT NULL,</a:t>
            </a:r>
          </a:p>
          <a:p>
            <a:pPr eaLnBrk="0" hangingPunct="0">
              <a:tabLst>
                <a:tab pos="1200150" algn="l"/>
                <a:tab pos="245745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 email            VARCHAR2(25),</a:t>
            </a:r>
          </a:p>
          <a:p>
            <a:pPr eaLnBrk="0" hangingPunct="0">
              <a:tabLst>
                <a:tab pos="1200150" algn="l"/>
                <a:tab pos="245745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 salary           NUMBER(8,2),</a:t>
            </a:r>
          </a:p>
          <a:p>
            <a:pPr eaLnBrk="0" hangingPunct="0">
              <a:tabLst>
                <a:tab pos="1200150" algn="l"/>
                <a:tab pos="245745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commission_pct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NUMBER(2,2),</a:t>
            </a:r>
          </a:p>
          <a:p>
            <a:pPr eaLnBrk="0" hangingPunct="0">
              <a:tabLst>
                <a:tab pos="1200150" algn="l"/>
                <a:tab pos="245745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hire_date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     DATE NOT NULL,</a:t>
            </a:r>
          </a:p>
          <a:p>
            <a:pPr eaLnBrk="0" hangingPunct="0">
              <a:tabLst>
                <a:tab pos="1200150" algn="l"/>
                <a:tab pos="245745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...</a:t>
            </a:r>
          </a:p>
          <a:p>
            <a:pPr eaLnBrk="0" hangingPunct="0">
              <a:tabLst>
                <a:tab pos="1200150" algn="l"/>
                <a:tab pos="245745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department_id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 NUMBER(4),</a:t>
            </a:r>
          </a:p>
          <a:p>
            <a:pPr eaLnBrk="0" hangingPunct="0">
              <a:tabLst>
                <a:tab pos="1200150" algn="l"/>
                <a:tab pos="245745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 CONSTRAINT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emp_dept_fk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FOREIGN KEY (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department_id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)</a:t>
            </a:r>
          </a:p>
          <a:p>
            <a:pPr eaLnBrk="0" hangingPunct="0">
              <a:tabLst>
                <a:tab pos="1200150" algn="l"/>
                <a:tab pos="245745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   REFERENCES departments(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department_id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),</a:t>
            </a:r>
          </a:p>
          <a:p>
            <a:pPr eaLnBrk="0" hangingPunct="0">
              <a:tabLst>
                <a:tab pos="1200150" algn="l"/>
                <a:tab pos="245745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 CONSTRAINT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emp_email_uk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UNIQUE(email));</a:t>
            </a:r>
          </a:p>
        </p:txBody>
      </p:sp>
    </p:spTree>
    <p:extLst>
      <p:ext uri="{BB962C8B-B14F-4D97-AF65-F5344CB8AC3E}">
        <p14:creationId xmlns:p14="http://schemas.microsoft.com/office/powerpoint/2010/main" val="29344118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Example: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95400" y="2499408"/>
            <a:ext cx="4718304" cy="576262"/>
          </a:xfrm>
        </p:spPr>
        <p:txBody>
          <a:bodyPr/>
          <a:lstStyle/>
          <a:p>
            <a:r>
              <a:rPr lang="en-IN" dirty="0" smtClean="0"/>
              <a:t>1.Customer Table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295400" y="3075670"/>
            <a:ext cx="4718304" cy="2800197"/>
          </a:xfrm>
        </p:spPr>
        <p:txBody>
          <a:bodyPr>
            <a:noAutofit/>
          </a:bodyPr>
          <a:lstStyle/>
          <a:p>
            <a:r>
              <a:rPr lang="en-IN" sz="1800" dirty="0" smtClean="0">
                <a:latin typeface="Book Antiqua" panose="02040602050305030304" pitchFamily="18" charset="0"/>
              </a:rPr>
              <a:t>CREATE </a:t>
            </a:r>
            <a:r>
              <a:rPr lang="en-IN" sz="1800" dirty="0">
                <a:latin typeface="Book Antiqua" panose="02040602050305030304" pitchFamily="18" charset="0"/>
              </a:rPr>
              <a:t>TABLE Customers (</a:t>
            </a:r>
          </a:p>
          <a:p>
            <a:r>
              <a:rPr lang="en-IN" sz="1800" dirty="0">
                <a:latin typeface="Book Antiqua" panose="02040602050305030304" pitchFamily="18" charset="0"/>
              </a:rPr>
              <a:t>    </a:t>
            </a:r>
            <a:r>
              <a:rPr lang="en-IN" sz="1800" dirty="0" err="1">
                <a:latin typeface="Book Antiqua" panose="02040602050305030304" pitchFamily="18" charset="0"/>
              </a:rPr>
              <a:t>CustomerID</a:t>
            </a:r>
            <a:r>
              <a:rPr lang="en-IN" sz="1800" dirty="0">
                <a:latin typeface="Book Antiqua" panose="02040602050305030304" pitchFamily="18" charset="0"/>
              </a:rPr>
              <a:t> INT PRIMARY KEY,</a:t>
            </a:r>
          </a:p>
          <a:p>
            <a:r>
              <a:rPr lang="en-IN" sz="1800" dirty="0">
                <a:latin typeface="Book Antiqua" panose="02040602050305030304" pitchFamily="18" charset="0"/>
              </a:rPr>
              <a:t>    </a:t>
            </a:r>
            <a:r>
              <a:rPr lang="en-IN" sz="1800" dirty="0" err="1">
                <a:latin typeface="Book Antiqua" panose="02040602050305030304" pitchFamily="18" charset="0"/>
              </a:rPr>
              <a:t>FirstName</a:t>
            </a:r>
            <a:r>
              <a:rPr lang="en-IN" sz="1800" dirty="0">
                <a:latin typeface="Book Antiqua" panose="02040602050305030304" pitchFamily="18" charset="0"/>
              </a:rPr>
              <a:t> VARCHAR(50),</a:t>
            </a:r>
          </a:p>
          <a:p>
            <a:r>
              <a:rPr lang="en-IN" sz="1800" dirty="0">
                <a:latin typeface="Book Antiqua" panose="02040602050305030304" pitchFamily="18" charset="0"/>
              </a:rPr>
              <a:t>    </a:t>
            </a:r>
            <a:r>
              <a:rPr lang="en-IN" sz="1800" dirty="0" err="1">
                <a:latin typeface="Book Antiqua" panose="02040602050305030304" pitchFamily="18" charset="0"/>
              </a:rPr>
              <a:t>LastName</a:t>
            </a:r>
            <a:r>
              <a:rPr lang="en-IN" sz="1800" dirty="0">
                <a:latin typeface="Book Antiqua" panose="02040602050305030304" pitchFamily="18" charset="0"/>
              </a:rPr>
              <a:t> VARCHAR(50),</a:t>
            </a:r>
          </a:p>
          <a:p>
            <a:r>
              <a:rPr lang="en-IN" sz="1800" dirty="0">
                <a:latin typeface="Book Antiqua" panose="02040602050305030304" pitchFamily="18" charset="0"/>
              </a:rPr>
              <a:t>    Email VARCHAR(100) UNIQUE,</a:t>
            </a:r>
          </a:p>
          <a:p>
            <a:r>
              <a:rPr lang="en-IN" sz="1800" dirty="0">
                <a:latin typeface="Book Antiqua" panose="02040602050305030304" pitchFamily="18" charset="0"/>
              </a:rPr>
              <a:t>    -- Other columns</a:t>
            </a:r>
          </a:p>
          <a:p>
            <a:r>
              <a:rPr lang="en-IN" sz="1800" dirty="0">
                <a:latin typeface="Book Antiqua" panose="02040602050305030304" pitchFamily="18" charset="0"/>
              </a:rPr>
              <a:t>);</a:t>
            </a:r>
          </a:p>
          <a:p>
            <a:endParaRPr lang="en-IN" sz="1400" dirty="0">
              <a:latin typeface="Book Antiqua" panose="0204060205030503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5140" y="2499408"/>
            <a:ext cx="4718304" cy="576262"/>
          </a:xfrm>
        </p:spPr>
        <p:txBody>
          <a:bodyPr/>
          <a:lstStyle/>
          <a:p>
            <a:r>
              <a:rPr lang="en-IN" dirty="0" err="1" smtClean="0"/>
              <a:t>Oreder</a:t>
            </a:r>
            <a:r>
              <a:rPr lang="en-IN" dirty="0" smtClean="0"/>
              <a:t> Table 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075670"/>
            <a:ext cx="4718304" cy="2800197"/>
          </a:xfrm>
        </p:spPr>
        <p:txBody>
          <a:bodyPr>
            <a:normAutofit fontScale="55000" lnSpcReduction="20000"/>
          </a:bodyPr>
          <a:lstStyle/>
          <a:p>
            <a:r>
              <a:rPr lang="en-IN" sz="2900" dirty="0" smtClean="0">
                <a:latin typeface="Book Antiqua" panose="02040602050305030304" pitchFamily="18" charset="0"/>
              </a:rPr>
              <a:t>CREATE </a:t>
            </a:r>
            <a:r>
              <a:rPr lang="en-IN" sz="2900" dirty="0">
                <a:latin typeface="Book Antiqua" panose="02040602050305030304" pitchFamily="18" charset="0"/>
              </a:rPr>
              <a:t>TABLE Orders (</a:t>
            </a:r>
          </a:p>
          <a:p>
            <a:r>
              <a:rPr lang="en-IN" sz="2900" dirty="0">
                <a:latin typeface="Book Antiqua" panose="02040602050305030304" pitchFamily="18" charset="0"/>
              </a:rPr>
              <a:t>    </a:t>
            </a:r>
            <a:r>
              <a:rPr lang="en-IN" sz="2900" dirty="0" err="1">
                <a:latin typeface="Book Antiqua" panose="02040602050305030304" pitchFamily="18" charset="0"/>
              </a:rPr>
              <a:t>OrderID</a:t>
            </a:r>
            <a:r>
              <a:rPr lang="en-IN" sz="2900" dirty="0">
                <a:latin typeface="Book Antiqua" panose="02040602050305030304" pitchFamily="18" charset="0"/>
              </a:rPr>
              <a:t> INT PRIMARY KEY,</a:t>
            </a:r>
          </a:p>
          <a:p>
            <a:r>
              <a:rPr lang="en-IN" sz="2900" dirty="0">
                <a:latin typeface="Book Antiqua" panose="02040602050305030304" pitchFamily="18" charset="0"/>
              </a:rPr>
              <a:t>    </a:t>
            </a:r>
            <a:r>
              <a:rPr lang="en-IN" sz="2900" dirty="0" err="1">
                <a:latin typeface="Book Antiqua" panose="02040602050305030304" pitchFamily="18" charset="0"/>
              </a:rPr>
              <a:t>CustomerID</a:t>
            </a:r>
            <a:r>
              <a:rPr lang="en-IN" sz="2900" dirty="0">
                <a:latin typeface="Book Antiqua" panose="02040602050305030304" pitchFamily="18" charset="0"/>
              </a:rPr>
              <a:t> INT,</a:t>
            </a:r>
          </a:p>
          <a:p>
            <a:r>
              <a:rPr lang="en-IN" sz="2900" dirty="0">
                <a:latin typeface="Book Antiqua" panose="02040602050305030304" pitchFamily="18" charset="0"/>
              </a:rPr>
              <a:t>    </a:t>
            </a:r>
            <a:r>
              <a:rPr lang="en-IN" sz="2900" dirty="0" err="1">
                <a:latin typeface="Book Antiqua" panose="02040602050305030304" pitchFamily="18" charset="0"/>
              </a:rPr>
              <a:t>OrderDate</a:t>
            </a:r>
            <a:r>
              <a:rPr lang="en-IN" sz="2900" dirty="0">
                <a:latin typeface="Book Antiqua" panose="02040602050305030304" pitchFamily="18" charset="0"/>
              </a:rPr>
              <a:t> DATE,</a:t>
            </a:r>
          </a:p>
          <a:p>
            <a:r>
              <a:rPr lang="en-IN" sz="2900" dirty="0">
                <a:latin typeface="Book Antiqua" panose="02040602050305030304" pitchFamily="18" charset="0"/>
              </a:rPr>
              <a:t>    </a:t>
            </a:r>
            <a:r>
              <a:rPr lang="en-IN" sz="2900" dirty="0" err="1">
                <a:latin typeface="Book Antiqua" panose="02040602050305030304" pitchFamily="18" charset="0"/>
              </a:rPr>
              <a:t>TotalAmount</a:t>
            </a:r>
            <a:r>
              <a:rPr lang="en-IN" sz="2900" dirty="0">
                <a:latin typeface="Book Antiqua" panose="02040602050305030304" pitchFamily="18" charset="0"/>
              </a:rPr>
              <a:t> DECIMAL(10, 2),</a:t>
            </a:r>
          </a:p>
          <a:p>
            <a:r>
              <a:rPr lang="en-IN" sz="2900" dirty="0">
                <a:latin typeface="Book Antiqua" panose="02040602050305030304" pitchFamily="18" charset="0"/>
              </a:rPr>
              <a:t>    -- Other columns</a:t>
            </a:r>
          </a:p>
          <a:p>
            <a:r>
              <a:rPr lang="en-IN" sz="2900" dirty="0">
                <a:latin typeface="Book Antiqua" panose="02040602050305030304" pitchFamily="18" charset="0"/>
              </a:rPr>
              <a:t>    FOREIGN KEY (</a:t>
            </a:r>
            <a:r>
              <a:rPr lang="en-IN" sz="2900" dirty="0" err="1">
                <a:latin typeface="Book Antiqua" panose="02040602050305030304" pitchFamily="18" charset="0"/>
              </a:rPr>
              <a:t>CustomerID</a:t>
            </a:r>
            <a:r>
              <a:rPr lang="en-IN" sz="2900" dirty="0">
                <a:latin typeface="Book Antiqua" panose="02040602050305030304" pitchFamily="18" charset="0"/>
              </a:rPr>
              <a:t>) REFERENCES Customers(</a:t>
            </a:r>
            <a:r>
              <a:rPr lang="en-IN" sz="2900" dirty="0" err="1">
                <a:latin typeface="Book Antiqua" panose="02040602050305030304" pitchFamily="18" charset="0"/>
              </a:rPr>
              <a:t>CustomerID</a:t>
            </a:r>
            <a:r>
              <a:rPr lang="en-IN" sz="2900" dirty="0">
                <a:latin typeface="Book Antiqua" panose="02040602050305030304" pitchFamily="18" charset="0"/>
              </a:rPr>
              <a:t>)</a:t>
            </a:r>
          </a:p>
          <a:p>
            <a:r>
              <a:rPr lang="en-IN" sz="2900" dirty="0">
                <a:latin typeface="Book Antiqua" panose="02040602050305030304" pitchFamily="18" charset="0"/>
              </a:rPr>
              <a:t>);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2085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CC0000"/>
                </a:solidFill>
              </a:rPr>
              <a:t>DDL : </a:t>
            </a:r>
            <a:r>
              <a:rPr lang="en-US" sz="3600" dirty="0" smtClean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Creating </a:t>
            </a:r>
            <a:r>
              <a:rPr lang="en-US" sz="36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Database</a:t>
            </a:r>
            <a:r>
              <a:rPr lang="en-US" sz="36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33400" indent="-53340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initialize a new database:</a:t>
            </a:r>
            <a:endParaRPr lang="en-US" dirty="0">
              <a:cs typeface="Times New Roman" panose="02020603050405020304" pitchFamily="18" charset="0"/>
            </a:endParaRPr>
          </a:p>
          <a:p>
            <a:pPr marL="533400" indent="-533400"/>
            <a:r>
              <a:rPr lang="en-US" b="1" dirty="0">
                <a:cs typeface="Times New Roman" panose="02020603050405020304" pitchFamily="18" charset="0"/>
              </a:rPr>
              <a:t>Syntax:</a:t>
            </a:r>
          </a:p>
          <a:p>
            <a:pPr marL="1023938" lvl="1" indent="-457200">
              <a:buNone/>
            </a:pPr>
            <a:r>
              <a:rPr lang="en-US" dirty="0">
                <a:cs typeface="Times New Roman" panose="02020603050405020304" pitchFamily="18" charset="0"/>
              </a:rPr>
              <a:t>CREATE DATABASE </a:t>
            </a:r>
            <a:r>
              <a:rPr lang="en-US" dirty="0" err="1">
                <a:cs typeface="Times New Roman" panose="02020603050405020304" pitchFamily="18" charset="0"/>
              </a:rPr>
              <a:t>database_name</a:t>
            </a:r>
            <a:endParaRPr lang="en-US" dirty="0"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251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4294967295"/>
          </p:nvPr>
        </p:nvSpPr>
        <p:spPr bwMode="auto">
          <a:xfrm>
            <a:off x="645458" y="1235233"/>
            <a:ext cx="10919013" cy="5032147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how this foreign key constraint works: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Book Antiqua" panose="0204060205030503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a. Inserting Data: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Book Antiqua" panose="0204060205030503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7400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-- Insert a customer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/>
            </a:r>
            <a:b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AA0D9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INSERT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AA0D9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INTO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 Customers (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CustomerID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FirstName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LastName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, Email)</a:t>
            </a:r>
            <a:b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AA0D9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VALUES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 (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1C00CF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C41A16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'John'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C41A16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'Doe'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C41A16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'john.doe@example.com'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b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/>
            </a:r>
            <a:b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7400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-- Insert an order referencing the customer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/>
            </a:r>
            <a:b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AA0D9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INSERT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AA0D9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INTO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 Orders (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OrderID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CustomerID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OrderDate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TotalAmount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b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AA0D9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VALUES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 (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1C00CF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101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1C00CF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C41A16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'2024-01-06'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1C00CF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150.00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Book Antiqua" panose="0204060205030503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This ensures that when you insert an order into the Orders table, the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CustomerID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 must exist in the Customers table.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Book Antiqua" panose="0204060205030503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b. Updating Data: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Book Antiqua" panose="0204060205030503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7400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-- Update the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rgbClr val="007400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CustomerID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7400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 in the Orders table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/>
            </a:r>
            <a:b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AA0D9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UPDATE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 Orders</a:t>
            </a:r>
            <a:b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AA0D9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SET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CustomerID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 = 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1C00CF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2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/>
            </a:r>
            <a:b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AA0D9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WHERE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OrderID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 = 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1C00CF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101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Book Antiqua" panose="0204060205030503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If you try to update the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CustomerID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 in the Orders table to a value that does not exist in the Customers table, it will violate the foreign key constraint.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259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95402" y="2703784"/>
            <a:ext cx="974463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latin typeface="Book Antiqua" panose="02040602050305030304" pitchFamily="18" charset="0"/>
            </a:endParaRPr>
          </a:p>
          <a:p>
            <a:r>
              <a:rPr lang="en-GB" sz="2400" dirty="0">
                <a:latin typeface="Book Antiqua" panose="02040602050305030304" pitchFamily="18" charset="0"/>
              </a:rPr>
              <a:t>-- Delete a customer</a:t>
            </a:r>
          </a:p>
          <a:p>
            <a:r>
              <a:rPr lang="en-GB" sz="2400" dirty="0">
                <a:latin typeface="Book Antiqua" panose="02040602050305030304" pitchFamily="18" charset="0"/>
              </a:rPr>
              <a:t>DELETE FROM Customers WHERE </a:t>
            </a:r>
            <a:r>
              <a:rPr lang="en-GB" sz="2400" dirty="0" err="1">
                <a:latin typeface="Book Antiqua" panose="02040602050305030304" pitchFamily="18" charset="0"/>
              </a:rPr>
              <a:t>CustomerID</a:t>
            </a:r>
            <a:r>
              <a:rPr lang="en-GB" sz="2400" dirty="0">
                <a:latin typeface="Book Antiqua" panose="02040602050305030304" pitchFamily="18" charset="0"/>
              </a:rPr>
              <a:t> = 1</a:t>
            </a:r>
            <a:r>
              <a:rPr lang="en-GB" sz="2400" dirty="0" smtClean="0">
                <a:latin typeface="Book Antiqua" panose="02040602050305030304" pitchFamily="18" charset="0"/>
              </a:rPr>
              <a:t>;</a:t>
            </a:r>
          </a:p>
          <a:p>
            <a:endParaRPr lang="en-GB" sz="2400" dirty="0">
              <a:latin typeface="Book Antiqua" panose="02040602050305030304" pitchFamily="18" charset="0"/>
            </a:endParaRPr>
          </a:p>
          <a:p>
            <a:r>
              <a:rPr lang="en-GB" sz="2400" dirty="0" smtClean="0">
                <a:latin typeface="Book Antiqua" panose="02040602050305030304" pitchFamily="18" charset="0"/>
              </a:rPr>
              <a:t>-- If </a:t>
            </a:r>
            <a:r>
              <a:rPr lang="en-GB" sz="2400" dirty="0">
                <a:latin typeface="Book Antiqua" panose="02040602050305030304" pitchFamily="18" charset="0"/>
              </a:rPr>
              <a:t>you try to delete a customer who has orders in the Orders table, it will violate the foreign key constraint</a:t>
            </a:r>
            <a:endParaRPr lang="en-IN" sz="2400" dirty="0">
              <a:latin typeface="Book Antiqua" panose="0204060205030503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ok Antiqua" panose="02040602050305030304" pitchFamily="18" charset="0"/>
              </a:rPr>
              <a:t>c. Deleting </a:t>
            </a:r>
            <a:r>
              <a:rPr lang="en-GB" dirty="0" smtClean="0">
                <a:latin typeface="Book Antiqua" panose="02040602050305030304" pitchFamily="18" charset="0"/>
              </a:rPr>
              <a:t>Data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26501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63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92075" tIns="46038" rIns="92075" bIns="46038" rtlCol="0" anchor="t">
            <a:normAutofit/>
          </a:bodyPr>
          <a:lstStyle/>
          <a:p>
            <a:pPr eaLnBrk="1" hangingPunct="1">
              <a:defRPr/>
            </a:pPr>
            <a:r>
              <a:rPr lang="en-US" smtClean="0"/>
              <a:t>The </a:t>
            </a:r>
            <a:r>
              <a:rPr lang="en-US" smtClean="0">
                <a:latin typeface="Courier New" pitchFamily="49" charset="0"/>
              </a:rPr>
              <a:t>CHECK</a:t>
            </a:r>
            <a:r>
              <a:rPr lang="en-US" smtClean="0"/>
              <a:t> Constraint</a:t>
            </a:r>
          </a:p>
        </p:txBody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99596" y="2464147"/>
            <a:ext cx="9590702" cy="2321277"/>
          </a:xfrm>
        </p:spPr>
        <p:txBody>
          <a:bodyPr vert="horz" wrap="square" lIns="92075" tIns="46038" rIns="92075" bIns="46038" rtlCol="0" anchor="t">
            <a:spAutoFit/>
          </a:bodyPr>
          <a:lstStyle/>
          <a:p>
            <a:pPr eaLnBrk="1" hangingPunct="1">
              <a:defRPr/>
            </a:pPr>
            <a:r>
              <a:rPr lang="en-US" dirty="0"/>
              <a:t>Defines a condition that each row must satisfy</a:t>
            </a:r>
          </a:p>
          <a:p>
            <a:pPr eaLnBrk="1" hangingPunct="1">
              <a:defRPr/>
            </a:pPr>
            <a:r>
              <a:rPr lang="en-US" dirty="0"/>
              <a:t>The following expressions are not allowed:</a:t>
            </a:r>
          </a:p>
          <a:p>
            <a:pPr lvl="1" eaLnBrk="1" hangingPunct="1">
              <a:defRPr/>
            </a:pPr>
            <a:r>
              <a:rPr lang="en-US" dirty="0"/>
              <a:t>References to </a:t>
            </a:r>
            <a:r>
              <a:rPr lang="en-US" dirty="0">
                <a:latin typeface="Courier New" pitchFamily="49" charset="0"/>
              </a:rPr>
              <a:t>CURRVAL</a:t>
            </a:r>
            <a:r>
              <a:rPr lang="en-US" dirty="0"/>
              <a:t>, </a:t>
            </a:r>
            <a:r>
              <a:rPr lang="en-US" dirty="0">
                <a:latin typeface="Courier New" pitchFamily="49" charset="0"/>
              </a:rPr>
              <a:t>NEXTVAL</a:t>
            </a:r>
            <a:r>
              <a:rPr lang="en-US" dirty="0"/>
              <a:t>, </a:t>
            </a:r>
            <a:r>
              <a:rPr lang="en-US" dirty="0">
                <a:latin typeface="Courier New" pitchFamily="49" charset="0"/>
              </a:rPr>
              <a:t>LEVEL</a:t>
            </a:r>
            <a:r>
              <a:rPr lang="en-US" dirty="0"/>
              <a:t>, and </a:t>
            </a:r>
            <a:r>
              <a:rPr lang="en-US" dirty="0">
                <a:latin typeface="Courier New" pitchFamily="49" charset="0"/>
              </a:rPr>
              <a:t>ROWNUM</a:t>
            </a:r>
            <a:r>
              <a:rPr lang="en-US" dirty="0"/>
              <a:t> </a:t>
            </a:r>
            <a:r>
              <a:rPr lang="en-US" dirty="0" smtClean="0"/>
              <a:t>pseudo columns </a:t>
            </a:r>
            <a:endParaRPr lang="en-US" dirty="0"/>
          </a:p>
          <a:p>
            <a:pPr lvl="1" eaLnBrk="1" hangingPunct="1">
              <a:defRPr/>
            </a:pPr>
            <a:r>
              <a:rPr lang="en-US" dirty="0"/>
              <a:t>Calls to </a:t>
            </a:r>
            <a:r>
              <a:rPr lang="en-US" dirty="0">
                <a:latin typeface="Courier New" pitchFamily="49" charset="0"/>
              </a:rPr>
              <a:t>SYSDATE</a:t>
            </a:r>
            <a:r>
              <a:rPr lang="en-US" dirty="0"/>
              <a:t>, </a:t>
            </a:r>
            <a:r>
              <a:rPr lang="en-US" dirty="0">
                <a:latin typeface="Courier New" pitchFamily="49" charset="0"/>
              </a:rPr>
              <a:t>UID</a:t>
            </a:r>
            <a:r>
              <a:rPr lang="en-US" dirty="0"/>
              <a:t>, </a:t>
            </a:r>
            <a:r>
              <a:rPr lang="en-US" dirty="0">
                <a:latin typeface="Courier New" pitchFamily="49" charset="0"/>
              </a:rPr>
              <a:t>USER</a:t>
            </a:r>
            <a:r>
              <a:rPr lang="en-US" dirty="0"/>
              <a:t>, and </a:t>
            </a:r>
            <a:r>
              <a:rPr lang="en-US" dirty="0">
                <a:latin typeface="Courier New" pitchFamily="49" charset="0"/>
              </a:rPr>
              <a:t>USERENV</a:t>
            </a:r>
            <a:r>
              <a:rPr lang="en-US" dirty="0"/>
              <a:t> functions</a:t>
            </a:r>
          </a:p>
          <a:p>
            <a:pPr lvl="1" eaLnBrk="1" hangingPunct="1">
              <a:defRPr/>
            </a:pPr>
            <a:r>
              <a:rPr lang="en-US" dirty="0"/>
              <a:t>Queries that refer to other values in other rows</a:t>
            </a:r>
          </a:p>
        </p:txBody>
      </p:sp>
      <p:sp>
        <p:nvSpPr>
          <p:cNvPr id="243717" name="Rectangle 4"/>
          <p:cNvSpPr>
            <a:spLocks noChangeArrowheads="1"/>
          </p:cNvSpPr>
          <p:nvPr/>
        </p:nvSpPr>
        <p:spPr bwMode="blackWhite">
          <a:xfrm>
            <a:off x="2403476" y="5232873"/>
            <a:ext cx="7473950" cy="871537"/>
          </a:xfrm>
          <a:prstGeom prst="rect">
            <a:avLst/>
          </a:prstGeom>
          <a:solidFill>
            <a:srgbClr val="FFFFCC"/>
          </a:solidFill>
          <a:ln w="25400">
            <a:solidFill>
              <a:srgbClr val="000000"/>
            </a:solidFill>
            <a:miter lim="800000"/>
            <a:headEnd/>
            <a:tailEnd/>
          </a:ln>
          <a:effectLst>
            <a:outerShdw dist="89803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62150" name="Rectangle 5"/>
          <p:cNvSpPr>
            <a:spLocks noChangeArrowheads="1"/>
          </p:cNvSpPr>
          <p:nvPr/>
        </p:nvSpPr>
        <p:spPr bwMode="ltGray">
          <a:xfrm>
            <a:off x="3389453" y="5583710"/>
            <a:ext cx="4013200" cy="520700"/>
          </a:xfrm>
          <a:prstGeom prst="rect">
            <a:avLst/>
          </a:prstGeom>
          <a:noFill/>
          <a:ln w="19050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2151" name="Rectangle 6"/>
          <p:cNvSpPr>
            <a:spLocks noChangeArrowheads="1"/>
          </p:cNvSpPr>
          <p:nvPr/>
        </p:nvSpPr>
        <p:spPr bwMode="blackWhite">
          <a:xfrm>
            <a:off x="2650404" y="5256704"/>
            <a:ext cx="7910512" cy="86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eaLnBrk="0" hangingPunct="0">
              <a:tabLst>
                <a:tab pos="120015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..., salary	NUMBER(2)</a:t>
            </a:r>
          </a:p>
          <a:p>
            <a:pPr eaLnBrk="0" hangingPunct="0">
              <a:tabLst>
                <a:tab pos="120015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  CONSTRAINT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emp_salary_min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</a:t>
            </a:r>
          </a:p>
          <a:p>
            <a:pPr eaLnBrk="0" hangingPunct="0">
              <a:tabLst>
                <a:tab pos="120015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         CHECK (salary &gt; 0),...</a:t>
            </a:r>
          </a:p>
        </p:txBody>
      </p:sp>
    </p:spTree>
    <p:extLst>
      <p:ext uri="{BB962C8B-B14F-4D97-AF65-F5344CB8AC3E}">
        <p14:creationId xmlns:p14="http://schemas.microsoft.com/office/powerpoint/2010/main" val="39832714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82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831272" y="547256"/>
            <a:ext cx="9601200" cy="817130"/>
          </a:xfrm>
        </p:spPr>
        <p:txBody>
          <a:bodyPr vert="horz" lIns="92075" tIns="46038" rIns="92075" bIns="46038" rtlCol="0" anchor="t">
            <a:normAutofit/>
          </a:bodyPr>
          <a:lstStyle/>
          <a:p>
            <a:pPr eaLnBrk="1" hangingPunct="1">
              <a:defRPr/>
            </a:pPr>
            <a:r>
              <a:rPr lang="en-US" dirty="0" smtClean="0"/>
              <a:t>Adding a Constraint Syntax</a:t>
            </a:r>
          </a:p>
        </p:txBody>
      </p:sp>
      <p:sp>
        <p:nvSpPr>
          <p:cNvPr id="5836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662544" y="1505312"/>
            <a:ext cx="8858993" cy="2022734"/>
          </a:xfrm>
        </p:spPr>
        <p:txBody>
          <a:bodyPr vert="horz" wrap="square" lIns="92075" tIns="46038" rIns="92075" bIns="46038" rtlCol="0" anchor="t">
            <a:spAutoFit/>
          </a:bodyPr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dirty="0"/>
              <a:t>Use the </a:t>
            </a:r>
            <a:r>
              <a:rPr lang="en-US" dirty="0">
                <a:latin typeface="Courier New" pitchFamily="49" charset="0"/>
              </a:rPr>
              <a:t>ALTER TABLE</a:t>
            </a:r>
            <a:r>
              <a:rPr lang="en-US" dirty="0"/>
              <a:t> statement to:</a:t>
            </a:r>
          </a:p>
          <a:p>
            <a:pPr eaLnBrk="1" hangingPunct="1">
              <a:defRPr/>
            </a:pPr>
            <a:r>
              <a:rPr lang="en-US" dirty="0"/>
              <a:t>Add or drop a constraint, but not modify its structure</a:t>
            </a:r>
          </a:p>
          <a:p>
            <a:pPr eaLnBrk="1" hangingPunct="1">
              <a:defRPr/>
            </a:pPr>
            <a:r>
              <a:rPr lang="en-US" dirty="0"/>
              <a:t>Enable or disable constraints</a:t>
            </a:r>
          </a:p>
          <a:p>
            <a:pPr eaLnBrk="1" hangingPunct="1">
              <a:defRPr/>
            </a:pPr>
            <a:r>
              <a:rPr lang="en-US" dirty="0"/>
              <a:t>Add a </a:t>
            </a:r>
            <a:r>
              <a:rPr lang="en-US" dirty="0">
                <a:latin typeface="Courier New" pitchFamily="49" charset="0"/>
              </a:rPr>
              <a:t>NOT NULL</a:t>
            </a:r>
            <a:r>
              <a:rPr lang="en-US" dirty="0"/>
              <a:t> constraint by using the </a:t>
            </a:r>
            <a:r>
              <a:rPr lang="en-US" dirty="0">
                <a:latin typeface="Courier New" pitchFamily="49" charset="0"/>
              </a:rPr>
              <a:t>MODIFY</a:t>
            </a:r>
            <a:r>
              <a:rPr lang="en-US" dirty="0"/>
              <a:t> clause</a:t>
            </a:r>
          </a:p>
        </p:txBody>
      </p:sp>
      <p:sp>
        <p:nvSpPr>
          <p:cNvPr id="244741" name="Rectangle 4"/>
          <p:cNvSpPr>
            <a:spLocks noChangeArrowheads="1"/>
          </p:cNvSpPr>
          <p:nvPr/>
        </p:nvSpPr>
        <p:spPr bwMode="blackWhite">
          <a:xfrm>
            <a:off x="2286000" y="4038600"/>
            <a:ext cx="7493000" cy="690562"/>
          </a:xfrm>
          <a:prstGeom prst="rect">
            <a:avLst/>
          </a:prstGeom>
          <a:solidFill>
            <a:srgbClr val="FFFFCC"/>
          </a:solidFill>
          <a:ln w="25400">
            <a:solidFill>
              <a:srgbClr val="000000"/>
            </a:solidFill>
            <a:miter lim="800000"/>
            <a:headEnd/>
            <a:tailEnd/>
          </a:ln>
          <a:effectLst>
            <a:outerShdw dist="89803" dir="2700000" algn="ctr" rotWithShape="0">
              <a:srgbClr val="000000"/>
            </a:outerShdw>
          </a:effectLst>
        </p:spPr>
        <p:txBody>
          <a:bodyPr wrap="none" lIns="92075" tIns="46038" rIns="92075" bIns="46038" anchor="ctr"/>
          <a:lstStyle/>
          <a:p>
            <a:pPr eaLnBrk="0" hangingPunct="0">
              <a:tabLst>
                <a:tab pos="1200150" algn="l"/>
              </a:tabLst>
              <a:defRPr/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ALTER TABLE	 </a:t>
            </a:r>
            <a:r>
              <a:rPr lang="en-US" b="1" i="1" dirty="0">
                <a:solidFill>
                  <a:srgbClr val="000000"/>
                </a:solidFill>
                <a:latin typeface="Courier New" pitchFamily="49" charset="0"/>
              </a:rPr>
              <a:t>table</a:t>
            </a:r>
            <a:endParaRPr lang="en-US" b="1" dirty="0">
              <a:solidFill>
                <a:srgbClr val="000000"/>
              </a:solidFill>
              <a:latin typeface="Courier New" pitchFamily="49" charset="0"/>
            </a:endParaRPr>
          </a:p>
          <a:p>
            <a:pPr eaLnBrk="0" hangingPunct="0">
              <a:tabLst>
                <a:tab pos="1200150" algn="l"/>
              </a:tabLst>
              <a:defRPr/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ADD [CONSTRAINT </a:t>
            </a:r>
            <a:r>
              <a:rPr lang="en-US" b="1" i="1" dirty="0">
                <a:solidFill>
                  <a:srgbClr val="000000"/>
                </a:solidFill>
                <a:latin typeface="Courier New" pitchFamily="49" charset="0"/>
              </a:rPr>
              <a:t>constraint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] </a:t>
            </a:r>
            <a:r>
              <a:rPr lang="en-US" b="1" i="1" dirty="0">
                <a:solidFill>
                  <a:srgbClr val="000000"/>
                </a:solidFill>
                <a:latin typeface="Courier New" pitchFamily="49" charset="0"/>
              </a:rPr>
              <a:t>type 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en-US" b="1" i="1" dirty="0">
                <a:solidFill>
                  <a:srgbClr val="000000"/>
                </a:solidFill>
                <a:latin typeface="Courier New" pitchFamily="49" charset="0"/>
              </a:rPr>
              <a:t>column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8246787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73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 vert="horz" lIns="92075" tIns="46038" rIns="92075" bIns="46038" rtlCol="0" anchor="t">
            <a:normAutofit/>
          </a:bodyPr>
          <a:lstStyle/>
          <a:p>
            <a:pPr eaLnBrk="1" hangingPunct="1">
              <a:defRPr/>
            </a:pPr>
            <a:r>
              <a:rPr lang="en-US" smtClean="0"/>
              <a:t>Adding a Constraint</a:t>
            </a:r>
          </a:p>
        </p:txBody>
      </p:sp>
      <p:sp>
        <p:nvSpPr>
          <p:cNvPr id="585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3" y="2637776"/>
            <a:ext cx="9827868" cy="599460"/>
          </a:xfrm>
        </p:spPr>
        <p:txBody>
          <a:bodyPr vert="horz" wrap="square" lIns="92075" tIns="46038" rIns="92075" bIns="46038" rtlCol="0" anchor="t">
            <a:spAutoFit/>
          </a:bodyPr>
          <a:lstStyle/>
          <a:p>
            <a:pPr eaLnBrk="1" hangingPunct="1">
              <a:lnSpc>
                <a:spcPct val="65000"/>
              </a:lnSpc>
              <a:buFont typeface="Wingdings" pitchFamily="2" charset="2"/>
              <a:buNone/>
              <a:defRPr/>
            </a:pPr>
            <a:r>
              <a:rPr lang="en-US" dirty="0"/>
              <a:t>Add a </a:t>
            </a:r>
            <a:r>
              <a:rPr lang="en-US" dirty="0">
                <a:latin typeface="Courier New" pitchFamily="49" charset="0"/>
              </a:rPr>
              <a:t>FOREIGN KEY</a:t>
            </a:r>
            <a:r>
              <a:rPr lang="en-US" dirty="0"/>
              <a:t> constraint to the </a:t>
            </a:r>
            <a:r>
              <a:rPr lang="en-US" dirty="0">
                <a:latin typeface="Courier New" pitchFamily="49" charset="0"/>
              </a:rPr>
              <a:t>EMPLOYEES</a:t>
            </a:r>
            <a:r>
              <a:rPr lang="en-US" dirty="0"/>
              <a:t> </a:t>
            </a:r>
            <a:r>
              <a:rPr lang="en-US" dirty="0" smtClean="0"/>
              <a:t> Table indicating that a  manager must already exist as a valid employee in the EMPLOYEE Table</a:t>
            </a:r>
            <a:endParaRPr lang="en-US" dirty="0"/>
          </a:p>
        </p:txBody>
      </p:sp>
      <p:sp>
        <p:nvSpPr>
          <p:cNvPr id="245765" name="Rectangle 4"/>
          <p:cNvSpPr>
            <a:spLocks noChangeArrowheads="1"/>
          </p:cNvSpPr>
          <p:nvPr/>
        </p:nvSpPr>
        <p:spPr bwMode="blackWhite">
          <a:xfrm>
            <a:off x="2444750" y="3941465"/>
            <a:ext cx="7494588" cy="1354138"/>
          </a:xfrm>
          <a:prstGeom prst="rect">
            <a:avLst/>
          </a:prstGeom>
          <a:solidFill>
            <a:srgbClr val="FFFFCC"/>
          </a:solidFill>
          <a:ln w="25400">
            <a:solidFill>
              <a:srgbClr val="000000"/>
            </a:solidFill>
            <a:miter lim="800000"/>
            <a:headEnd/>
            <a:tailEnd/>
          </a:ln>
          <a:effectLst>
            <a:outerShdw dist="89803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85733" name="Rectangle 5"/>
          <p:cNvSpPr>
            <a:spLocks noChangeArrowheads="1"/>
          </p:cNvSpPr>
          <p:nvPr/>
        </p:nvSpPr>
        <p:spPr bwMode="blackWhite">
          <a:xfrm>
            <a:off x="2670698" y="3941465"/>
            <a:ext cx="7480300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eaLnBrk="0" hangingPunct="0">
              <a:tabLst>
                <a:tab pos="1200150" algn="l"/>
              </a:tabLst>
              <a:defRPr/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ALTER TABLE     employees</a:t>
            </a:r>
          </a:p>
          <a:p>
            <a:pPr eaLnBrk="0" hangingPunct="0">
              <a:tabLst>
                <a:tab pos="1200150" algn="l"/>
              </a:tabLst>
              <a:defRPr/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ADD CONSTRAINT 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emp_manager_fk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</a:t>
            </a:r>
          </a:p>
          <a:p>
            <a:pPr eaLnBrk="0" hangingPunct="0">
              <a:tabLst>
                <a:tab pos="1200150" algn="l"/>
              </a:tabLst>
              <a:defRPr/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FOREIGN KEY(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manager_id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) </a:t>
            </a:r>
          </a:p>
          <a:p>
            <a:pPr eaLnBrk="0" hangingPunct="0">
              <a:tabLst>
                <a:tab pos="1200150" algn="l"/>
              </a:tabLst>
              <a:defRPr/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REFERENCES employees(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employee_id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);</a:t>
            </a:r>
          </a:p>
          <a:p>
            <a:pPr eaLnBrk="0" hangingPunct="0">
              <a:tabLst>
                <a:tab pos="1200150" algn="l"/>
              </a:tabLst>
              <a:defRPr/>
            </a:pPr>
            <a:r>
              <a:rPr lang="en-US" b="1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Table altered.</a:t>
            </a:r>
          </a:p>
        </p:txBody>
      </p:sp>
    </p:spTree>
    <p:extLst>
      <p:ext uri="{BB962C8B-B14F-4D97-AF65-F5344CB8AC3E}">
        <p14:creationId xmlns:p14="http://schemas.microsoft.com/office/powerpoint/2010/main" val="7667700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77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 vert="horz" lIns="92075" tIns="46038" rIns="92075" bIns="46038" rtlCol="0" anchor="t">
            <a:normAutofit/>
          </a:bodyPr>
          <a:lstStyle/>
          <a:p>
            <a:pPr eaLnBrk="1" hangingPunct="1">
              <a:defRPr/>
            </a:pPr>
            <a:r>
              <a:rPr lang="en-US" dirty="0" smtClean="0"/>
              <a:t>Dropping a Constraint</a:t>
            </a:r>
          </a:p>
        </p:txBody>
      </p:sp>
      <p:sp>
        <p:nvSpPr>
          <p:cNvPr id="587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84425" y="1828801"/>
            <a:ext cx="7385050" cy="3453895"/>
          </a:xfrm>
        </p:spPr>
        <p:txBody>
          <a:bodyPr vert="horz" lIns="92075" tIns="46038" rIns="92075" bIns="46038" rtlCol="0" anchor="t">
            <a:spAutoFit/>
          </a:bodyPr>
          <a:lstStyle/>
          <a:p>
            <a:pPr eaLnBrk="1" hangingPunct="1">
              <a:defRPr/>
            </a:pPr>
            <a:r>
              <a:rPr lang="en-US" dirty="0"/>
              <a:t>Remove the manager constraint from the </a:t>
            </a:r>
            <a:r>
              <a:rPr lang="en-US" dirty="0">
                <a:latin typeface="Courier New" pitchFamily="49" charset="0"/>
              </a:rPr>
              <a:t>EMPLOYEES</a:t>
            </a:r>
            <a:r>
              <a:rPr lang="en-US" dirty="0"/>
              <a:t> table.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en-US" dirty="0"/>
          </a:p>
          <a:p>
            <a:pPr eaLnBrk="1" hangingPunct="1">
              <a:buFont typeface="Wingdings" pitchFamily="2" charset="2"/>
              <a:buNone/>
              <a:defRPr/>
            </a:pPr>
            <a:endParaRPr lang="en-US" dirty="0" smtClean="0"/>
          </a:p>
          <a:p>
            <a:pPr eaLnBrk="1" hangingPunct="1">
              <a:buFont typeface="Wingdings" pitchFamily="2" charset="2"/>
              <a:buNone/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sz="2000" dirty="0"/>
              <a:t>Remove the </a:t>
            </a:r>
            <a:r>
              <a:rPr lang="en-US" sz="2000" dirty="0">
                <a:latin typeface="Courier New" pitchFamily="49" charset="0"/>
              </a:rPr>
              <a:t>PRIMARY KEY</a:t>
            </a:r>
            <a:r>
              <a:rPr lang="en-US" sz="2000" dirty="0"/>
              <a:t> constraint on the </a:t>
            </a:r>
            <a:r>
              <a:rPr lang="en-US" sz="2000" dirty="0">
                <a:latin typeface="Courier New" pitchFamily="49" charset="0"/>
              </a:rPr>
              <a:t>DEPARTMENTS</a:t>
            </a:r>
            <a:r>
              <a:rPr lang="en-US" sz="2000" dirty="0"/>
              <a:t> table and drop the associated </a:t>
            </a:r>
            <a:r>
              <a:rPr lang="en-US" sz="2000" dirty="0">
                <a:latin typeface="Courier New" pitchFamily="49" charset="0"/>
              </a:rPr>
              <a:t>FOREIGN KEY</a:t>
            </a:r>
            <a:r>
              <a:rPr lang="en-US" sz="2000" dirty="0"/>
              <a:t> constraint on the </a:t>
            </a:r>
            <a:r>
              <a:rPr lang="en-US" sz="2000" dirty="0">
                <a:latin typeface="Courier New" pitchFamily="49" charset="0"/>
              </a:rPr>
              <a:t>EMPLOYEES.DEPARTMENT_ID</a:t>
            </a:r>
            <a:r>
              <a:rPr lang="en-US" sz="2000" dirty="0"/>
              <a:t> column.</a:t>
            </a:r>
          </a:p>
        </p:txBody>
      </p:sp>
      <p:sp>
        <p:nvSpPr>
          <p:cNvPr id="265221" name="Arc 4"/>
          <p:cNvSpPr>
            <a:spLocks/>
          </p:cNvSpPr>
          <p:nvPr/>
        </p:nvSpPr>
        <p:spPr bwMode="ltGray">
          <a:xfrm>
            <a:off x="6988175" y="3194051"/>
            <a:ext cx="211138" cy="225425"/>
          </a:xfrm>
          <a:custGeom>
            <a:avLst/>
            <a:gdLst>
              <a:gd name="T0" fmla="*/ 2147483647 w 21600"/>
              <a:gd name="T1" fmla="*/ 2147483647 h 21600"/>
              <a:gd name="T2" fmla="*/ 0 w 21600"/>
              <a:gd name="T3" fmla="*/ 0 h 21600"/>
              <a:gd name="T4" fmla="*/ 2147483647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noFill/>
          <a:ln w="9525" cap="rnd">
            <a:noFill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87781" name="Rectangle 5"/>
          <p:cNvSpPr>
            <a:spLocks noChangeArrowheads="1"/>
          </p:cNvSpPr>
          <p:nvPr/>
        </p:nvSpPr>
        <p:spPr bwMode="blackWhite">
          <a:xfrm>
            <a:off x="2425701" y="2663826"/>
            <a:ext cx="7496175" cy="828675"/>
          </a:xfrm>
          <a:prstGeom prst="rect">
            <a:avLst/>
          </a:prstGeom>
          <a:solidFill>
            <a:srgbClr val="FFFFCC"/>
          </a:solidFill>
          <a:ln w="25400">
            <a:solidFill>
              <a:srgbClr val="000000"/>
            </a:solidFill>
            <a:miter lim="800000"/>
            <a:headEnd/>
            <a:tailEnd/>
          </a:ln>
          <a:effectLst>
            <a:outerShdw dist="89803" dir="2700000" algn="ctr" rotWithShape="0">
              <a:srgbClr val="000000"/>
            </a:outerShdw>
          </a:effectLst>
        </p:spPr>
        <p:txBody>
          <a:bodyPr wrap="none" lIns="92075" tIns="46038" rIns="92075" bIns="46038" anchor="ctr"/>
          <a:lstStyle/>
          <a:p>
            <a:pPr eaLnBrk="0" hangingPunct="0">
              <a:tabLst>
                <a:tab pos="1200150" algn="l"/>
              </a:tabLst>
              <a:defRPr/>
            </a:pPr>
            <a:r>
              <a:rPr lang="en-US" b="1">
                <a:solidFill>
                  <a:srgbClr val="000000"/>
                </a:solidFill>
                <a:latin typeface="Courier New" pitchFamily="49" charset="0"/>
              </a:rPr>
              <a:t>ALTER TABLE      employees</a:t>
            </a:r>
          </a:p>
          <a:p>
            <a:pPr eaLnBrk="0" hangingPunct="0">
              <a:tabLst>
                <a:tab pos="1200150" algn="l"/>
              </a:tabLst>
              <a:defRPr/>
            </a:pPr>
            <a:r>
              <a:rPr lang="en-US" b="1">
                <a:solidFill>
                  <a:srgbClr val="000000"/>
                </a:solidFill>
                <a:latin typeface="Courier New" pitchFamily="49" charset="0"/>
              </a:rPr>
              <a:t>DROP CONSTRAINT  emp_manager_fk;</a:t>
            </a:r>
          </a:p>
          <a:p>
            <a:pPr eaLnBrk="0" hangingPunct="0">
              <a:tabLst>
                <a:tab pos="1200150" algn="l"/>
              </a:tabLst>
              <a:defRPr/>
            </a:pPr>
            <a:r>
              <a:rPr lang="en-US" b="1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Table altered.</a:t>
            </a:r>
          </a:p>
        </p:txBody>
      </p:sp>
      <p:sp>
        <p:nvSpPr>
          <p:cNvPr id="587782" name="Rectangle 6"/>
          <p:cNvSpPr>
            <a:spLocks noChangeArrowheads="1"/>
          </p:cNvSpPr>
          <p:nvPr/>
        </p:nvSpPr>
        <p:spPr bwMode="blackWhite">
          <a:xfrm>
            <a:off x="2451101" y="5343526"/>
            <a:ext cx="7470775" cy="828675"/>
          </a:xfrm>
          <a:prstGeom prst="rect">
            <a:avLst/>
          </a:prstGeom>
          <a:solidFill>
            <a:srgbClr val="FFFFCC"/>
          </a:solidFill>
          <a:ln w="25400">
            <a:solidFill>
              <a:srgbClr val="000000"/>
            </a:solidFill>
            <a:miter lim="800000"/>
            <a:headEnd/>
            <a:tailEnd/>
          </a:ln>
          <a:effectLst>
            <a:outerShdw dist="89803" dir="2700000" algn="ctr" rotWithShape="0">
              <a:srgbClr val="000000"/>
            </a:outerShdw>
          </a:effectLst>
        </p:spPr>
        <p:txBody>
          <a:bodyPr wrap="none" lIns="92075" tIns="46038" rIns="92075" bIns="46038" anchor="ctr"/>
          <a:lstStyle/>
          <a:p>
            <a:pPr eaLnBrk="0" hangingPunct="0">
              <a:tabLst>
                <a:tab pos="1200150" algn="l"/>
              </a:tabLst>
              <a:defRPr/>
            </a:pPr>
            <a:r>
              <a:rPr lang="en-US" b="1">
                <a:solidFill>
                  <a:srgbClr val="000000"/>
                </a:solidFill>
                <a:latin typeface="Courier New" pitchFamily="49" charset="0"/>
              </a:rPr>
              <a:t>ALTER TABLE	departments</a:t>
            </a:r>
          </a:p>
          <a:p>
            <a:pPr eaLnBrk="0" hangingPunct="0">
              <a:tabLst>
                <a:tab pos="1200150" algn="l"/>
              </a:tabLst>
              <a:defRPr/>
            </a:pPr>
            <a:r>
              <a:rPr lang="en-US" b="1">
                <a:solidFill>
                  <a:srgbClr val="000000"/>
                </a:solidFill>
                <a:latin typeface="Courier New" pitchFamily="49" charset="0"/>
              </a:rPr>
              <a:t>DROP PRIMARY KEY CASCADE;</a:t>
            </a:r>
          </a:p>
          <a:p>
            <a:pPr eaLnBrk="0" hangingPunct="0">
              <a:tabLst>
                <a:tab pos="1200150" algn="l"/>
              </a:tabLst>
              <a:defRPr/>
            </a:pPr>
            <a:r>
              <a:rPr lang="en-US" b="1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Table altered.</a:t>
            </a:r>
          </a:p>
        </p:txBody>
      </p:sp>
    </p:spTree>
    <p:extLst>
      <p:ext uri="{BB962C8B-B14F-4D97-AF65-F5344CB8AC3E}">
        <p14:creationId xmlns:p14="http://schemas.microsoft.com/office/powerpoint/2010/main" val="2532049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82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 vert="horz" lIns="92075" tIns="46038" rIns="92075" bIns="46038" rtlCol="0" anchor="t">
            <a:normAutofit/>
          </a:bodyPr>
          <a:lstStyle/>
          <a:p>
            <a:pPr eaLnBrk="1" hangingPunct="1">
              <a:defRPr/>
            </a:pPr>
            <a:r>
              <a:rPr lang="en-US" smtClean="0"/>
              <a:t>Disabling Constraints</a:t>
            </a:r>
          </a:p>
        </p:txBody>
      </p:sp>
      <p:sp>
        <p:nvSpPr>
          <p:cNvPr id="589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49500" y="2523282"/>
            <a:ext cx="7385050" cy="1721113"/>
          </a:xfrm>
        </p:spPr>
        <p:txBody>
          <a:bodyPr vert="horz" lIns="92075" tIns="46038" rIns="92075" bIns="46038" rtlCol="0" anchor="t">
            <a:spAutoFit/>
          </a:bodyPr>
          <a:lstStyle/>
          <a:p>
            <a:pPr eaLnBrk="1" hangingPunct="1">
              <a:defRPr/>
            </a:pPr>
            <a:r>
              <a:rPr lang="en-US" dirty="0"/>
              <a:t>Execute the </a:t>
            </a:r>
            <a:r>
              <a:rPr lang="en-US" dirty="0">
                <a:latin typeface="Courier New" pitchFamily="49" charset="0"/>
              </a:rPr>
              <a:t>DISABLE</a:t>
            </a:r>
            <a:r>
              <a:rPr lang="en-US" dirty="0"/>
              <a:t> clause of the </a:t>
            </a:r>
            <a:r>
              <a:rPr lang="en-US" dirty="0">
                <a:latin typeface="Courier New" pitchFamily="49" charset="0"/>
              </a:rPr>
              <a:t>ALTER</a:t>
            </a:r>
            <a:r>
              <a:rPr lang="en-US" dirty="0"/>
              <a:t> </a:t>
            </a:r>
            <a:r>
              <a:rPr lang="en-US" dirty="0">
                <a:latin typeface="Courier New" pitchFamily="49" charset="0"/>
              </a:rPr>
              <a:t>TABLE</a:t>
            </a:r>
            <a:r>
              <a:rPr lang="en-US" dirty="0"/>
              <a:t> statement to deactivate an integrity constraint.</a:t>
            </a:r>
          </a:p>
          <a:p>
            <a:pPr eaLnBrk="1" hangingPunct="1">
              <a:defRPr/>
            </a:pPr>
            <a:r>
              <a:rPr lang="en-US" dirty="0"/>
              <a:t>Apply the </a:t>
            </a:r>
            <a:r>
              <a:rPr lang="en-US" dirty="0">
                <a:latin typeface="Courier New" pitchFamily="49" charset="0"/>
              </a:rPr>
              <a:t>CASCADE</a:t>
            </a:r>
            <a:r>
              <a:rPr lang="en-US" dirty="0"/>
              <a:t> option to disable dependent integrity constraints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89828" name="Rectangle 4"/>
          <p:cNvSpPr>
            <a:spLocks noChangeArrowheads="1"/>
          </p:cNvSpPr>
          <p:nvPr/>
        </p:nvSpPr>
        <p:spPr bwMode="blackWhite">
          <a:xfrm>
            <a:off x="2349500" y="4695425"/>
            <a:ext cx="7493000" cy="1133475"/>
          </a:xfrm>
          <a:prstGeom prst="rect">
            <a:avLst/>
          </a:prstGeom>
          <a:solidFill>
            <a:srgbClr val="FFFFCC"/>
          </a:solidFill>
          <a:ln w="25400">
            <a:solidFill>
              <a:srgbClr val="000000"/>
            </a:solidFill>
            <a:miter lim="800000"/>
            <a:headEnd/>
            <a:tailEnd/>
          </a:ln>
          <a:effectLst>
            <a:outerShdw dist="89803" dir="2700000" algn="ctr" rotWithShape="0">
              <a:srgbClr val="000000"/>
            </a:outerShdw>
          </a:effectLst>
        </p:spPr>
        <p:txBody>
          <a:bodyPr wrap="none" lIns="92075" tIns="46038" rIns="92075" bIns="46038" anchor="ctr"/>
          <a:lstStyle/>
          <a:p>
            <a:pPr eaLnBrk="0" hangingPunct="0">
              <a:tabLst>
                <a:tab pos="1200150" algn="l"/>
              </a:tabLst>
              <a:defRPr/>
            </a:pPr>
            <a:r>
              <a:rPr lang="en-US" b="1">
                <a:solidFill>
                  <a:srgbClr val="000000"/>
                </a:solidFill>
                <a:latin typeface="Courier New" pitchFamily="49" charset="0"/>
              </a:rPr>
              <a:t>ALTER TABLE		employees</a:t>
            </a:r>
          </a:p>
          <a:p>
            <a:pPr eaLnBrk="0" hangingPunct="0">
              <a:tabLst>
                <a:tab pos="1200150" algn="l"/>
              </a:tabLst>
              <a:defRPr/>
            </a:pPr>
            <a:r>
              <a:rPr lang="en-US" b="1">
                <a:solidFill>
                  <a:srgbClr val="000000"/>
                </a:solidFill>
                <a:latin typeface="Courier New" pitchFamily="49" charset="0"/>
              </a:rPr>
              <a:t>DISABLE CONSTRAINT	emp_emp_id_pk CASCADE;</a:t>
            </a:r>
          </a:p>
          <a:p>
            <a:pPr eaLnBrk="0" hangingPunct="0">
              <a:tabLst>
                <a:tab pos="1200150" algn="l"/>
              </a:tabLst>
              <a:defRPr/>
            </a:pPr>
            <a:r>
              <a:rPr lang="en-US" b="1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Table altered.</a:t>
            </a:r>
          </a:p>
        </p:txBody>
      </p:sp>
    </p:spTree>
    <p:extLst>
      <p:ext uri="{BB962C8B-B14F-4D97-AF65-F5344CB8AC3E}">
        <p14:creationId xmlns:p14="http://schemas.microsoft.com/office/powerpoint/2010/main" val="18431631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87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 vert="horz" lIns="92075" tIns="46038" rIns="92075" bIns="46038" rtlCol="0" anchor="t">
            <a:normAutofit/>
          </a:bodyPr>
          <a:lstStyle/>
          <a:p>
            <a:pPr eaLnBrk="1" hangingPunct="1">
              <a:defRPr/>
            </a:pPr>
            <a:r>
              <a:rPr lang="en-US" dirty="0" smtClean="0"/>
              <a:t>Enabling Constraints</a:t>
            </a:r>
          </a:p>
        </p:txBody>
      </p:sp>
      <p:sp>
        <p:nvSpPr>
          <p:cNvPr id="591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84425" y="1828801"/>
            <a:ext cx="7385050" cy="3909405"/>
          </a:xfrm>
        </p:spPr>
        <p:txBody>
          <a:bodyPr vert="horz" lIns="92075" tIns="46038" rIns="92075" bIns="46038" rtlCol="0" anchor="t">
            <a:spAutoFit/>
          </a:bodyPr>
          <a:lstStyle/>
          <a:p>
            <a:pPr marL="0" indent="0" eaLnBrk="1" hangingPunct="1">
              <a:buNone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>
              <a:defRPr/>
            </a:pPr>
            <a:r>
              <a:rPr lang="en-US" sz="2000" dirty="0"/>
              <a:t>Activate an integrity constraint currently disabled in the table definition by using the </a:t>
            </a:r>
            <a:r>
              <a:rPr lang="en-US" sz="2000" dirty="0">
                <a:latin typeface="Courier New" pitchFamily="49" charset="0"/>
              </a:rPr>
              <a:t>ENABLE</a:t>
            </a:r>
            <a:r>
              <a:rPr lang="en-US" sz="2000" dirty="0"/>
              <a:t> clause. </a:t>
            </a:r>
            <a:br>
              <a:rPr lang="en-US" sz="2000" dirty="0"/>
            </a:br>
            <a:r>
              <a:rPr lang="en-US" sz="2000" dirty="0"/>
              <a:t/>
            </a:r>
            <a:br>
              <a:rPr lang="en-US" sz="2000" dirty="0"/>
            </a:br>
            <a:endParaRPr lang="en-US" sz="2000" dirty="0" smtClean="0"/>
          </a:p>
          <a:p>
            <a:pPr eaLnBrk="1" hangingPunct="1">
              <a:defRPr/>
            </a:pPr>
            <a:endParaRPr lang="en-US" sz="2000" dirty="0"/>
          </a:p>
          <a:p>
            <a:pPr eaLnBrk="1" hangingPunct="1">
              <a:defRPr/>
            </a:pPr>
            <a:endParaRPr lang="en-US" sz="2000" dirty="0" smtClean="0"/>
          </a:p>
          <a:p>
            <a:pPr eaLnBrk="1" hangingPunct="1">
              <a:defRPr/>
            </a:pPr>
            <a:r>
              <a:rPr lang="en-US" sz="2000" dirty="0" smtClean="0"/>
              <a:t>A </a:t>
            </a:r>
            <a:r>
              <a:rPr lang="en-US" sz="2000" dirty="0">
                <a:latin typeface="Courier New" pitchFamily="49" charset="0"/>
              </a:rPr>
              <a:t>UNIQUE</a:t>
            </a:r>
            <a:r>
              <a:rPr lang="en-US" sz="2000" dirty="0"/>
              <a:t> or </a:t>
            </a:r>
            <a:r>
              <a:rPr lang="en-US" sz="2000" dirty="0">
                <a:latin typeface="Courier New" pitchFamily="49" charset="0"/>
              </a:rPr>
              <a:t>PRIMARY KEY</a:t>
            </a:r>
            <a:r>
              <a:rPr lang="en-US" sz="2000" dirty="0"/>
              <a:t> index is automatically created if you enable a </a:t>
            </a:r>
            <a:r>
              <a:rPr lang="en-US" sz="2000" dirty="0">
                <a:latin typeface="Courier New" pitchFamily="49" charset="0"/>
              </a:rPr>
              <a:t>UNIQUE</a:t>
            </a:r>
            <a:r>
              <a:rPr lang="en-US" sz="2000" dirty="0"/>
              <a:t> key or </a:t>
            </a:r>
            <a:r>
              <a:rPr lang="en-US" sz="2000" dirty="0">
                <a:latin typeface="Courier New" pitchFamily="49" charset="0"/>
              </a:rPr>
              <a:t>PRIMARY KEY</a:t>
            </a:r>
            <a:r>
              <a:rPr lang="en-US" sz="2000" dirty="0"/>
              <a:t> constraint.</a:t>
            </a:r>
          </a:p>
        </p:txBody>
      </p:sp>
      <p:sp>
        <p:nvSpPr>
          <p:cNvPr id="591876" name="Rectangle 4"/>
          <p:cNvSpPr>
            <a:spLocks noChangeArrowheads="1"/>
          </p:cNvSpPr>
          <p:nvPr/>
        </p:nvSpPr>
        <p:spPr bwMode="blackWhite">
          <a:xfrm>
            <a:off x="2384425" y="3692908"/>
            <a:ext cx="7483475" cy="915987"/>
          </a:xfrm>
          <a:prstGeom prst="rect">
            <a:avLst/>
          </a:prstGeom>
          <a:solidFill>
            <a:srgbClr val="FFFFCC"/>
          </a:solidFill>
          <a:ln w="25400">
            <a:solidFill>
              <a:srgbClr val="000000"/>
            </a:solidFill>
            <a:miter lim="800000"/>
            <a:headEnd/>
            <a:tailEnd/>
          </a:ln>
          <a:effectLst>
            <a:outerShdw dist="89803" dir="2700000" algn="ctr" rotWithShape="0">
              <a:srgbClr val="000000"/>
            </a:outerShdw>
          </a:effectLst>
        </p:spPr>
        <p:txBody>
          <a:bodyPr wrap="none" lIns="92075" tIns="46038" rIns="92075" bIns="46038" anchor="ctr"/>
          <a:lstStyle/>
          <a:p>
            <a:pPr eaLnBrk="0" hangingPunct="0">
              <a:tabLst>
                <a:tab pos="1200150" algn="l"/>
              </a:tabLst>
              <a:defRPr/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ALTER TABLE		employees</a:t>
            </a:r>
          </a:p>
          <a:p>
            <a:pPr eaLnBrk="0" hangingPunct="0">
              <a:tabLst>
                <a:tab pos="1200150" algn="l"/>
              </a:tabLst>
              <a:defRPr/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ENABLE CONSTRAINT	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emp_emp_id_pk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 eaLnBrk="0" hangingPunct="0">
              <a:tabLst>
                <a:tab pos="1200150" algn="l"/>
              </a:tabLst>
              <a:defRPr/>
            </a:pPr>
            <a:r>
              <a:rPr lang="en-US" b="1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Table altered.</a:t>
            </a:r>
          </a:p>
        </p:txBody>
      </p:sp>
    </p:spTree>
    <p:extLst>
      <p:ext uri="{BB962C8B-B14F-4D97-AF65-F5344CB8AC3E}">
        <p14:creationId xmlns:p14="http://schemas.microsoft.com/office/powerpoint/2010/main" val="2515387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9" name="Rectangle 2"/>
          <p:cNvSpPr>
            <a:spLocks noChangeArrowheads="1"/>
          </p:cNvSpPr>
          <p:nvPr/>
        </p:nvSpPr>
        <p:spPr bwMode="blackWhite">
          <a:xfrm>
            <a:off x="2439988" y="2687639"/>
            <a:ext cx="7148512" cy="1190625"/>
          </a:xfrm>
          <a:prstGeom prst="rect">
            <a:avLst/>
          </a:prstGeom>
          <a:solidFill>
            <a:srgbClr val="FFFFCC"/>
          </a:solidFill>
          <a:ln w="25400">
            <a:solidFill>
              <a:srgbClr val="000000"/>
            </a:solidFill>
            <a:miter lim="800000"/>
            <a:headEnd/>
            <a:tailEnd/>
          </a:ln>
          <a:effectLst>
            <a:outerShdw dist="89803" dir="2700000" algn="ctr" rotWithShape="0">
              <a:srgbClr val="000000"/>
            </a:outerShdw>
          </a:effectLst>
        </p:spPr>
        <p:txBody>
          <a:bodyPr wrap="none" lIns="92075" tIns="46038" rIns="92075" bIns="46038" anchor="ctr"/>
          <a:lstStyle/>
          <a:p>
            <a:pPr eaLnBrk="0" hangingPunct="0">
              <a:tabLst>
                <a:tab pos="1200150" algn="l"/>
              </a:tabLst>
              <a:defRPr/>
            </a:pPr>
            <a:endParaRPr lang="en-US" b="1">
              <a:solidFill>
                <a:srgbClr val="000000"/>
              </a:solidFill>
              <a:latin typeface="Courier New" pitchFamily="49" charset="0"/>
            </a:endParaRPr>
          </a:p>
          <a:p>
            <a:pPr eaLnBrk="0" hangingPunct="0">
              <a:tabLst>
                <a:tab pos="1200150" algn="l"/>
              </a:tabLst>
              <a:defRPr/>
            </a:pPr>
            <a:endParaRPr lang="en-US" b="1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268292" name="Rectangle 3"/>
          <p:cNvSpPr>
            <a:spLocks noChangeArrowheads="1"/>
          </p:cNvSpPr>
          <p:nvPr/>
        </p:nvSpPr>
        <p:spPr bwMode="blackWhite">
          <a:xfrm>
            <a:off x="2419351" y="2687639"/>
            <a:ext cx="6342063" cy="1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eaLnBrk="0" hangingPunct="0">
              <a:tabLst>
                <a:tab pos="120015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SELECT	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constraint_name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constraint_type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,</a:t>
            </a:r>
          </a:p>
          <a:p>
            <a:pPr eaLnBrk="0" hangingPunct="0">
              <a:tabLst>
                <a:tab pos="120015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search_condition</a:t>
            </a:r>
            <a:endParaRPr lang="en-US" b="1" dirty="0">
              <a:solidFill>
                <a:srgbClr val="000000"/>
              </a:solidFill>
              <a:latin typeface="Courier New" pitchFamily="49" charset="0"/>
            </a:endParaRPr>
          </a:p>
          <a:p>
            <a:pPr eaLnBrk="0" hangingPunct="0">
              <a:tabLst>
                <a:tab pos="120015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FROM	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user_constraints</a:t>
            </a:r>
            <a:endParaRPr lang="en-US" b="1" dirty="0">
              <a:solidFill>
                <a:srgbClr val="000000"/>
              </a:solidFill>
              <a:latin typeface="Courier New" pitchFamily="49" charset="0"/>
            </a:endParaRPr>
          </a:p>
          <a:p>
            <a:pPr eaLnBrk="0" hangingPunct="0">
              <a:tabLst>
                <a:tab pos="120015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WHERE	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table_name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= 'EMPLOYEES';</a:t>
            </a:r>
          </a:p>
        </p:txBody>
      </p:sp>
      <p:sp>
        <p:nvSpPr>
          <p:cNvPr id="593924" name="Rectangle 4"/>
          <p:cNvSpPr>
            <a:spLocks noGrp="1" noChangeArrowheads="1"/>
          </p:cNvSpPr>
          <p:nvPr>
            <p:ph type="title"/>
          </p:nvPr>
        </p:nvSpPr>
        <p:spPr>
          <a:xfrm>
            <a:off x="1295402" y="632510"/>
            <a:ext cx="9601196" cy="245004"/>
          </a:xfrm>
        </p:spPr>
        <p:txBody>
          <a:bodyPr vert="horz" lIns="92075" tIns="46038" rIns="92075" bIns="46038" rtlCol="0" anchor="t"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Viewing Constraints</a:t>
            </a:r>
          </a:p>
        </p:txBody>
      </p:sp>
      <p:sp>
        <p:nvSpPr>
          <p:cNvPr id="59392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438400" y="1524000"/>
            <a:ext cx="7385050" cy="816250"/>
          </a:xfrm>
        </p:spPr>
        <p:txBody>
          <a:bodyPr vert="horz" lIns="92075" tIns="46038" rIns="92075" bIns="46038" rtlCol="0" anchor="t">
            <a:spAutoFit/>
          </a:bodyPr>
          <a:lstStyle/>
          <a:p>
            <a:pPr eaLnBrk="1" hangingPunct="1">
              <a:lnSpc>
                <a:spcPct val="65000"/>
              </a:lnSpc>
              <a:buFont typeface="Wingdings" pitchFamily="2" charset="2"/>
              <a:buNone/>
              <a:defRPr/>
            </a:pPr>
            <a:r>
              <a:rPr lang="en-US" sz="2800" dirty="0"/>
              <a:t>Query the </a:t>
            </a:r>
            <a:r>
              <a:rPr lang="en-US" sz="2800" dirty="0">
                <a:latin typeface="Courier New" pitchFamily="49" charset="0"/>
              </a:rPr>
              <a:t>USER_CONSTRAINTS</a:t>
            </a:r>
            <a:r>
              <a:rPr lang="en-US" sz="2800" dirty="0"/>
              <a:t> table to view all </a:t>
            </a:r>
          </a:p>
          <a:p>
            <a:pPr eaLnBrk="1" hangingPunct="1">
              <a:lnSpc>
                <a:spcPct val="65000"/>
              </a:lnSpc>
              <a:buFont typeface="Wingdings" pitchFamily="2" charset="2"/>
              <a:buNone/>
              <a:defRPr/>
            </a:pPr>
            <a:r>
              <a:rPr lang="en-US" sz="2800" dirty="0"/>
              <a:t>constraint definitions and names.</a:t>
            </a:r>
          </a:p>
        </p:txBody>
      </p:sp>
      <p:sp>
        <p:nvSpPr>
          <p:cNvPr id="268295" name="Rectangle 6"/>
          <p:cNvSpPr>
            <a:spLocks noChangeArrowheads="1"/>
          </p:cNvSpPr>
          <p:nvPr/>
        </p:nvSpPr>
        <p:spPr bwMode="ltGray">
          <a:xfrm>
            <a:off x="3702050" y="3335338"/>
            <a:ext cx="2268538" cy="246062"/>
          </a:xfrm>
          <a:prstGeom prst="rect">
            <a:avLst/>
          </a:prstGeom>
          <a:noFill/>
          <a:ln w="19050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268296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43164" y="4064000"/>
            <a:ext cx="7920037" cy="2184400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</p:spPr>
      </p:pic>
      <p:sp>
        <p:nvSpPr>
          <p:cNvPr id="268297" name="Text Box 8"/>
          <p:cNvSpPr txBox="1">
            <a:spLocks noChangeArrowheads="1"/>
          </p:cNvSpPr>
          <p:nvPr/>
        </p:nvSpPr>
        <p:spPr bwMode="auto">
          <a:xfrm>
            <a:off x="2408238" y="5421313"/>
            <a:ext cx="366712" cy="394980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med" len="lg"/>
          </a:ln>
        </p:spPr>
        <p:txBody>
          <a:bodyPr lIns="12700" tIns="12700" rIns="12700" bIns="12700">
            <a:spAutoFit/>
          </a:bodyPr>
          <a:lstStyle/>
          <a:p>
            <a:pPr algn="ctr" defTabSz="822325">
              <a:buClr>
                <a:srgbClr val="000000"/>
              </a:buClr>
            </a:pPr>
            <a:r>
              <a:rPr lang="en-US" sz="2400" b="1">
                <a:latin typeface="Arial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096689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3" name="Rectangle 2"/>
          <p:cNvSpPr>
            <a:spLocks noChangeArrowheads="1"/>
          </p:cNvSpPr>
          <p:nvPr/>
        </p:nvSpPr>
        <p:spPr bwMode="blackWhite">
          <a:xfrm>
            <a:off x="2420938" y="2625725"/>
            <a:ext cx="6881812" cy="915988"/>
          </a:xfrm>
          <a:prstGeom prst="rect">
            <a:avLst/>
          </a:prstGeom>
          <a:solidFill>
            <a:srgbClr val="FFFFCC"/>
          </a:solidFill>
          <a:ln w="25400">
            <a:solidFill>
              <a:srgbClr val="000000"/>
            </a:solidFill>
            <a:miter lim="800000"/>
            <a:headEnd/>
            <a:tailEnd/>
          </a:ln>
          <a:effectLst>
            <a:outerShdw dist="89803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95971" name="Rectangle 3"/>
          <p:cNvSpPr>
            <a:spLocks noChangeArrowheads="1"/>
          </p:cNvSpPr>
          <p:nvPr/>
        </p:nvSpPr>
        <p:spPr bwMode="blackWhite">
          <a:xfrm>
            <a:off x="2428876" y="2605089"/>
            <a:ext cx="7515225" cy="941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eaLnBrk="0" hangingPunct="0">
              <a:tabLst>
                <a:tab pos="1200150" algn="l"/>
              </a:tabLst>
              <a:defRPr/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SELECT	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constraint_name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column_name</a:t>
            </a:r>
            <a:endParaRPr lang="en-US" b="1" dirty="0">
              <a:solidFill>
                <a:srgbClr val="000000"/>
              </a:solidFill>
              <a:latin typeface="Courier New" pitchFamily="49" charset="0"/>
            </a:endParaRPr>
          </a:p>
          <a:p>
            <a:pPr eaLnBrk="0" hangingPunct="0">
              <a:tabLst>
                <a:tab pos="1200150" algn="l"/>
              </a:tabLst>
              <a:defRPr/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FROM</a:t>
            </a:r>
            <a:r>
              <a:rPr lang="en-US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user_cons_columns</a:t>
            </a:r>
            <a:endParaRPr lang="en-US" b="1" dirty="0">
              <a:solidFill>
                <a:srgbClr val="000000"/>
              </a:solidFill>
              <a:latin typeface="Courier New" pitchFamily="49" charset="0"/>
            </a:endParaRPr>
          </a:p>
          <a:p>
            <a:pPr eaLnBrk="0" hangingPunct="0">
              <a:tabLst>
                <a:tab pos="1200150" algn="l"/>
              </a:tabLst>
              <a:defRPr/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WHERE	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table_name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= 'EMPLOYEES';</a:t>
            </a:r>
          </a:p>
        </p:txBody>
      </p:sp>
      <p:sp>
        <p:nvSpPr>
          <p:cNvPr id="595972" name="Rectangle 4"/>
          <p:cNvSpPr>
            <a:spLocks noGrp="1" noChangeArrowheads="1"/>
          </p:cNvSpPr>
          <p:nvPr>
            <p:ph type="title"/>
          </p:nvPr>
        </p:nvSpPr>
        <p:spPr>
          <a:xfrm>
            <a:off x="2562225" y="621506"/>
            <a:ext cx="7299325" cy="881063"/>
          </a:xfrm>
        </p:spPr>
        <p:txBody>
          <a:bodyPr vert="horz" lIns="92075" tIns="46038" rIns="92075" bIns="46038" rtlCol="0" anchor="t"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Viewing the Columns Associated with Constraints</a:t>
            </a:r>
          </a:p>
        </p:txBody>
      </p:sp>
      <p:sp>
        <p:nvSpPr>
          <p:cNvPr id="269318" name="Rectangle 5"/>
          <p:cNvSpPr>
            <a:spLocks noChangeArrowheads="1"/>
          </p:cNvSpPr>
          <p:nvPr/>
        </p:nvSpPr>
        <p:spPr bwMode="ltGray">
          <a:xfrm>
            <a:off x="3660776" y="2971800"/>
            <a:ext cx="2492375" cy="268288"/>
          </a:xfrm>
          <a:prstGeom prst="rect">
            <a:avLst/>
          </a:prstGeom>
          <a:noFill/>
          <a:ln w="19050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9597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2422526" y="1905001"/>
            <a:ext cx="7578725" cy="723917"/>
          </a:xfrm>
        </p:spPr>
        <p:txBody>
          <a:bodyPr vert="horz" lIns="92075" tIns="46038" rIns="92075" bIns="46038" rtlCol="0" anchor="t">
            <a:spAutoFit/>
          </a:bodyPr>
          <a:lstStyle/>
          <a:p>
            <a:pPr eaLnBrk="1" hangingPunct="1">
              <a:lnSpc>
                <a:spcPct val="65000"/>
              </a:lnSpc>
              <a:buFont typeface="Wingdings" pitchFamily="2" charset="2"/>
              <a:buNone/>
              <a:defRPr/>
            </a:pPr>
            <a:r>
              <a:rPr lang="en-US"/>
              <a:t>View the columns associated with the constraint </a:t>
            </a:r>
          </a:p>
          <a:p>
            <a:pPr eaLnBrk="1" hangingPunct="1">
              <a:lnSpc>
                <a:spcPct val="65000"/>
              </a:lnSpc>
              <a:buFont typeface="Wingdings" pitchFamily="2" charset="2"/>
              <a:buNone/>
              <a:defRPr/>
            </a:pPr>
            <a:r>
              <a:rPr lang="en-US"/>
              <a:t>names in the </a:t>
            </a:r>
            <a:r>
              <a:rPr lang="en-US">
                <a:latin typeface="Courier New" pitchFamily="49" charset="0"/>
              </a:rPr>
              <a:t>USER_CONS_COLUMNS</a:t>
            </a:r>
            <a:r>
              <a:rPr lang="en-US"/>
              <a:t> view.</a:t>
            </a:r>
          </a:p>
        </p:txBody>
      </p:sp>
      <p:pic>
        <p:nvPicPr>
          <p:cNvPr id="269320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1" y="3733800"/>
            <a:ext cx="7153275" cy="2362200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</p:spPr>
      </p:pic>
      <p:sp>
        <p:nvSpPr>
          <p:cNvPr id="269321" name="Text Box 8"/>
          <p:cNvSpPr txBox="1">
            <a:spLocks noChangeArrowheads="1"/>
          </p:cNvSpPr>
          <p:nvPr/>
        </p:nvSpPr>
        <p:spPr bwMode="auto">
          <a:xfrm>
            <a:off x="2819400" y="5791200"/>
            <a:ext cx="366712" cy="394980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med" len="lg"/>
          </a:ln>
        </p:spPr>
        <p:txBody>
          <a:bodyPr lIns="12700" tIns="12700" rIns="12700" bIns="12700">
            <a:spAutoFit/>
          </a:bodyPr>
          <a:lstStyle/>
          <a:p>
            <a:pPr algn="ctr" defTabSz="822325">
              <a:buClr>
                <a:srgbClr val="000000"/>
              </a:buClr>
            </a:pPr>
            <a:r>
              <a:rPr lang="en-US" sz="2400" b="1" dirty="0">
                <a:latin typeface="Arial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31930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109455"/>
            <a:ext cx="9601196" cy="811944"/>
          </a:xfrm>
        </p:spPr>
        <p:txBody>
          <a:bodyPr>
            <a:normAutofit fontScale="90000"/>
          </a:bodyPr>
          <a:lstStyle/>
          <a:p>
            <a:r>
              <a:rPr lang="en-US" dirty="0"/>
              <a:t>Tables in the Oracle Database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User Tables:</a:t>
            </a:r>
          </a:p>
          <a:p>
            <a:pPr lvl="1">
              <a:defRPr/>
            </a:pPr>
            <a:r>
              <a:rPr lang="en-US" dirty="0" smtClean="0"/>
              <a:t>Are a collection of tables created and maintained by the user</a:t>
            </a:r>
          </a:p>
          <a:p>
            <a:pPr lvl="1">
              <a:defRPr/>
            </a:pPr>
            <a:r>
              <a:rPr lang="en-US" dirty="0" smtClean="0"/>
              <a:t>Contain user information</a:t>
            </a:r>
          </a:p>
          <a:p>
            <a:pPr>
              <a:defRPr/>
            </a:pPr>
            <a:r>
              <a:rPr lang="en-US" dirty="0" smtClean="0"/>
              <a:t>Data Dictionary:</a:t>
            </a:r>
          </a:p>
          <a:p>
            <a:pPr lvl="1">
              <a:defRPr/>
            </a:pPr>
            <a:r>
              <a:rPr lang="en-US" dirty="0" smtClean="0"/>
              <a:t>Is a collection of tables created and maintained by the Oracle Server</a:t>
            </a:r>
          </a:p>
          <a:p>
            <a:pPr lvl="1">
              <a:defRPr/>
            </a:pPr>
            <a:r>
              <a:rPr lang="en-US" dirty="0" smtClean="0"/>
              <a:t>Contain database information</a:t>
            </a:r>
          </a:p>
          <a:p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2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80617" y="718595"/>
            <a:ext cx="4328932" cy="72920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440164" y="1447800"/>
            <a:ext cx="9636808" cy="372608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create table student1 (</a:t>
            </a:r>
            <a:r>
              <a:rPr lang="en-US" dirty="0" err="1" smtClean="0"/>
              <a:t>Stud_id</a:t>
            </a:r>
            <a:r>
              <a:rPr lang="en-US" dirty="0" smtClean="0"/>
              <a:t> number(3) </a:t>
            </a:r>
            <a:r>
              <a:rPr lang="en-US" dirty="0" smtClean="0">
                <a:solidFill>
                  <a:schemeClr val="accent3"/>
                </a:solidFill>
              </a:rPr>
              <a:t>primary key</a:t>
            </a:r>
            <a:r>
              <a:rPr lang="en-US" dirty="0" smtClean="0"/>
              <a:t>, </a:t>
            </a:r>
            <a:r>
              <a:rPr lang="en-US" dirty="0" err="1" smtClean="0"/>
              <a:t>Stud_name</a:t>
            </a:r>
            <a:r>
              <a:rPr lang="en-US" dirty="0" smtClean="0"/>
              <a:t> varchar2(20), Gender varchar2(1), Address varchar2(10), DOB date </a:t>
            </a:r>
            <a:r>
              <a:rPr lang="en-US" dirty="0" smtClean="0">
                <a:solidFill>
                  <a:schemeClr val="accent3"/>
                </a:solidFill>
              </a:rPr>
              <a:t>not null</a:t>
            </a:r>
            <a:r>
              <a:rPr lang="en-US" dirty="0" smtClean="0"/>
              <a:t>);</a:t>
            </a: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insert into student1 values(01,'Smith','M','Pune','5-feb-1999');</a:t>
            </a:r>
          </a:p>
          <a:p>
            <a:r>
              <a:rPr lang="en-US" sz="28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insert into student1 values(02,'Mrunal','F','Satara','1-Jan-2000');</a:t>
            </a:r>
          </a:p>
          <a:p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insert into student1 values(02,'Priya','F','Satara','10-Dec-2000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');</a:t>
            </a:r>
          </a:p>
          <a:p>
            <a:pPr fontAlgn="t">
              <a:buNone/>
            </a:pPr>
            <a:r>
              <a:rPr lang="fr-FR" sz="2100" b="1" dirty="0" smtClean="0">
                <a:latin typeface="Times New Roman" pitchFamily="18" charset="0"/>
                <a:cs typeface="Times New Roman" pitchFamily="18" charset="0"/>
              </a:rPr>
              <a:t>ORA-00001: unique </a:t>
            </a:r>
            <a:r>
              <a:rPr lang="fr-FR" sz="2100" b="1" dirty="0" err="1" smtClean="0">
                <a:latin typeface="Times New Roman" pitchFamily="18" charset="0"/>
                <a:cs typeface="Times New Roman" pitchFamily="18" charset="0"/>
              </a:rPr>
              <a:t>constraint</a:t>
            </a:r>
            <a:r>
              <a:rPr lang="fr-FR" sz="2100" b="1" dirty="0" smtClean="0">
                <a:latin typeface="Times New Roman" pitchFamily="18" charset="0"/>
                <a:cs typeface="Times New Roman" pitchFamily="18" charset="0"/>
              </a:rPr>
              <a:t> (HR.SYS_C004176) </a:t>
            </a:r>
            <a:r>
              <a:rPr lang="fr-FR" sz="2100" b="1" dirty="0" err="1" smtClean="0">
                <a:latin typeface="Times New Roman" pitchFamily="18" charset="0"/>
                <a:cs typeface="Times New Roman" pitchFamily="18" charset="0"/>
              </a:rPr>
              <a:t>violated</a:t>
            </a:r>
            <a:r>
              <a:rPr lang="fr-FR" dirty="0" smtClean="0"/>
              <a:t/>
            </a:r>
            <a:br>
              <a:rPr lang="fr-FR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76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DCL </a:t>
            </a:r>
            <a:r>
              <a:rPr lang="en-US" dirty="0" smtClean="0">
                <a:solidFill>
                  <a:schemeClr val="tx2"/>
                </a:solidFill>
              </a:rPr>
              <a:t>Commands</a:t>
            </a:r>
            <a:r>
              <a:rPr lang="en-US" dirty="0">
                <a:solidFill>
                  <a:schemeClr val="tx2"/>
                </a:solidFill>
              </a:rPr>
              <a:t/>
            </a:r>
            <a:br>
              <a:rPr lang="en-US" dirty="0">
                <a:solidFill>
                  <a:schemeClr val="tx2"/>
                </a:solidFill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DCL is abbreviation of </a:t>
            </a:r>
            <a:r>
              <a:rPr lang="en-US" b="1" dirty="0"/>
              <a:t>Data Control Language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GB" dirty="0" smtClean="0"/>
              <a:t>It</a:t>
            </a:r>
            <a:r>
              <a:rPr lang="en-GB" dirty="0"/>
              <a:t> permit a user to access, modify or work on the different privileges in order to control the database. </a:t>
            </a:r>
            <a:endParaRPr lang="en-GB" dirty="0" smtClean="0"/>
          </a:p>
          <a:p>
            <a:r>
              <a:rPr lang="en-GB" dirty="0" smtClean="0"/>
              <a:t>It </a:t>
            </a:r>
            <a:r>
              <a:rPr lang="en-GB" dirty="0"/>
              <a:t>allows the database owner to give access, revoke access, and change the given permissions as and when required</a:t>
            </a:r>
            <a:r>
              <a:rPr lang="en-GB" dirty="0" smtClean="0"/>
              <a:t>.</a:t>
            </a:r>
          </a:p>
          <a:p>
            <a:r>
              <a:rPr lang="en-US" dirty="0" smtClean="0"/>
              <a:t>It </a:t>
            </a:r>
            <a:r>
              <a:rPr lang="en-US" dirty="0"/>
              <a:t>is used to create roles, permissions, and referential integrity as well it is used to control access to database by securing it.</a:t>
            </a:r>
          </a:p>
          <a:p>
            <a:pPr lvl="1"/>
            <a:r>
              <a:rPr lang="en-US" dirty="0"/>
              <a:t>Examples: GRANT, REVOKE </a:t>
            </a:r>
            <a:r>
              <a:rPr lang="en-US" dirty="0" smtClean="0"/>
              <a:t>statements.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173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04441" y="554399"/>
            <a:ext cx="9601200" cy="63779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DCL:1) Grant Command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295402" y="1327834"/>
            <a:ext cx="9601200" cy="1665546"/>
          </a:xfrm>
        </p:spPr>
        <p:txBody>
          <a:bodyPr>
            <a:normAutofit fontScale="62500" lnSpcReduction="20000"/>
          </a:bodyPr>
          <a:lstStyle/>
          <a:p>
            <a:r>
              <a:rPr lang="en-GB" sz="3800" dirty="0" smtClean="0"/>
              <a:t>Grants </a:t>
            </a:r>
            <a:r>
              <a:rPr lang="en-GB" sz="3800" dirty="0"/>
              <a:t>permissions to the user on the database </a:t>
            </a:r>
            <a:r>
              <a:rPr lang="en-GB" sz="3800" dirty="0" smtClean="0"/>
              <a:t>objects. </a:t>
            </a:r>
          </a:p>
          <a:p>
            <a:r>
              <a:rPr lang="en-GB" sz="3800" dirty="0" smtClean="0"/>
              <a:t>GRANT </a:t>
            </a:r>
            <a:r>
              <a:rPr lang="en-GB" sz="3800" dirty="0"/>
              <a:t>command allows specified users to perform specified </a:t>
            </a:r>
            <a:r>
              <a:rPr lang="en-GB" sz="3800" dirty="0" smtClean="0"/>
              <a:t>tasks.</a:t>
            </a:r>
          </a:p>
          <a:p>
            <a:r>
              <a:rPr lang="en-US" sz="3800" dirty="0"/>
              <a:t>It is used to assigning permissions to users. (Only DBA can assign</a:t>
            </a:r>
            <a:r>
              <a:rPr lang="en-US" sz="3800" dirty="0" smtClean="0"/>
              <a:t>).</a:t>
            </a:r>
          </a:p>
          <a:p>
            <a:endParaRPr lang="en-US" sz="3400" dirty="0" smtClean="0"/>
          </a:p>
          <a:p>
            <a:pPr marL="0" indent="0">
              <a:buNone/>
            </a:pPr>
            <a:endParaRPr lang="en-IN" dirty="0" smtClean="0"/>
          </a:p>
        </p:txBody>
      </p:sp>
      <p:sp>
        <p:nvSpPr>
          <p:cNvPr id="4" name="Rectangle 3"/>
          <p:cNvSpPr/>
          <p:nvPr/>
        </p:nvSpPr>
        <p:spPr>
          <a:xfrm>
            <a:off x="1492472" y="3538560"/>
            <a:ext cx="10309185" cy="323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9537">
              <a:lnSpc>
                <a:spcPct val="80000"/>
              </a:lnSpc>
              <a:spcBef>
                <a:spcPts val="300"/>
              </a:spcBef>
              <a:buClr>
                <a:srgbClr val="A04DA3"/>
              </a:buClr>
              <a:defRPr/>
            </a:pP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85" y="2993380"/>
            <a:ext cx="4927494" cy="124295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615917" y="4790167"/>
            <a:ext cx="86078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u="sng" dirty="0"/>
              <a:t>Syntax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273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grant </a:t>
            </a:r>
            <a:r>
              <a:rPr lang="en-US" b="1" dirty="0" err="1">
                <a:solidFill>
                  <a:srgbClr val="273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privilege_name</a:t>
            </a:r>
            <a:r>
              <a:rPr lang="en-US" b="1" dirty="0">
                <a:solidFill>
                  <a:srgbClr val="273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object_name to {</a:t>
            </a:r>
            <a:r>
              <a:rPr lang="en-US" b="1" dirty="0" err="1">
                <a:solidFill>
                  <a:srgbClr val="273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user_name</a:t>
            </a:r>
            <a:r>
              <a:rPr lang="en-US" b="1" dirty="0">
                <a:solidFill>
                  <a:srgbClr val="273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 public | </a:t>
            </a:r>
            <a:r>
              <a:rPr lang="en-US" b="1" dirty="0" err="1">
                <a:solidFill>
                  <a:srgbClr val="273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role_name</a:t>
            </a:r>
            <a:r>
              <a:rPr lang="en-US" b="1" dirty="0" smtClean="0">
                <a:solidFill>
                  <a:srgbClr val="273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 ; 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07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1203768" y="2193975"/>
            <a:ext cx="9626561" cy="3598393"/>
          </a:xfrm>
          <a:prstGeom prst="rect">
            <a:avLst/>
          </a:prstGeom>
          <a:solidFill>
            <a:srgbClr val="F9F2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8887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solidFill>
                  <a:srgbClr val="C7254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object_name</a:t>
            </a:r>
            <a:r>
              <a:rPr lang="en-US" sz="2000" dirty="0">
                <a:solidFill>
                  <a:srgbClr val="3D3D4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GB" dirty="0"/>
              <a:t>The name of the database object that you are granting permissions for. In the case of granting privileges on a table, this would be the table </a:t>
            </a:r>
            <a:r>
              <a:rPr lang="en-GB" dirty="0" smtClean="0"/>
              <a:t>name.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dirty="0" smtClean="0"/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000" dirty="0" err="1" smtClean="0">
                <a:solidFill>
                  <a:srgbClr val="C7254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privilege_name</a:t>
            </a:r>
            <a:r>
              <a:rPr lang="en-US" sz="2000" dirty="0">
                <a:solidFill>
                  <a:srgbClr val="3D3D4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GB" dirty="0"/>
              <a:t>The privileges to assign. It can </a:t>
            </a:r>
            <a:r>
              <a:rPr lang="en-GB" dirty="0" smtClean="0"/>
              <a:t>be SELECT,INSERT,</a:t>
            </a:r>
            <a:r>
              <a:rPr lang="en-IN" sz="2000" dirty="0"/>
              <a:t> </a:t>
            </a:r>
            <a:r>
              <a:rPr lang="en-IN" sz="2000" dirty="0" smtClean="0"/>
              <a:t>UPDATE,</a:t>
            </a:r>
            <a:r>
              <a:rPr lang="en-IN" sz="2000" dirty="0"/>
              <a:t> </a:t>
            </a:r>
            <a:r>
              <a:rPr lang="en-IN" sz="2000" dirty="0" smtClean="0"/>
              <a:t>DELETE,</a:t>
            </a:r>
            <a:r>
              <a:rPr lang="en-IN" sz="2000" dirty="0"/>
              <a:t> </a:t>
            </a:r>
            <a:r>
              <a:rPr lang="en-IN" sz="2000" dirty="0" smtClean="0"/>
              <a:t>ALTER,ALL(ALL PRIVILLEGES).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2000" dirty="0" smtClean="0"/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000" dirty="0" err="1" smtClean="0">
                <a:solidFill>
                  <a:srgbClr val="C7254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user_name</a:t>
            </a:r>
            <a:r>
              <a:rPr lang="en-US" sz="2000" dirty="0">
                <a:solidFill>
                  <a:srgbClr val="3D3D4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GB" dirty="0"/>
              <a:t>The name of the user that will be granted these privileges</a:t>
            </a:r>
            <a:r>
              <a:rPr lang="en-GB" dirty="0" smtClean="0"/>
              <a:t>.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3D3D4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solidFill>
                  <a:srgbClr val="C7254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en-US" sz="2000" dirty="0">
                <a:solidFill>
                  <a:srgbClr val="3D3D4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provide access to all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users.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3D3D4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b="1" dirty="0">
                <a:solidFill>
                  <a:srgbClr val="FF6699"/>
                </a:solidFill>
              </a:rPr>
              <a:t>ROLES</a:t>
            </a:r>
            <a:r>
              <a:rPr lang="en-GB" dirty="0">
                <a:solidFill>
                  <a:srgbClr val="FF6699"/>
                </a:solidFill>
              </a:rPr>
              <a:t> </a:t>
            </a:r>
            <a:r>
              <a:rPr lang="en-GB" dirty="0" smtClean="0">
                <a:solidFill>
                  <a:srgbClr val="FF6699"/>
                </a:solidFill>
              </a:rPr>
              <a:t>: </a:t>
            </a:r>
            <a:r>
              <a:rPr lang="en-GB" dirty="0" smtClean="0"/>
              <a:t>are </a:t>
            </a:r>
            <a:r>
              <a:rPr lang="en-GB" dirty="0"/>
              <a:t>a set of privileges grouped together</a:t>
            </a:r>
            <a:r>
              <a:rPr lang="en-GB" dirty="0" smtClean="0"/>
              <a:t>.</a:t>
            </a:r>
            <a:endParaRPr lang="en-GB" sz="2000" b="1" i="1" dirty="0" smtClean="0"/>
          </a:p>
        </p:txBody>
      </p:sp>
      <p:sp>
        <p:nvSpPr>
          <p:cNvPr id="3" name="Rectangle 2"/>
          <p:cNvSpPr/>
          <p:nvPr/>
        </p:nvSpPr>
        <p:spPr>
          <a:xfrm>
            <a:off x="944586" y="1496448"/>
            <a:ext cx="105027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u="sng" dirty="0"/>
              <a:t>Syntax</a:t>
            </a:r>
            <a:r>
              <a:rPr lang="en-US" sz="2000" b="1" dirty="0"/>
              <a:t>:</a:t>
            </a:r>
            <a:r>
              <a:rPr lang="en-US" sz="2000" dirty="0"/>
              <a:t> </a:t>
            </a:r>
            <a:r>
              <a:rPr lang="en-US" sz="2000" dirty="0" smtClean="0"/>
              <a:t> </a:t>
            </a:r>
            <a:r>
              <a:rPr lang="en-US" sz="2000" b="1" dirty="0" smtClean="0">
                <a:solidFill>
                  <a:srgbClr val="273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grant </a:t>
            </a:r>
            <a:r>
              <a:rPr lang="en-US" sz="2000" b="1" dirty="0" err="1">
                <a:solidFill>
                  <a:srgbClr val="273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privilege_name</a:t>
            </a:r>
            <a:r>
              <a:rPr lang="en-US" sz="2000" b="1" dirty="0">
                <a:solidFill>
                  <a:srgbClr val="273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object_name to {</a:t>
            </a:r>
            <a:r>
              <a:rPr lang="en-US" sz="2000" b="1" dirty="0" err="1">
                <a:solidFill>
                  <a:srgbClr val="273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user_name</a:t>
            </a:r>
            <a:r>
              <a:rPr lang="en-US" sz="2000" b="1" dirty="0">
                <a:solidFill>
                  <a:srgbClr val="273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 public </a:t>
            </a:r>
            <a:r>
              <a:rPr lang="en-US" sz="2000" b="1" dirty="0" smtClean="0">
                <a:solidFill>
                  <a:srgbClr val="273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en-US" sz="2000" b="1" dirty="0" err="1" smtClean="0">
                <a:solidFill>
                  <a:srgbClr val="273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role_name</a:t>
            </a:r>
            <a:r>
              <a:rPr lang="en-US" sz="2000" b="1" dirty="0" smtClean="0">
                <a:solidFill>
                  <a:srgbClr val="273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 ; 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26460" y="886779"/>
            <a:ext cx="103655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b="1" dirty="0"/>
              <a:t>DCL:1) Grant </a:t>
            </a:r>
            <a:r>
              <a:rPr lang="en-IN" sz="2800" b="1" dirty="0" smtClean="0"/>
              <a:t>Command Conti… 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151067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033153" y="4778677"/>
            <a:ext cx="65" cy="376354"/>
          </a:xfrm>
          <a:prstGeom prst="rect">
            <a:avLst/>
          </a:prstGeom>
          <a:solidFill>
            <a:srgbClr val="EFF1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98394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22315" y="1003197"/>
            <a:ext cx="1056112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</a:t>
            </a:r>
            <a:endParaRPr lang="en-US" dirty="0" smtClean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if 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wanted to grant SELECT, INSERT, UPDATE, and DELETE privileges on a table called </a:t>
            </a:r>
            <a:r>
              <a:rPr lang="en-US" i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employees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to a user name </a:t>
            </a:r>
            <a:r>
              <a:rPr lang="en-US" i="1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smithj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you would run the following GRANT </a:t>
            </a:r>
            <a:r>
              <a:rPr lang="en-US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statement: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</a:t>
            </a:r>
            <a:r>
              <a:rPr lang="en-US" sz="2000" b="1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GRANT </a:t>
            </a:r>
            <a:r>
              <a:rPr lang="en-US" sz="20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SELECT, INSERT, UPDATE, DELETE ON employees TO </a:t>
            </a:r>
            <a:r>
              <a:rPr lang="en-US" sz="2000" b="1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smithj</a:t>
            </a:r>
            <a:r>
              <a:rPr lang="en-US" sz="2000" b="1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 smtClean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You 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also use the ALL keyword to indicate that you wish to grant </a:t>
            </a:r>
            <a:r>
              <a:rPr lang="en-US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permissions 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SELECT, INSERT, UPDATE, DELETE, and REFERENCES) to a user named </a:t>
            </a:r>
            <a:r>
              <a:rPr lang="en-US" i="1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smithj</a:t>
            </a:r>
            <a:r>
              <a:rPr lang="en-US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For </a:t>
            </a:r>
            <a:r>
              <a:rPr 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US" sz="2000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b="1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GRANT </a:t>
            </a:r>
            <a:r>
              <a:rPr lang="en-US" sz="20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ON employees TO </a:t>
            </a:r>
            <a:r>
              <a:rPr lang="en-US" sz="2000" b="1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smithj</a:t>
            </a:r>
            <a:r>
              <a:rPr lang="en-US" sz="20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wanted to grant only SELECT access on the </a:t>
            </a:r>
            <a:r>
              <a:rPr lang="en-US" i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employees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table to all users, you could grant the privileges to the public role</a:t>
            </a:r>
            <a:r>
              <a:rPr 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000" dirty="0" smtClean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 smtClean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For </a:t>
            </a:r>
            <a:r>
              <a:rPr 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US" sz="2000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sz="2000" b="1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GRANT </a:t>
            </a:r>
            <a:r>
              <a:rPr lang="en-US" sz="20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ON employees TO public;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04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"/>
          <p:cNvSpPr>
            <a:spLocks noChangeArrowheads="1"/>
          </p:cNvSpPr>
          <p:nvPr/>
        </p:nvSpPr>
        <p:spPr bwMode="auto">
          <a:xfrm>
            <a:off x="1489276" y="1600167"/>
            <a:ext cx="9259747" cy="3727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65125" indent="-255588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b="1" u="sng" dirty="0">
                <a:latin typeface="Times New Roman" panose="02020603050405020304" pitchFamily="18" charset="0"/>
              </a:rPr>
              <a:t>Revoking Privileges</a:t>
            </a:r>
            <a:r>
              <a:rPr lang="en-US" sz="2400" b="1" dirty="0">
                <a:latin typeface="Times New Roman" panose="02020603050405020304" pitchFamily="18" charset="0"/>
              </a:rPr>
              <a:t>:</a:t>
            </a:r>
            <a:r>
              <a:rPr lang="en-US" sz="2400" dirty="0">
                <a:latin typeface="Times New Roman" panose="02020603050405020304" pitchFamily="18" charset="0"/>
              </a:rPr>
              <a:t> It get back permissions from the users</a:t>
            </a:r>
            <a:r>
              <a:rPr lang="en-US" sz="2400" dirty="0" smtClean="0"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80000"/>
              </a:lnSpc>
            </a:pPr>
            <a:endParaRPr lang="en-US" sz="2400" dirty="0">
              <a:latin typeface="Times New Roman" panose="02020603050405020304" pitchFamily="18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sz="2400" b="1" u="sng" dirty="0">
              <a:latin typeface="Times New Roman" panose="02020603050405020304" pitchFamily="18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sz="2400" b="1" u="sng" dirty="0">
              <a:latin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endParaRPr lang="en-US" sz="2400" b="1" u="sng" dirty="0" smtClean="0">
              <a:latin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r>
              <a:rPr lang="en-US" sz="2400" b="1" u="sng" dirty="0" smtClean="0">
                <a:latin typeface="Times New Roman" panose="02020603050405020304" pitchFamily="18" charset="0"/>
              </a:rPr>
              <a:t>Syntax</a:t>
            </a:r>
            <a:r>
              <a:rPr lang="en-US" sz="2400" b="1" dirty="0">
                <a:latin typeface="Times New Roman" panose="02020603050405020304" pitchFamily="18" charset="0"/>
              </a:rPr>
              <a:t>:</a:t>
            </a:r>
            <a:r>
              <a:rPr lang="en-US" sz="2400" dirty="0">
                <a:latin typeface="Times New Roman" panose="02020603050405020304" pitchFamily="18" charset="0"/>
              </a:rPr>
              <a:t>	revoke &lt;permission&gt; on &lt;object_name&gt; from &lt;username&gt;;</a:t>
            </a:r>
            <a:endParaRPr lang="en-US" sz="2400" b="1" dirty="0">
              <a:latin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endParaRPr lang="en-US" sz="2400" b="1" dirty="0">
              <a:latin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r>
              <a:rPr lang="en-US" sz="2400" b="1" dirty="0">
                <a:latin typeface="Times New Roman" panose="02020603050405020304" pitchFamily="18" charset="0"/>
              </a:rPr>
              <a:t>Examples</a:t>
            </a:r>
            <a:r>
              <a:rPr lang="en-US" sz="2400" dirty="0">
                <a:latin typeface="Times New Roman" panose="02020603050405020304" pitchFamily="18" charset="0"/>
              </a:rPr>
              <a:t>	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	revoke all on </a:t>
            </a: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emp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 from user1;</a:t>
            </a:r>
            <a:r>
              <a:rPr lang="en-US" sz="2400" dirty="0">
                <a:latin typeface="Times New Roman" panose="02020603050405020304" pitchFamily="18" charset="0"/>
              </a:rPr>
              <a:t>	‘</a:t>
            </a:r>
            <a:r>
              <a:rPr lang="en-US" sz="2400" i="1" dirty="0">
                <a:latin typeface="Times New Roman" panose="02020603050405020304" pitchFamily="18" charset="0"/>
              </a:rPr>
              <a:t>get back all permissions from user1.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400" dirty="0">
              <a:latin typeface="Times New Roman" panose="02020603050405020304" pitchFamily="18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	revoke select on </a:t>
            </a: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emp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 from public;</a:t>
            </a:r>
            <a:r>
              <a:rPr lang="en-US" sz="2400" dirty="0">
                <a:latin typeface="Times New Roman" panose="02020603050405020304" pitchFamily="18" charset="0"/>
              </a:rPr>
              <a:t>	</a:t>
            </a:r>
            <a:r>
              <a:rPr lang="en-US" sz="2000" dirty="0">
                <a:latin typeface="Times New Roman" panose="02020603050405020304" pitchFamily="18" charset="0"/>
              </a:rPr>
              <a:t>‘</a:t>
            </a:r>
            <a:r>
              <a:rPr lang="en-US" sz="2000" i="1" dirty="0">
                <a:latin typeface="Times New Roman" panose="02020603050405020304" pitchFamily="18" charset="0"/>
              </a:rPr>
              <a:t>get back select permission from all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users.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914400" y="648502"/>
            <a:ext cx="9601200" cy="660400"/>
          </a:xfrm>
        </p:spPr>
        <p:txBody>
          <a:bodyPr>
            <a:normAutofit fontScale="90000"/>
          </a:bodyPr>
          <a:lstStyle/>
          <a:p>
            <a:r>
              <a:rPr lang="en-IN" u="sng" dirty="0" smtClean="0"/>
              <a:t>DCL: 2) Revoke </a:t>
            </a:r>
            <a:endParaRPr lang="en-IN" u="sn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072" y="2066950"/>
            <a:ext cx="6898511" cy="90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4) TCL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TCL is abbreviation of </a:t>
            </a:r>
            <a:r>
              <a:rPr lang="en-US" b="1" dirty="0"/>
              <a:t>Transactional Control Language</a:t>
            </a:r>
            <a:r>
              <a:rPr lang="en-US" dirty="0"/>
              <a:t>. It is used to manage different transactions occurring within a database.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7" name="AutoShape 2" descr="Examples of TCL command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353" y="3553824"/>
            <a:ext cx="7938072" cy="207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8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24628" y="778397"/>
            <a:ext cx="8229600" cy="34434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TCL Commands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73215" y="1371600"/>
            <a:ext cx="9815332" cy="4716684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sz="2000" b="1" u="sng" dirty="0" smtClean="0"/>
              <a:t>COMMIT</a:t>
            </a:r>
            <a:r>
              <a:rPr lang="en-US" sz="2000" b="1" u="sng" dirty="0"/>
              <a:t>:</a:t>
            </a:r>
            <a:r>
              <a:rPr lang="en-US" sz="2000" dirty="0"/>
              <a:t> </a:t>
            </a:r>
            <a:endParaRPr lang="en-US" sz="2000" dirty="0" smtClean="0"/>
          </a:p>
          <a:p>
            <a:pPr marL="0" indent="0">
              <a:lnSpc>
                <a:spcPct val="80000"/>
              </a:lnSpc>
              <a:buNone/>
            </a:pPr>
            <a:endParaRPr lang="en-US" sz="2000" dirty="0" smtClean="0"/>
          </a:p>
          <a:p>
            <a:pPr marL="609600" indent="-609600" algn="just">
              <a:lnSpc>
                <a:spcPct val="80000"/>
              </a:lnSpc>
            </a:pP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COMMIT command in SQL is used to 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permanently save any transaction into the database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GB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ct val="80000"/>
              </a:lnSpc>
            </a:pP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Generally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whenever we use any DML command such as INSERT, UPDATE, or DELETE, the changes made by these commands are 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not permanent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GB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ct val="80000"/>
              </a:lnSpc>
            </a:pP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Hence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before closing the current session, we may roll back any changes made through these commands.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80000"/>
              </a:lnSpc>
              <a:buNone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commit;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‘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i.e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end or start a 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</a:t>
            </a:r>
          </a:p>
          <a:p>
            <a:pPr marL="0" indent="0">
              <a:buNone/>
            </a:pPr>
            <a:r>
              <a:rPr lang="en-GB" sz="18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Major Highlights:</a:t>
            </a:r>
            <a:endParaRPr lang="en-GB" sz="1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600" dirty="0"/>
              <a:t>COMMIT save all the modifications done (all the transactions) by the DML commands in the database.</a:t>
            </a:r>
          </a:p>
          <a:p>
            <a:r>
              <a:rPr lang="en-GB" sz="1600" dirty="0"/>
              <a:t>We must write the COMMIT command before and after every DDL command to save the change permanently in the database.</a:t>
            </a:r>
          </a:p>
          <a:p>
            <a:r>
              <a:rPr lang="en-GB" sz="1600" dirty="0"/>
              <a:t>Once COMMIT is performed, it cannot be undone unless it is rolled back.</a:t>
            </a:r>
          </a:p>
          <a:p>
            <a:pPr marL="0" indent="0" algn="just">
              <a:lnSpc>
                <a:spcPct val="80000"/>
              </a:lnSpc>
              <a:buNone/>
            </a:pP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5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27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27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22430" y="765919"/>
            <a:ext cx="10008243" cy="322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ROLLBACK  OR </a:t>
            </a:r>
            <a:r>
              <a:rPr lang="en-IN" dirty="0"/>
              <a:t> </a:t>
            </a:r>
            <a:r>
              <a:rPr lang="en-IN" b="1" u="sng" dirty="0" smtClean="0"/>
              <a:t>REVERT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80000"/>
              </a:lnSpc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250825" algn="just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 rollback command is used for 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restoring the database to the last committed state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609600" indent="-250825" algn="just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other words, the rollback command restores the database to its original state since the last command that was committed.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8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8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rollback;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‘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i.e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undo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upto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commit.</a:t>
            </a:r>
            <a:r>
              <a:rPr lang="en-US" b="1" dirty="0"/>
              <a:t> </a:t>
            </a:r>
            <a:r>
              <a:rPr lang="en-US" b="1" dirty="0" smtClean="0"/>
              <a:t> </a:t>
            </a:r>
          </a:p>
          <a:p>
            <a:pPr algn="just">
              <a:lnSpc>
                <a:spcPct val="80000"/>
              </a:lnSpc>
            </a:pPr>
            <a:r>
              <a:rPr lang="en-US" b="1" dirty="0"/>
              <a:t>	</a:t>
            </a:r>
            <a:r>
              <a:rPr lang="en-US" b="1" dirty="0" smtClean="0"/>
              <a:t>		</a:t>
            </a:r>
            <a:r>
              <a:rPr lang="en-US" b="1" dirty="0" err="1" smtClean="0"/>
              <a:t>Eg</a:t>
            </a:r>
            <a:r>
              <a:rPr lang="en-US" b="1" dirty="0"/>
              <a:t>.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rollback to P1;</a:t>
            </a:r>
          </a:p>
          <a:p>
            <a:r>
              <a:rPr lang="en-GB" b="1" u="sng" dirty="0" smtClean="0"/>
              <a:t>Major </a:t>
            </a:r>
            <a:r>
              <a:rPr lang="en-GB" b="1" u="sng" dirty="0"/>
              <a:t>Highlights:</a:t>
            </a:r>
            <a:endParaRPr lang="en-GB" u="sng" dirty="0"/>
          </a:p>
          <a:p>
            <a:pPr marL="450850">
              <a:buFont typeface="Arial" panose="020B0604020202020204" pitchFamily="34" charset="0"/>
              <a:buChar char="•"/>
            </a:pPr>
            <a:r>
              <a:rPr lang="en-GB" dirty="0"/>
              <a:t>ROLLBACK is used to undo the transactions that have not already been permanently saved (or committed) to the database.</a:t>
            </a:r>
          </a:p>
          <a:p>
            <a:pPr marL="450850">
              <a:buFont typeface="Arial" panose="020B0604020202020204" pitchFamily="34" charset="0"/>
              <a:buChar char="•"/>
            </a:pPr>
            <a:r>
              <a:rPr lang="en-GB" dirty="0"/>
              <a:t>The ROLLBACK command restores the previously stored value, that is, the data present before the execution of the transactions</a:t>
            </a:r>
            <a:r>
              <a:rPr lang="en-GB" dirty="0" smtClean="0"/>
              <a:t>.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1022430" y="3991417"/>
            <a:ext cx="10498238" cy="2086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517525">
              <a:lnSpc>
                <a:spcPct val="80000"/>
              </a:lnSpc>
              <a:buFont typeface="Wingdings" panose="05000000000000000000" pitchFamily="2" charset="2"/>
              <a:buChar char="Ø"/>
              <a:tabLst>
                <a:tab pos="266700" algn="l"/>
              </a:tabLst>
            </a:pPr>
            <a:r>
              <a:rPr lang="en-US" b="1" u="sng" dirty="0"/>
              <a:t>SAVEPOINT:</a:t>
            </a:r>
            <a:r>
              <a:rPr lang="en-US" dirty="0"/>
              <a:t> </a:t>
            </a:r>
            <a:endParaRPr lang="en-US" dirty="0" smtClean="0"/>
          </a:p>
          <a:p>
            <a:pPr>
              <a:lnSpc>
                <a:spcPct val="80000"/>
              </a:lnSpc>
            </a:pPr>
            <a:endParaRPr lang="en-US" dirty="0" smtClean="0"/>
          </a:p>
          <a:p>
            <a:pPr marL="266700" indent="15875">
              <a:lnSpc>
                <a:spcPct val="80000"/>
              </a:lnSpc>
              <a:buFont typeface="Arial" panose="020B0604020202020204" pitchFamily="34" charset="0"/>
              <a:buChar char="•"/>
              <a:tabLst>
                <a:tab pos="531813" algn="l"/>
              </a:tabLst>
            </a:pPr>
            <a:r>
              <a:rPr lang="en-GB" dirty="0" smtClean="0"/>
              <a:t> The</a:t>
            </a:r>
            <a:r>
              <a:rPr lang="en-GB" dirty="0"/>
              <a:t> SAVEPOINT command </a:t>
            </a:r>
            <a:r>
              <a:rPr lang="en-GB" dirty="0" smtClean="0"/>
              <a:t>is used </a:t>
            </a:r>
            <a:r>
              <a:rPr lang="en-GB" dirty="0"/>
              <a:t>to temporarily save a </a:t>
            </a:r>
            <a:r>
              <a:rPr lang="en-GB" dirty="0" smtClean="0"/>
              <a:t>transaction so </a:t>
            </a:r>
            <a:r>
              <a:rPr lang="en-GB" dirty="0"/>
              <a:t>that we can roll back to that point (saved point) whenever required</a:t>
            </a:r>
            <a:r>
              <a:rPr lang="en-GB" dirty="0" smtClean="0"/>
              <a:t>.</a:t>
            </a:r>
          </a:p>
          <a:p>
            <a:pPr marL="266700" indent="15875">
              <a:lnSpc>
                <a:spcPct val="80000"/>
              </a:lnSpc>
              <a:tabLst>
                <a:tab pos="531813" algn="l"/>
              </a:tabLst>
            </a:pPr>
            <a:endParaRPr lang="en-GB" dirty="0" smtClean="0"/>
          </a:p>
          <a:p>
            <a:pPr marL="266700" indent="15875">
              <a:lnSpc>
                <a:spcPct val="80000"/>
              </a:lnSpc>
              <a:buFont typeface="Arial" panose="020B0604020202020204" pitchFamily="34" charset="0"/>
              <a:buChar char="•"/>
              <a:tabLst>
                <a:tab pos="531813" algn="l"/>
              </a:tabLst>
            </a:pPr>
            <a:r>
              <a:rPr lang="en-GB" b="1" dirty="0" smtClean="0"/>
              <a:t> Syntax: SAVEPOINT </a:t>
            </a:r>
            <a:r>
              <a:rPr lang="en-GB" b="1" dirty="0" err="1" smtClean="0"/>
              <a:t>savepoint_name</a:t>
            </a:r>
            <a:endParaRPr lang="en-GB" b="1" dirty="0" smtClean="0"/>
          </a:p>
          <a:p>
            <a:pPr marL="266700" indent="15875">
              <a:lnSpc>
                <a:spcPct val="80000"/>
              </a:lnSpc>
              <a:tabLst>
                <a:tab pos="531813" algn="l"/>
              </a:tabLst>
            </a:pPr>
            <a:endParaRPr lang="en-US" b="1" dirty="0" smtClean="0"/>
          </a:p>
          <a:p>
            <a:pPr marL="609600" indent="-609600">
              <a:lnSpc>
                <a:spcPct val="80000"/>
              </a:lnSpc>
            </a:pPr>
            <a:r>
              <a:rPr lang="en-US" b="1" dirty="0" smtClean="0"/>
              <a:t>	</a:t>
            </a:r>
            <a:r>
              <a:rPr lang="en-US" b="1" dirty="0" err="1" smtClean="0"/>
              <a:t>Eg</a:t>
            </a:r>
            <a:r>
              <a:rPr lang="en-US" b="1" dirty="0"/>
              <a:t>.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savepoint</a:t>
            </a:r>
            <a:r>
              <a:rPr lang="en-US" dirty="0">
                <a:solidFill>
                  <a:srgbClr val="FF0000"/>
                </a:solidFill>
              </a:rPr>
              <a:t> P1;</a:t>
            </a:r>
          </a:p>
          <a:p>
            <a:pPr marL="609600" indent="-609600">
              <a:lnSpc>
                <a:spcPct val="80000"/>
              </a:lnSpc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9185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DQL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632031" y="2967335"/>
            <a:ext cx="84032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QUERY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DQL </a:t>
            </a:r>
            <a:r>
              <a:rPr lang="en-GB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used to fetch the data from the database.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uses only one </a:t>
            </a:r>
            <a:r>
              <a:rPr lang="en-GB" sz="2000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command AS </a:t>
            </a:r>
            <a:endParaRPr lang="en-GB" sz="2000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SELECT</a:t>
            </a:r>
            <a:endParaRPr lang="en-GB" sz="20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25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729204"/>
            <a:ext cx="9601196" cy="136581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C0000"/>
                </a:solidFill>
              </a:rPr>
              <a:t>DDL : </a:t>
            </a:r>
            <a:r>
              <a:rPr lang="en-US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 </a:t>
            </a:r>
            <a:r>
              <a:rPr lang="en-US" dirty="0" smtClean="0">
                <a:solidFill>
                  <a:srgbClr val="003399"/>
                </a:solidFill>
                <a:latin typeface="Arial" panose="020B0604020202020204" pitchFamily="34" charset="0"/>
              </a:rPr>
              <a:t>Creating </a:t>
            </a:r>
            <a:r>
              <a:rPr lang="en-US" dirty="0">
                <a:solidFill>
                  <a:srgbClr val="003399"/>
                </a:solidFill>
                <a:latin typeface="Arial" panose="020B0604020202020204" pitchFamily="34" charset="0"/>
              </a:rPr>
              <a:t>a Table</a:t>
            </a:r>
            <a:br>
              <a:rPr lang="en-US" dirty="0">
                <a:solidFill>
                  <a:srgbClr val="003399"/>
                </a:solidFill>
                <a:latin typeface="Arial" panose="020B0604020202020204" pitchFamily="34" charset="0"/>
              </a:rPr>
            </a:br>
            <a:endParaRPr lang="en-IN" dirty="0"/>
          </a:p>
        </p:txBody>
      </p:sp>
      <p:sp>
        <p:nvSpPr>
          <p:cNvPr id="12292" name="Rectangle 3"/>
          <p:cNvSpPr>
            <a:spLocks noGrp="1" noChangeArrowheads="1"/>
          </p:cNvSpPr>
          <p:nvPr>
            <p:ph idx="1"/>
          </p:nvPr>
        </p:nvSpPr>
        <p:spPr>
          <a:xfrm>
            <a:off x="1295401" y="2556931"/>
            <a:ext cx="9601196" cy="3559055"/>
          </a:xfrm>
          <a:noFill/>
        </p:spPr>
        <p:txBody>
          <a:bodyPr>
            <a:normAutofit fontScale="92500" lnSpcReduction="10000"/>
          </a:bodyPr>
          <a:lstStyle/>
          <a:p>
            <a:pPr marL="533400" indent="-533400">
              <a:lnSpc>
                <a:spcPct val="110000"/>
              </a:lnSpc>
            </a:pPr>
            <a:r>
              <a:rPr lang="en-US" b="1" dirty="0">
                <a:cs typeface="Times New Roman" panose="02020603050405020304" pitchFamily="18" charset="0"/>
              </a:rPr>
              <a:t>Syntax</a:t>
            </a:r>
          </a:p>
          <a:p>
            <a:pPr marL="1023938" lvl="1" indent="-457200">
              <a:lnSpc>
                <a:spcPct val="110000"/>
              </a:lnSpc>
              <a:buNone/>
            </a:pPr>
            <a:r>
              <a:rPr lang="en-US" sz="2400" dirty="0">
                <a:cs typeface="Times New Roman" panose="02020603050405020304" pitchFamily="18" charset="0"/>
              </a:rPr>
              <a:t>CREATE TABLE table_name</a:t>
            </a:r>
          </a:p>
          <a:p>
            <a:pPr marL="1023938" lvl="1" indent="-457200">
              <a:lnSpc>
                <a:spcPct val="110000"/>
              </a:lnSpc>
              <a:buNone/>
            </a:pPr>
            <a:r>
              <a:rPr lang="en-US" sz="2400" dirty="0">
                <a:cs typeface="Times New Roman" panose="02020603050405020304" pitchFamily="18" charset="0"/>
              </a:rPr>
              <a:t>(</a:t>
            </a:r>
            <a:r>
              <a:rPr lang="en-US" sz="2400" dirty="0" smtClean="0">
                <a:cs typeface="Times New Roman" panose="02020603050405020304" pitchFamily="18" charset="0"/>
              </a:rPr>
              <a:t>Column_name1</a:t>
            </a:r>
            <a:r>
              <a:rPr lang="en-US" sz="2400" dirty="0">
                <a:cs typeface="Times New Roman" panose="02020603050405020304" pitchFamily="18" charset="0"/>
              </a:rPr>
              <a:t>	</a:t>
            </a:r>
            <a:r>
              <a:rPr lang="en-US" sz="2400" dirty="0" smtClean="0">
                <a:cs typeface="Times New Roman" panose="02020603050405020304" pitchFamily="18" charset="0"/>
              </a:rPr>
              <a:t>datatype1[(</a:t>
            </a:r>
            <a:r>
              <a:rPr lang="en-US" sz="2400" dirty="0">
                <a:cs typeface="Times New Roman" panose="02020603050405020304" pitchFamily="18" charset="0"/>
              </a:rPr>
              <a:t>size)],</a:t>
            </a:r>
          </a:p>
          <a:p>
            <a:pPr marL="1023938" lvl="1" indent="-457200">
              <a:lnSpc>
                <a:spcPct val="110000"/>
              </a:lnSpc>
              <a:buNone/>
            </a:pP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cs typeface="Times New Roman" panose="02020603050405020304" pitchFamily="18" charset="0"/>
              </a:rPr>
              <a:t>Column_name2</a:t>
            </a:r>
            <a:r>
              <a:rPr lang="en-US" sz="2400" dirty="0">
                <a:cs typeface="Times New Roman" panose="02020603050405020304" pitchFamily="18" charset="0"/>
              </a:rPr>
              <a:t>	</a:t>
            </a:r>
            <a:r>
              <a:rPr lang="en-US" sz="2400" dirty="0" smtClean="0">
                <a:cs typeface="Times New Roman" panose="02020603050405020304" pitchFamily="18" charset="0"/>
              </a:rPr>
              <a:t>datatype2[(</a:t>
            </a:r>
            <a:r>
              <a:rPr lang="en-US" sz="2400" dirty="0">
                <a:cs typeface="Times New Roman" panose="02020603050405020304" pitchFamily="18" charset="0"/>
              </a:rPr>
              <a:t>size</a:t>
            </a:r>
            <a:r>
              <a:rPr lang="en-US" sz="2400" dirty="0" smtClean="0">
                <a:cs typeface="Times New Roman" panose="02020603050405020304" pitchFamily="18" charset="0"/>
              </a:rPr>
              <a:t>)],</a:t>
            </a:r>
          </a:p>
          <a:p>
            <a:pPr marL="1023938" lvl="1" indent="-457200">
              <a:lnSpc>
                <a:spcPct val="110000"/>
              </a:lnSpc>
              <a:buNone/>
            </a:pPr>
            <a:r>
              <a:rPr lang="en-US" sz="2400" dirty="0" err="1" smtClean="0">
                <a:cs typeface="Times New Roman" panose="02020603050405020304" pitchFamily="18" charset="0"/>
              </a:rPr>
              <a:t>Column_name</a:t>
            </a:r>
            <a:r>
              <a:rPr lang="en-US" sz="2400" dirty="0" smtClean="0">
                <a:cs typeface="Times New Roman" panose="02020603050405020304" pitchFamily="18" charset="0"/>
              </a:rPr>
              <a:t> n</a:t>
            </a:r>
            <a:r>
              <a:rPr lang="en-US" sz="2400" dirty="0">
                <a:cs typeface="Times New Roman" panose="02020603050405020304" pitchFamily="18" charset="0"/>
              </a:rPr>
              <a:t>	</a:t>
            </a:r>
            <a:r>
              <a:rPr lang="en-US" sz="2400" dirty="0" err="1" smtClean="0">
                <a:cs typeface="Times New Roman" panose="02020603050405020304" pitchFamily="18" charset="0"/>
              </a:rPr>
              <a:t>datatypen</a:t>
            </a:r>
            <a:r>
              <a:rPr lang="en-US" sz="2400" dirty="0" smtClean="0">
                <a:cs typeface="Times New Roman" panose="02020603050405020304" pitchFamily="18" charset="0"/>
              </a:rPr>
              <a:t>[(</a:t>
            </a:r>
            <a:r>
              <a:rPr lang="en-US" sz="2400" dirty="0">
                <a:cs typeface="Times New Roman" panose="02020603050405020304" pitchFamily="18" charset="0"/>
              </a:rPr>
              <a:t>size)],</a:t>
            </a:r>
          </a:p>
          <a:p>
            <a:pPr marL="1023938" lvl="1" indent="-457200">
              <a:lnSpc>
                <a:spcPct val="110000"/>
              </a:lnSpc>
              <a:buNone/>
            </a:pPr>
            <a:r>
              <a:rPr lang="en-US" sz="2400" dirty="0" smtClean="0">
                <a:cs typeface="Times New Roman" panose="02020603050405020304" pitchFamily="18" charset="0"/>
              </a:rPr>
              <a:t>);</a:t>
            </a:r>
            <a:endParaRPr lang="en-US" sz="2400" b="1" dirty="0"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 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1229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41D4740-5CAC-45C8-80BC-D7F244789FEC}" type="slidenum">
              <a:rPr 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sz="1400">
              <a:latin typeface="Times New Roman" panose="02020603050405020304" pitchFamily="18" charset="0"/>
            </a:endParaRPr>
          </a:p>
        </p:txBody>
      </p:sp>
      <p:sp>
        <p:nvSpPr>
          <p:cNvPr id="12291" name="Rectangle 2"/>
          <p:cNvSpPr>
            <a:spLocks noChangeArrowheads="1"/>
          </p:cNvSpPr>
          <p:nvPr/>
        </p:nvSpPr>
        <p:spPr bwMode="auto">
          <a:xfrm>
            <a:off x="1583457" y="729204"/>
            <a:ext cx="7772400" cy="544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sz="1600" dirty="0">
              <a:solidFill>
                <a:srgbClr val="003399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537837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SELECT COMMAND 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503746" y="4109813"/>
            <a:ext cx="1031304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auto">
              <a:buFont typeface="Wingdings" panose="05000000000000000000" pitchFamily="2" charset="2"/>
              <a:buChar char="Ø"/>
              <a:defRPr/>
            </a:pPr>
            <a:r>
              <a:rPr lang="en-US" altLang="en-US" dirty="0"/>
              <a:t>Clauses of the SELECT statement:</a:t>
            </a:r>
          </a:p>
          <a:p>
            <a:pPr marL="742950" lvl="1" indent="-285750" fontAlgn="auto">
              <a:buFont typeface="Wingdings" panose="05000000000000000000" pitchFamily="2" charset="2"/>
              <a:buChar char="q"/>
              <a:defRPr/>
            </a:pPr>
            <a:r>
              <a:rPr lang="en-US" altLang="en-US" dirty="0"/>
              <a:t>SELECT - List the </a:t>
            </a:r>
            <a:r>
              <a:rPr lang="en-US" altLang="en-US" b="1" u="sng" dirty="0"/>
              <a:t>columns</a:t>
            </a:r>
            <a:r>
              <a:rPr lang="en-US" altLang="en-US" dirty="0"/>
              <a:t> (and expressions) that should be returned from the query</a:t>
            </a:r>
          </a:p>
          <a:p>
            <a:pPr marL="742950" lvl="1" indent="-285750" fontAlgn="auto">
              <a:buFont typeface="Wingdings" panose="05000000000000000000" pitchFamily="2" charset="2"/>
              <a:buChar char="q"/>
              <a:defRPr/>
            </a:pPr>
            <a:r>
              <a:rPr lang="en-US" altLang="en-US" dirty="0"/>
              <a:t>FROM - Indicate the </a:t>
            </a:r>
            <a:r>
              <a:rPr lang="en-US" altLang="en-US" b="1" u="sng" dirty="0"/>
              <a:t>table</a:t>
            </a:r>
            <a:r>
              <a:rPr lang="en-US" altLang="en-US" dirty="0"/>
              <a:t>(s) or view(s) from which data will be obtained</a:t>
            </a:r>
          </a:p>
          <a:p>
            <a:pPr marL="742950" lvl="1" indent="-285750" fontAlgn="auto">
              <a:buFont typeface="Wingdings" panose="05000000000000000000" pitchFamily="2" charset="2"/>
              <a:buChar char="q"/>
              <a:defRPr/>
            </a:pPr>
            <a:r>
              <a:rPr lang="en-US" altLang="en-US" dirty="0"/>
              <a:t>WHERE - Indicate the </a:t>
            </a:r>
            <a:r>
              <a:rPr lang="en-US" altLang="en-US" b="1" u="sng" dirty="0"/>
              <a:t>conditions</a:t>
            </a:r>
            <a:r>
              <a:rPr lang="en-US" altLang="en-US" dirty="0"/>
              <a:t> under which a </a:t>
            </a:r>
            <a:r>
              <a:rPr lang="en-US" altLang="en-US" b="1" u="sng" dirty="0"/>
              <a:t>row</a:t>
            </a:r>
            <a:r>
              <a:rPr lang="en-US" altLang="en-US" dirty="0"/>
              <a:t> will be included in the result</a:t>
            </a:r>
          </a:p>
          <a:p>
            <a:pPr marL="742950" lvl="1" indent="-285750" fontAlgn="auto">
              <a:buFont typeface="Wingdings" panose="05000000000000000000" pitchFamily="2" charset="2"/>
              <a:buChar char="q"/>
              <a:defRPr/>
            </a:pPr>
            <a:r>
              <a:rPr lang="en-US" altLang="en-US" dirty="0"/>
              <a:t>GROUP BY - Indicate </a:t>
            </a:r>
            <a:r>
              <a:rPr lang="en-US" altLang="en-US" b="1" u="sng" dirty="0"/>
              <a:t>columns</a:t>
            </a:r>
            <a:r>
              <a:rPr lang="en-US" altLang="en-US" dirty="0"/>
              <a:t> to group the results </a:t>
            </a:r>
          </a:p>
          <a:p>
            <a:pPr marL="742950" lvl="1" indent="-285750" fontAlgn="auto">
              <a:buFont typeface="Wingdings" panose="05000000000000000000" pitchFamily="2" charset="2"/>
              <a:buChar char="q"/>
              <a:defRPr/>
            </a:pPr>
            <a:r>
              <a:rPr lang="en-US" altLang="en-US" dirty="0"/>
              <a:t>HAVING - Indicate the </a:t>
            </a:r>
            <a:r>
              <a:rPr lang="en-US" altLang="en-US" b="1" u="sng" dirty="0"/>
              <a:t>conditions</a:t>
            </a:r>
            <a:r>
              <a:rPr lang="en-US" altLang="en-US" dirty="0"/>
              <a:t> under which a </a:t>
            </a:r>
            <a:r>
              <a:rPr lang="en-US" altLang="en-US" b="1" u="sng" dirty="0"/>
              <a:t>group</a:t>
            </a:r>
            <a:r>
              <a:rPr lang="en-US" altLang="en-US" dirty="0"/>
              <a:t> will be included</a:t>
            </a:r>
          </a:p>
          <a:p>
            <a:pPr marL="742950" lvl="1" indent="-285750" fontAlgn="auto">
              <a:buFont typeface="Wingdings" panose="05000000000000000000" pitchFamily="2" charset="2"/>
              <a:buChar char="q"/>
              <a:defRPr/>
            </a:pPr>
            <a:r>
              <a:rPr lang="en-US" altLang="en-US" dirty="0"/>
              <a:t>ORDER BY - Sorts the result according to specified </a:t>
            </a:r>
            <a:r>
              <a:rPr lang="en-US" altLang="en-US" b="1" u="sng" dirty="0"/>
              <a:t>columns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92192" y="2540153"/>
            <a:ext cx="1024359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SELECT statement is used to select data from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database or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table. The tabular result is stored in a result table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called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result-set.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Syntax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SELECT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column_name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FROM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table_name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35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513824625"/>
              </p:ext>
            </p:extLst>
          </p:nvPr>
        </p:nvGraphicFramePr>
        <p:xfrm>
          <a:off x="1437552" y="1552917"/>
          <a:ext cx="9781571" cy="4588764"/>
        </p:xfrm>
        <a:graphic>
          <a:graphicData uri="http://schemas.openxmlformats.org/drawingml/2006/table">
            <a:tbl>
              <a:tblPr/>
              <a:tblGrid>
                <a:gridCol w="1181409"/>
                <a:gridCol w="1603336"/>
                <a:gridCol w="1392372"/>
                <a:gridCol w="1392372"/>
                <a:gridCol w="1495329"/>
                <a:gridCol w="1535832"/>
                <a:gridCol w="1180921"/>
              </a:tblGrid>
              <a:tr h="184113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dirty="0" err="1">
                          <a:effectLst/>
                        </a:rPr>
                        <a:t>CustomerID</a:t>
                      </a:r>
                      <a:endParaRPr lang="en-IN" sz="1400" b="1" dirty="0">
                        <a:effectLst/>
                      </a:endParaRPr>
                    </a:p>
                  </a:txBody>
                  <a:tcPr marL="31505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dirty="0" err="1">
                          <a:effectLst/>
                        </a:rPr>
                        <a:t>CustomerName</a:t>
                      </a:r>
                      <a:endParaRPr lang="en-IN" sz="1400" b="1" dirty="0">
                        <a:effectLst/>
                      </a:endParaRP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dirty="0" err="1">
                          <a:effectLst/>
                        </a:rPr>
                        <a:t>ContactName</a:t>
                      </a:r>
                      <a:endParaRPr lang="en-IN" sz="1400" b="1" dirty="0">
                        <a:effectLst/>
                      </a:endParaRP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dirty="0">
                          <a:effectLst/>
                        </a:rPr>
                        <a:t>Address</a:t>
                      </a: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dirty="0">
                          <a:effectLst/>
                        </a:rPr>
                        <a:t>City</a:t>
                      </a: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dirty="0" err="1">
                          <a:effectLst/>
                        </a:rPr>
                        <a:t>PostalCode</a:t>
                      </a:r>
                      <a:endParaRPr lang="en-IN" sz="1400" b="1" dirty="0">
                        <a:effectLst/>
                      </a:endParaRP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dirty="0">
                          <a:effectLst/>
                        </a:rPr>
                        <a:t>Country</a:t>
                      </a: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4113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dirty="0">
                          <a:effectLst/>
                        </a:rPr>
                        <a:t>1 </a:t>
                      </a:r>
                    </a:p>
                  </a:txBody>
                  <a:tcPr marL="31505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dirty="0" err="1">
                          <a:effectLst/>
                        </a:rPr>
                        <a:t>Alfreds</a:t>
                      </a:r>
                      <a:r>
                        <a:rPr lang="en-IN" sz="1400" dirty="0">
                          <a:effectLst/>
                        </a:rPr>
                        <a:t> </a:t>
                      </a:r>
                      <a:r>
                        <a:rPr lang="en-IN" sz="1400" dirty="0" err="1">
                          <a:effectLst/>
                        </a:rPr>
                        <a:t>Futterkiste</a:t>
                      </a:r>
                      <a:r>
                        <a:rPr lang="en-IN" sz="1400" dirty="0">
                          <a:effectLst/>
                        </a:rPr>
                        <a:t> </a:t>
                      </a: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>
                          <a:effectLst/>
                        </a:rPr>
                        <a:t>Maria Anders </a:t>
                      </a: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>
                          <a:effectLst/>
                        </a:rPr>
                        <a:t>Obere Str. 57 </a:t>
                      </a: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dirty="0">
                          <a:effectLst/>
                        </a:rPr>
                        <a:t>Berlin </a:t>
                      </a: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dirty="0">
                          <a:effectLst/>
                        </a:rPr>
                        <a:t>12209 </a:t>
                      </a: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dirty="0">
                          <a:effectLst/>
                        </a:rPr>
                        <a:t>Germany </a:t>
                      </a: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</a:tr>
              <a:tr h="474274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>
                          <a:effectLst/>
                        </a:rPr>
                        <a:t>2 </a:t>
                      </a:r>
                    </a:p>
                  </a:txBody>
                  <a:tcPr marL="31505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400" dirty="0">
                          <a:effectLst/>
                        </a:rPr>
                        <a:t>Ana Trujillo Emparedados y helados </a:t>
                      </a: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dirty="0">
                          <a:effectLst/>
                        </a:rPr>
                        <a:t>Ana Trujillo </a:t>
                      </a: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400" dirty="0">
                          <a:effectLst/>
                        </a:rPr>
                        <a:t>Avda. de la Constitución 2222 </a:t>
                      </a: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>
                          <a:effectLst/>
                        </a:rPr>
                        <a:t>México D.F. </a:t>
                      </a: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>
                          <a:effectLst/>
                        </a:rPr>
                        <a:t>05021 </a:t>
                      </a: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>
                          <a:effectLst/>
                        </a:rPr>
                        <a:t>Mexico </a:t>
                      </a: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9193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>
                          <a:effectLst/>
                        </a:rPr>
                        <a:t>3 </a:t>
                      </a:r>
                    </a:p>
                  </a:txBody>
                  <a:tcPr marL="31505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dirty="0">
                          <a:effectLst/>
                        </a:rPr>
                        <a:t>Antonio Moreno </a:t>
                      </a:r>
                      <a:r>
                        <a:rPr lang="en-IN" sz="1400" dirty="0" err="1">
                          <a:effectLst/>
                        </a:rPr>
                        <a:t>Taquería</a:t>
                      </a:r>
                      <a:r>
                        <a:rPr lang="en-IN" sz="1400" dirty="0">
                          <a:effectLst/>
                        </a:rPr>
                        <a:t> </a:t>
                      </a: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dirty="0">
                          <a:effectLst/>
                        </a:rPr>
                        <a:t>Antonio Moreno </a:t>
                      </a: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dirty="0" err="1">
                          <a:effectLst/>
                        </a:rPr>
                        <a:t>Mataderos</a:t>
                      </a:r>
                      <a:r>
                        <a:rPr lang="en-IN" sz="1400" dirty="0">
                          <a:effectLst/>
                        </a:rPr>
                        <a:t> 2312 </a:t>
                      </a: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dirty="0">
                          <a:effectLst/>
                        </a:rPr>
                        <a:t>México D.F. </a:t>
                      </a: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dirty="0">
                          <a:effectLst/>
                        </a:rPr>
                        <a:t>05023 </a:t>
                      </a: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dirty="0">
                          <a:effectLst/>
                        </a:rPr>
                        <a:t>Mexico </a:t>
                      </a: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</a:tr>
              <a:tr h="184113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>
                          <a:effectLst/>
                        </a:rPr>
                        <a:t>4 </a:t>
                      </a:r>
                    </a:p>
                  </a:txBody>
                  <a:tcPr marL="31505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dirty="0">
                          <a:effectLst/>
                        </a:rPr>
                        <a:t>Around the Horn </a:t>
                      </a: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dirty="0">
                          <a:effectLst/>
                        </a:rPr>
                        <a:t>Thomas Hardy </a:t>
                      </a: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dirty="0">
                          <a:effectLst/>
                        </a:rPr>
                        <a:t>120 Hanover Sq. </a:t>
                      </a: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>
                          <a:effectLst/>
                        </a:rPr>
                        <a:t>London </a:t>
                      </a: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>
                          <a:effectLst/>
                        </a:rPr>
                        <a:t>WA1 1DP </a:t>
                      </a: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dirty="0">
                          <a:effectLst/>
                        </a:rPr>
                        <a:t>UK </a:t>
                      </a: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9193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>
                          <a:effectLst/>
                        </a:rPr>
                        <a:t>5 </a:t>
                      </a:r>
                    </a:p>
                  </a:txBody>
                  <a:tcPr marL="31505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dirty="0" err="1">
                          <a:effectLst/>
                        </a:rPr>
                        <a:t>Berglunds</a:t>
                      </a:r>
                      <a:r>
                        <a:rPr lang="en-IN" sz="1400" dirty="0">
                          <a:effectLst/>
                        </a:rPr>
                        <a:t> </a:t>
                      </a:r>
                      <a:r>
                        <a:rPr lang="en-IN" sz="1400" dirty="0" err="1">
                          <a:effectLst/>
                        </a:rPr>
                        <a:t>snabbköp</a:t>
                      </a:r>
                      <a:r>
                        <a:rPr lang="en-IN" sz="1400" dirty="0">
                          <a:effectLst/>
                        </a:rPr>
                        <a:t> </a:t>
                      </a: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dirty="0">
                          <a:effectLst/>
                        </a:rPr>
                        <a:t>Christina Berglund </a:t>
                      </a: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dirty="0" err="1">
                          <a:effectLst/>
                        </a:rPr>
                        <a:t>Berguvsvägen</a:t>
                      </a:r>
                      <a:r>
                        <a:rPr lang="en-IN" sz="1400" dirty="0">
                          <a:effectLst/>
                        </a:rPr>
                        <a:t> 8 </a:t>
                      </a: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dirty="0" err="1">
                          <a:effectLst/>
                        </a:rPr>
                        <a:t>Luleå</a:t>
                      </a:r>
                      <a:r>
                        <a:rPr lang="en-IN" sz="1400" dirty="0">
                          <a:effectLst/>
                        </a:rPr>
                        <a:t> </a:t>
                      </a: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>
                          <a:effectLst/>
                        </a:rPr>
                        <a:t>S-958 22 </a:t>
                      </a: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>
                          <a:effectLst/>
                        </a:rPr>
                        <a:t>Sweden </a:t>
                      </a: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</a:tr>
              <a:tr h="329193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dirty="0">
                          <a:effectLst/>
                        </a:rPr>
                        <a:t>6 </a:t>
                      </a:r>
                    </a:p>
                  </a:txBody>
                  <a:tcPr marL="31505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dirty="0" err="1">
                          <a:effectLst/>
                        </a:rPr>
                        <a:t>Blauer</a:t>
                      </a:r>
                      <a:r>
                        <a:rPr lang="en-IN" sz="1400" dirty="0">
                          <a:effectLst/>
                        </a:rPr>
                        <a:t> See </a:t>
                      </a:r>
                      <a:r>
                        <a:rPr lang="en-IN" sz="1400" dirty="0" err="1">
                          <a:effectLst/>
                        </a:rPr>
                        <a:t>Delikatessen</a:t>
                      </a:r>
                      <a:r>
                        <a:rPr lang="en-IN" sz="1400" dirty="0">
                          <a:effectLst/>
                        </a:rPr>
                        <a:t> </a:t>
                      </a: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>
                          <a:effectLst/>
                        </a:rPr>
                        <a:t>Hanna Moos </a:t>
                      </a: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dirty="0" err="1">
                          <a:effectLst/>
                        </a:rPr>
                        <a:t>Forsterstr</a:t>
                      </a:r>
                      <a:r>
                        <a:rPr lang="en-IN" sz="1400" dirty="0">
                          <a:effectLst/>
                        </a:rPr>
                        <a:t>. 57 </a:t>
                      </a: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dirty="0">
                          <a:effectLst/>
                        </a:rPr>
                        <a:t>Mannheim </a:t>
                      </a: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>
                          <a:effectLst/>
                        </a:rPr>
                        <a:t>68306 </a:t>
                      </a: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>
                          <a:effectLst/>
                        </a:rPr>
                        <a:t>Germany </a:t>
                      </a: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9193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dirty="0">
                          <a:effectLst/>
                        </a:rPr>
                        <a:t>7 </a:t>
                      </a:r>
                    </a:p>
                  </a:txBody>
                  <a:tcPr marL="31505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>
                          <a:effectLst/>
                        </a:rPr>
                        <a:t>Blondel père et fils </a:t>
                      </a: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>
                          <a:effectLst/>
                        </a:rPr>
                        <a:t>Frédérique Citeaux </a:t>
                      </a: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>
                          <a:effectLst/>
                        </a:rPr>
                        <a:t>24, place Kléber </a:t>
                      </a: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dirty="0">
                          <a:effectLst/>
                        </a:rPr>
                        <a:t>Strasbourg </a:t>
                      </a: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dirty="0">
                          <a:effectLst/>
                        </a:rPr>
                        <a:t>67000 </a:t>
                      </a: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>
                          <a:effectLst/>
                        </a:rPr>
                        <a:t>France </a:t>
                      </a: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</a:tr>
              <a:tr h="329193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>
                          <a:effectLst/>
                        </a:rPr>
                        <a:t>8 </a:t>
                      </a:r>
                    </a:p>
                  </a:txBody>
                  <a:tcPr marL="31505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>
                          <a:effectLst/>
                        </a:rPr>
                        <a:t>Bólido Comidas preparadas </a:t>
                      </a: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>
                          <a:effectLst/>
                        </a:rPr>
                        <a:t>Martín Sommer </a:t>
                      </a: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>
                          <a:effectLst/>
                        </a:rPr>
                        <a:t>C/ Araquil, 67 </a:t>
                      </a: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dirty="0">
                          <a:effectLst/>
                        </a:rPr>
                        <a:t>Madrid </a:t>
                      </a: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dirty="0">
                          <a:effectLst/>
                        </a:rPr>
                        <a:t>28023 </a:t>
                      </a: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>
                          <a:effectLst/>
                        </a:rPr>
                        <a:t>Spain </a:t>
                      </a: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9193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>
                          <a:effectLst/>
                        </a:rPr>
                        <a:t>9 </a:t>
                      </a:r>
                    </a:p>
                  </a:txBody>
                  <a:tcPr marL="31505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>
                          <a:effectLst/>
                        </a:rPr>
                        <a:t>Bon app' </a:t>
                      </a: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>
                          <a:effectLst/>
                        </a:rPr>
                        <a:t>Laurence Lebihans </a:t>
                      </a: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>
                          <a:effectLst/>
                        </a:rPr>
                        <a:t>12, rue des Bouchers </a:t>
                      </a: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>
                          <a:effectLst/>
                        </a:rPr>
                        <a:t>Marseille </a:t>
                      </a: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dirty="0">
                          <a:effectLst/>
                        </a:rPr>
                        <a:t>13008 </a:t>
                      </a: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dirty="0">
                          <a:effectLst/>
                        </a:rPr>
                        <a:t>France </a:t>
                      </a: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</a:tr>
              <a:tr h="329193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>
                          <a:effectLst/>
                        </a:rPr>
                        <a:t>10 </a:t>
                      </a:r>
                    </a:p>
                  </a:txBody>
                  <a:tcPr marL="31505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>
                          <a:effectLst/>
                        </a:rPr>
                        <a:t>Bottom-Dollar Marketse </a:t>
                      </a: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dirty="0">
                          <a:effectLst/>
                        </a:rPr>
                        <a:t>Elizabeth Lincoln </a:t>
                      </a: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>
                          <a:effectLst/>
                        </a:rPr>
                        <a:t>23 Tsawassen Blvd. </a:t>
                      </a: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>
                          <a:effectLst/>
                        </a:rPr>
                        <a:t>Tsawassen </a:t>
                      </a: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>
                          <a:effectLst/>
                        </a:rPr>
                        <a:t>T2F 8M4 </a:t>
                      </a: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dirty="0">
                          <a:effectLst/>
                        </a:rPr>
                        <a:t>Canada </a:t>
                      </a:r>
                    </a:p>
                  </a:txBody>
                  <a:tcPr marL="15752" marR="15752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0" y="982663"/>
            <a:ext cx="9601200" cy="47625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Table Name : customers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372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752354" y="1226916"/>
            <a:ext cx="9601200" cy="427660"/>
          </a:xfrm>
        </p:spPr>
        <p:txBody>
          <a:bodyPr>
            <a:no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select whole data from table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SELCT * FROM &lt;TABLENAME&gt;;</a:t>
            </a: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select *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fromt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SELECT  * FROM Customers;</a:t>
            </a: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1123942"/>
              </p:ext>
            </p:extLst>
          </p:nvPr>
        </p:nvGraphicFramePr>
        <p:xfrm>
          <a:off x="752354" y="1724025"/>
          <a:ext cx="10670150" cy="4532862"/>
        </p:xfrm>
        <a:graphic>
          <a:graphicData uri="http://schemas.openxmlformats.org/drawingml/2006/table">
            <a:tbl>
              <a:tblPr/>
              <a:tblGrid>
                <a:gridCol w="1316078"/>
                <a:gridCol w="2038873"/>
                <a:gridCol w="1858780"/>
                <a:gridCol w="1663908"/>
                <a:gridCol w="1349115"/>
                <a:gridCol w="1349115"/>
                <a:gridCol w="1094281"/>
              </a:tblGrid>
              <a:tr h="270179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b="1" dirty="0" err="1">
                          <a:effectLst/>
                        </a:rPr>
                        <a:t>CustomerID</a:t>
                      </a:r>
                      <a:endParaRPr lang="en-IN" sz="1600" b="1" dirty="0">
                        <a:effectLst/>
                      </a:endParaRPr>
                    </a:p>
                  </a:txBody>
                  <a:tcPr marL="57403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b="1" dirty="0" err="1">
                          <a:effectLst/>
                        </a:rPr>
                        <a:t>CustomerName</a:t>
                      </a:r>
                      <a:endParaRPr lang="en-IN" sz="1600" b="1" dirty="0">
                        <a:effectLst/>
                      </a:endParaRP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b="1" dirty="0" err="1">
                          <a:effectLst/>
                        </a:rPr>
                        <a:t>ContactName</a:t>
                      </a:r>
                      <a:endParaRPr lang="en-IN" sz="1600" b="1" dirty="0">
                        <a:effectLst/>
                      </a:endParaRP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b="1" dirty="0">
                          <a:effectLst/>
                        </a:rPr>
                        <a:t>Address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b="1" dirty="0">
                          <a:effectLst/>
                        </a:rPr>
                        <a:t>City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b="1" dirty="0" err="1">
                          <a:effectLst/>
                        </a:rPr>
                        <a:t>PostalCode</a:t>
                      </a:r>
                      <a:endParaRPr lang="en-IN" sz="1600" b="1" dirty="0">
                        <a:effectLst/>
                      </a:endParaRP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b="1" dirty="0">
                          <a:effectLst/>
                        </a:rPr>
                        <a:t>Country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0179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dirty="0">
                          <a:effectLst/>
                        </a:rPr>
                        <a:t>1 </a:t>
                      </a:r>
                    </a:p>
                  </a:txBody>
                  <a:tcPr marL="57403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dirty="0" err="1">
                          <a:effectLst/>
                        </a:rPr>
                        <a:t>Alfreds</a:t>
                      </a:r>
                      <a:r>
                        <a:rPr lang="en-IN" sz="1600" dirty="0">
                          <a:effectLst/>
                        </a:rPr>
                        <a:t> </a:t>
                      </a:r>
                      <a:r>
                        <a:rPr lang="en-IN" sz="1600" dirty="0" err="1">
                          <a:effectLst/>
                        </a:rPr>
                        <a:t>Futterkiste</a:t>
                      </a:r>
                      <a:r>
                        <a:rPr lang="en-IN" sz="1600" dirty="0">
                          <a:effectLst/>
                        </a:rPr>
                        <a:t>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>
                          <a:effectLst/>
                        </a:rPr>
                        <a:t>Maria Anders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>
                          <a:effectLst/>
                        </a:rPr>
                        <a:t>Obere Str. 57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dirty="0">
                          <a:effectLst/>
                        </a:rPr>
                        <a:t>Berlin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dirty="0">
                          <a:effectLst/>
                        </a:rPr>
                        <a:t>12209 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dirty="0">
                          <a:effectLst/>
                        </a:rPr>
                        <a:t>Germany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</a:tr>
              <a:tr h="389251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dirty="0">
                          <a:effectLst/>
                        </a:rPr>
                        <a:t>2 </a:t>
                      </a:r>
                    </a:p>
                  </a:txBody>
                  <a:tcPr marL="57403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600" dirty="0">
                          <a:effectLst/>
                        </a:rPr>
                        <a:t>Ana Trujillo Emparedados y helados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dirty="0">
                          <a:effectLst/>
                        </a:rPr>
                        <a:t>Ana Trujillo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600">
                          <a:effectLst/>
                        </a:rPr>
                        <a:t>Avda. de la Constitución 2222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>
                          <a:effectLst/>
                        </a:rPr>
                        <a:t>México D.F.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>
                          <a:effectLst/>
                        </a:rPr>
                        <a:t>05021 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>
                          <a:effectLst/>
                        </a:rPr>
                        <a:t>Mexico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0179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>
                          <a:effectLst/>
                        </a:rPr>
                        <a:t>3 </a:t>
                      </a:r>
                    </a:p>
                  </a:txBody>
                  <a:tcPr marL="57403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dirty="0">
                          <a:effectLst/>
                        </a:rPr>
                        <a:t>Antonio Moreno </a:t>
                      </a:r>
                      <a:r>
                        <a:rPr lang="en-IN" sz="1600" dirty="0" err="1">
                          <a:effectLst/>
                        </a:rPr>
                        <a:t>Taquería</a:t>
                      </a:r>
                      <a:r>
                        <a:rPr lang="en-IN" sz="1600" dirty="0">
                          <a:effectLst/>
                        </a:rPr>
                        <a:t>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dirty="0">
                          <a:effectLst/>
                        </a:rPr>
                        <a:t>Antonio Moreno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dirty="0" err="1">
                          <a:effectLst/>
                        </a:rPr>
                        <a:t>Mataderos</a:t>
                      </a:r>
                      <a:r>
                        <a:rPr lang="en-IN" sz="1600" dirty="0">
                          <a:effectLst/>
                        </a:rPr>
                        <a:t> 2312 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>
                          <a:effectLst/>
                        </a:rPr>
                        <a:t>México D.F.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>
                          <a:effectLst/>
                        </a:rPr>
                        <a:t>05023 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>
                          <a:effectLst/>
                        </a:rPr>
                        <a:t>Mexico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</a:tr>
              <a:tr h="270179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>
                          <a:effectLst/>
                        </a:rPr>
                        <a:t>4 </a:t>
                      </a:r>
                    </a:p>
                  </a:txBody>
                  <a:tcPr marL="57403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dirty="0">
                          <a:effectLst/>
                        </a:rPr>
                        <a:t>Around the Horn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dirty="0">
                          <a:effectLst/>
                        </a:rPr>
                        <a:t>Thomas Hardy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dirty="0">
                          <a:effectLst/>
                        </a:rPr>
                        <a:t>120 Hanover Sq.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>
                          <a:effectLst/>
                        </a:rPr>
                        <a:t>London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>
                          <a:effectLst/>
                        </a:rPr>
                        <a:t>WA1 1DP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>
                          <a:effectLst/>
                        </a:rPr>
                        <a:t>UK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0179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>
                          <a:effectLst/>
                        </a:rPr>
                        <a:t>5 </a:t>
                      </a:r>
                    </a:p>
                  </a:txBody>
                  <a:tcPr marL="57403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dirty="0" err="1">
                          <a:effectLst/>
                        </a:rPr>
                        <a:t>Berglunds</a:t>
                      </a:r>
                      <a:r>
                        <a:rPr lang="en-IN" sz="1600" dirty="0">
                          <a:effectLst/>
                        </a:rPr>
                        <a:t> </a:t>
                      </a:r>
                      <a:r>
                        <a:rPr lang="en-IN" sz="1600" dirty="0" err="1">
                          <a:effectLst/>
                        </a:rPr>
                        <a:t>snabbköp</a:t>
                      </a:r>
                      <a:r>
                        <a:rPr lang="en-IN" sz="1600" dirty="0">
                          <a:effectLst/>
                        </a:rPr>
                        <a:t>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dirty="0">
                          <a:effectLst/>
                        </a:rPr>
                        <a:t>Christina Berglund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dirty="0" err="1">
                          <a:effectLst/>
                        </a:rPr>
                        <a:t>Berguvsvägen</a:t>
                      </a:r>
                      <a:r>
                        <a:rPr lang="en-IN" sz="1600" dirty="0">
                          <a:effectLst/>
                        </a:rPr>
                        <a:t> 8 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dirty="0" err="1">
                          <a:effectLst/>
                        </a:rPr>
                        <a:t>Luleå</a:t>
                      </a:r>
                      <a:r>
                        <a:rPr lang="en-IN" sz="1600" dirty="0">
                          <a:effectLst/>
                        </a:rPr>
                        <a:t>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>
                          <a:effectLst/>
                        </a:rPr>
                        <a:t>S-958 22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>
                          <a:effectLst/>
                        </a:rPr>
                        <a:t>Sweden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</a:tr>
              <a:tr h="270179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dirty="0">
                          <a:effectLst/>
                        </a:rPr>
                        <a:t>6 </a:t>
                      </a:r>
                    </a:p>
                  </a:txBody>
                  <a:tcPr marL="57403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dirty="0" err="1">
                          <a:effectLst/>
                        </a:rPr>
                        <a:t>Blauer</a:t>
                      </a:r>
                      <a:r>
                        <a:rPr lang="en-IN" sz="1600" dirty="0">
                          <a:effectLst/>
                        </a:rPr>
                        <a:t> See </a:t>
                      </a:r>
                      <a:r>
                        <a:rPr lang="en-IN" sz="1600" dirty="0" err="1">
                          <a:effectLst/>
                        </a:rPr>
                        <a:t>Delikatessen</a:t>
                      </a:r>
                      <a:r>
                        <a:rPr lang="en-IN" sz="1600" dirty="0">
                          <a:effectLst/>
                        </a:rPr>
                        <a:t>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>
                          <a:effectLst/>
                        </a:rPr>
                        <a:t>Hanna Moos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dirty="0" err="1">
                          <a:effectLst/>
                        </a:rPr>
                        <a:t>Forsterstr</a:t>
                      </a:r>
                      <a:r>
                        <a:rPr lang="en-IN" sz="1600" dirty="0">
                          <a:effectLst/>
                        </a:rPr>
                        <a:t>. 57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dirty="0">
                          <a:effectLst/>
                        </a:rPr>
                        <a:t>Mannheim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>
                          <a:effectLst/>
                        </a:rPr>
                        <a:t>68306 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>
                          <a:effectLst/>
                        </a:rPr>
                        <a:t>Germany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0179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dirty="0">
                          <a:effectLst/>
                        </a:rPr>
                        <a:t>7 </a:t>
                      </a:r>
                    </a:p>
                  </a:txBody>
                  <a:tcPr marL="57403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dirty="0" err="1">
                          <a:effectLst/>
                        </a:rPr>
                        <a:t>Blondel</a:t>
                      </a:r>
                      <a:r>
                        <a:rPr lang="en-IN" sz="1600" dirty="0">
                          <a:effectLst/>
                        </a:rPr>
                        <a:t> </a:t>
                      </a:r>
                      <a:r>
                        <a:rPr lang="en-IN" sz="1600" dirty="0" err="1">
                          <a:effectLst/>
                        </a:rPr>
                        <a:t>père</a:t>
                      </a:r>
                      <a:r>
                        <a:rPr lang="en-IN" sz="1600" dirty="0">
                          <a:effectLst/>
                        </a:rPr>
                        <a:t> et </a:t>
                      </a:r>
                      <a:r>
                        <a:rPr lang="en-IN" sz="1600" dirty="0" err="1">
                          <a:effectLst/>
                        </a:rPr>
                        <a:t>fils</a:t>
                      </a:r>
                      <a:r>
                        <a:rPr lang="en-IN" sz="1600" dirty="0">
                          <a:effectLst/>
                        </a:rPr>
                        <a:t>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>
                          <a:effectLst/>
                        </a:rPr>
                        <a:t>Frédérique Citeaux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dirty="0">
                          <a:effectLst/>
                        </a:rPr>
                        <a:t>24, place </a:t>
                      </a:r>
                      <a:r>
                        <a:rPr lang="en-IN" sz="1600" dirty="0" err="1">
                          <a:effectLst/>
                        </a:rPr>
                        <a:t>Kléber</a:t>
                      </a:r>
                      <a:r>
                        <a:rPr lang="en-IN" sz="1600" dirty="0">
                          <a:effectLst/>
                        </a:rPr>
                        <a:t>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dirty="0">
                          <a:effectLst/>
                        </a:rPr>
                        <a:t>Strasbourg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dirty="0">
                          <a:effectLst/>
                        </a:rPr>
                        <a:t>67000 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>
                          <a:effectLst/>
                        </a:rPr>
                        <a:t>France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</a:tr>
              <a:tr h="270179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>
                          <a:effectLst/>
                        </a:rPr>
                        <a:t>8 </a:t>
                      </a:r>
                    </a:p>
                  </a:txBody>
                  <a:tcPr marL="57403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dirty="0" err="1">
                          <a:effectLst/>
                        </a:rPr>
                        <a:t>Bólido</a:t>
                      </a:r>
                      <a:r>
                        <a:rPr lang="en-IN" sz="1600" dirty="0">
                          <a:effectLst/>
                        </a:rPr>
                        <a:t> </a:t>
                      </a:r>
                      <a:r>
                        <a:rPr lang="en-IN" sz="1600" dirty="0" err="1">
                          <a:effectLst/>
                        </a:rPr>
                        <a:t>Comidas</a:t>
                      </a:r>
                      <a:r>
                        <a:rPr lang="en-IN" sz="1600" dirty="0">
                          <a:effectLst/>
                        </a:rPr>
                        <a:t> </a:t>
                      </a:r>
                      <a:r>
                        <a:rPr lang="en-IN" sz="1600" dirty="0" err="1">
                          <a:effectLst/>
                        </a:rPr>
                        <a:t>preparadas</a:t>
                      </a:r>
                      <a:r>
                        <a:rPr lang="en-IN" sz="1600" dirty="0">
                          <a:effectLst/>
                        </a:rPr>
                        <a:t>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>
                          <a:effectLst/>
                        </a:rPr>
                        <a:t>Martín Sommer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dirty="0">
                          <a:effectLst/>
                        </a:rPr>
                        <a:t>C/ </a:t>
                      </a:r>
                      <a:r>
                        <a:rPr lang="en-IN" sz="1600" dirty="0" err="1">
                          <a:effectLst/>
                        </a:rPr>
                        <a:t>Araquil</a:t>
                      </a:r>
                      <a:r>
                        <a:rPr lang="en-IN" sz="1600" dirty="0">
                          <a:effectLst/>
                        </a:rPr>
                        <a:t>, 67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dirty="0">
                          <a:effectLst/>
                        </a:rPr>
                        <a:t>Madrid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dirty="0">
                          <a:effectLst/>
                        </a:rPr>
                        <a:t>28023 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>
                          <a:effectLst/>
                        </a:rPr>
                        <a:t>Spain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0179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>
                          <a:effectLst/>
                        </a:rPr>
                        <a:t>9 </a:t>
                      </a:r>
                    </a:p>
                  </a:txBody>
                  <a:tcPr marL="57403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dirty="0">
                          <a:effectLst/>
                        </a:rPr>
                        <a:t>Bon app'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>
                          <a:effectLst/>
                        </a:rPr>
                        <a:t>Laurence Lebihans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>
                          <a:effectLst/>
                        </a:rPr>
                        <a:t>12, rue des Bouchers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dirty="0">
                          <a:effectLst/>
                        </a:rPr>
                        <a:t>Marseille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dirty="0">
                          <a:effectLst/>
                        </a:rPr>
                        <a:t>13008 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dirty="0">
                          <a:effectLst/>
                        </a:rPr>
                        <a:t>France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</a:tr>
              <a:tr h="270179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>
                          <a:effectLst/>
                        </a:rPr>
                        <a:t>10 </a:t>
                      </a:r>
                    </a:p>
                  </a:txBody>
                  <a:tcPr marL="57403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dirty="0">
                          <a:effectLst/>
                        </a:rPr>
                        <a:t>Bottom-Dollar </a:t>
                      </a:r>
                      <a:r>
                        <a:rPr lang="en-IN" sz="1600" dirty="0" err="1">
                          <a:effectLst/>
                        </a:rPr>
                        <a:t>Marketse</a:t>
                      </a:r>
                      <a:r>
                        <a:rPr lang="en-IN" sz="1600" dirty="0">
                          <a:effectLst/>
                        </a:rPr>
                        <a:t>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>
                          <a:effectLst/>
                        </a:rPr>
                        <a:t>Elizabeth Lincoln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>
                          <a:effectLst/>
                        </a:rPr>
                        <a:t>23 Tsawassen Blvd.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>
                          <a:effectLst/>
                        </a:rPr>
                        <a:t>Tsawassen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dirty="0">
                          <a:effectLst/>
                        </a:rPr>
                        <a:t>T2F 8M4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dirty="0">
                          <a:effectLst/>
                        </a:rPr>
                        <a:t>Canada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323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7"/>
          <p:cNvSpPr>
            <a:spLocks noChangeArrowheads="1"/>
          </p:cNvSpPr>
          <p:nvPr/>
        </p:nvSpPr>
        <p:spPr bwMode="auto">
          <a:xfrm>
            <a:off x="2094052" y="759444"/>
            <a:ext cx="7924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sz="2400" dirty="0">
                <a:latin typeface="Times New Roman" panose="02020603050405020304" pitchFamily="18" charset="0"/>
              </a:rPr>
              <a:t>To select the columns </a:t>
            </a:r>
            <a:r>
              <a:rPr lang="en-US" sz="2400" dirty="0" smtClean="0">
                <a:latin typeface="Times New Roman" panose="02020603050405020304" pitchFamily="18" charset="0"/>
              </a:rPr>
              <a:t>by using a </a:t>
            </a:r>
            <a:r>
              <a:rPr lang="en-US" sz="2400" dirty="0">
                <a:latin typeface="Times New Roman" panose="02020603050405020304" pitchFamily="18" charset="0"/>
              </a:rPr>
              <a:t>SELECT statement like this</a:t>
            </a:r>
            <a:r>
              <a:rPr lang="en-US" sz="2400" dirty="0" smtClean="0">
                <a:latin typeface="Times New Roman" panose="02020603050405020304" pitchFamily="18" charset="0"/>
              </a:rPr>
              <a:t>:</a:t>
            </a:r>
            <a:endParaRPr lang="en-US" sz="2400" dirty="0">
              <a:latin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18963" y="1590441"/>
            <a:ext cx="82098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SELECT </a:t>
            </a:r>
            <a:r>
              <a:rPr lang="en-IN" sz="2400" b="1" dirty="0" err="1" smtClean="0">
                <a:solidFill>
                  <a:srgbClr val="FF0000"/>
                </a:solidFill>
              </a:rPr>
              <a:t>CustomerID</a:t>
            </a:r>
            <a:r>
              <a:rPr lang="en-IN" sz="2400" b="1" dirty="0" smtClean="0">
                <a:solidFill>
                  <a:srgbClr val="FF0000"/>
                </a:solidFill>
              </a:rPr>
              <a:t> ,</a:t>
            </a:r>
            <a:r>
              <a:rPr lang="en-IN" sz="2400" b="1" dirty="0" err="1" smtClean="0">
                <a:solidFill>
                  <a:srgbClr val="FF0000"/>
                </a:solidFill>
              </a:rPr>
              <a:t>CustomerName</a:t>
            </a:r>
            <a:r>
              <a:rPr lang="en-IN" sz="2400" b="1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FROM customers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;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0193698"/>
              </p:ext>
            </p:extLst>
          </p:nvPr>
        </p:nvGraphicFramePr>
        <p:xfrm>
          <a:off x="2962153" y="2337545"/>
          <a:ext cx="4688711" cy="3096871"/>
        </p:xfrm>
        <a:graphic>
          <a:graphicData uri="http://schemas.openxmlformats.org/drawingml/2006/table">
            <a:tbl>
              <a:tblPr/>
              <a:tblGrid>
                <a:gridCol w="1799220"/>
                <a:gridCol w="2889491"/>
              </a:tblGrid>
              <a:tr h="270179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dirty="0" err="1">
                          <a:effectLst/>
                        </a:rPr>
                        <a:t>CustomerID</a:t>
                      </a:r>
                      <a:endParaRPr lang="en-IN" sz="1400" b="1" dirty="0">
                        <a:effectLst/>
                      </a:endParaRPr>
                    </a:p>
                  </a:txBody>
                  <a:tcPr marL="57403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dirty="0" err="1">
                          <a:effectLst/>
                        </a:rPr>
                        <a:t>CustomerName</a:t>
                      </a:r>
                      <a:endParaRPr lang="en-IN" sz="1400" b="1" dirty="0">
                        <a:effectLst/>
                      </a:endParaRP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0179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dirty="0">
                          <a:effectLst/>
                        </a:rPr>
                        <a:t>1 </a:t>
                      </a:r>
                    </a:p>
                  </a:txBody>
                  <a:tcPr marL="57403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dirty="0" err="1">
                          <a:effectLst/>
                        </a:rPr>
                        <a:t>Alfreds</a:t>
                      </a:r>
                      <a:r>
                        <a:rPr lang="en-IN" sz="1400" dirty="0">
                          <a:effectLst/>
                        </a:rPr>
                        <a:t> </a:t>
                      </a:r>
                      <a:r>
                        <a:rPr lang="en-IN" sz="1400" dirty="0" err="1">
                          <a:effectLst/>
                        </a:rPr>
                        <a:t>Futterkiste</a:t>
                      </a:r>
                      <a:r>
                        <a:rPr lang="en-IN" sz="1400" dirty="0">
                          <a:effectLst/>
                        </a:rPr>
                        <a:t>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</a:tr>
              <a:tr h="389251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dirty="0">
                          <a:effectLst/>
                        </a:rPr>
                        <a:t>2 </a:t>
                      </a:r>
                    </a:p>
                  </a:txBody>
                  <a:tcPr marL="57403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400" dirty="0">
                          <a:effectLst/>
                        </a:rPr>
                        <a:t>Ana Trujillo Emparedados y helados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0179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>
                          <a:effectLst/>
                        </a:rPr>
                        <a:t>3 </a:t>
                      </a:r>
                    </a:p>
                  </a:txBody>
                  <a:tcPr marL="57403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dirty="0">
                          <a:effectLst/>
                        </a:rPr>
                        <a:t>Antonio Moreno </a:t>
                      </a:r>
                      <a:r>
                        <a:rPr lang="en-IN" sz="1400" dirty="0" err="1">
                          <a:effectLst/>
                        </a:rPr>
                        <a:t>Taquería</a:t>
                      </a:r>
                      <a:r>
                        <a:rPr lang="en-IN" sz="1400" dirty="0">
                          <a:effectLst/>
                        </a:rPr>
                        <a:t>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</a:tr>
              <a:tr h="270179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>
                          <a:effectLst/>
                        </a:rPr>
                        <a:t>4 </a:t>
                      </a:r>
                    </a:p>
                  </a:txBody>
                  <a:tcPr marL="57403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dirty="0">
                          <a:effectLst/>
                        </a:rPr>
                        <a:t>Around the Horn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0179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>
                          <a:effectLst/>
                        </a:rPr>
                        <a:t>5 </a:t>
                      </a:r>
                    </a:p>
                  </a:txBody>
                  <a:tcPr marL="57403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dirty="0" err="1">
                          <a:effectLst/>
                        </a:rPr>
                        <a:t>Berglunds</a:t>
                      </a:r>
                      <a:r>
                        <a:rPr lang="en-IN" sz="1400" dirty="0">
                          <a:effectLst/>
                        </a:rPr>
                        <a:t> </a:t>
                      </a:r>
                      <a:r>
                        <a:rPr lang="en-IN" sz="1400" dirty="0" err="1">
                          <a:effectLst/>
                        </a:rPr>
                        <a:t>snabbköp</a:t>
                      </a:r>
                      <a:r>
                        <a:rPr lang="en-IN" sz="1400" dirty="0">
                          <a:effectLst/>
                        </a:rPr>
                        <a:t>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</a:tr>
              <a:tr h="270179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dirty="0">
                          <a:effectLst/>
                        </a:rPr>
                        <a:t>6 </a:t>
                      </a:r>
                    </a:p>
                  </a:txBody>
                  <a:tcPr marL="57403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dirty="0" err="1">
                          <a:effectLst/>
                        </a:rPr>
                        <a:t>Blauer</a:t>
                      </a:r>
                      <a:r>
                        <a:rPr lang="en-IN" sz="1400" dirty="0">
                          <a:effectLst/>
                        </a:rPr>
                        <a:t> See </a:t>
                      </a:r>
                      <a:r>
                        <a:rPr lang="en-IN" sz="1400" dirty="0" err="1">
                          <a:effectLst/>
                        </a:rPr>
                        <a:t>Delikatessen</a:t>
                      </a:r>
                      <a:r>
                        <a:rPr lang="en-IN" sz="1400" dirty="0">
                          <a:effectLst/>
                        </a:rPr>
                        <a:t>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0179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dirty="0">
                          <a:effectLst/>
                        </a:rPr>
                        <a:t>7 </a:t>
                      </a:r>
                    </a:p>
                  </a:txBody>
                  <a:tcPr marL="57403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dirty="0" err="1">
                          <a:effectLst/>
                        </a:rPr>
                        <a:t>Blondel</a:t>
                      </a:r>
                      <a:r>
                        <a:rPr lang="en-IN" sz="1400" dirty="0">
                          <a:effectLst/>
                        </a:rPr>
                        <a:t> </a:t>
                      </a:r>
                      <a:r>
                        <a:rPr lang="en-IN" sz="1400" dirty="0" err="1">
                          <a:effectLst/>
                        </a:rPr>
                        <a:t>père</a:t>
                      </a:r>
                      <a:r>
                        <a:rPr lang="en-IN" sz="1400" dirty="0">
                          <a:effectLst/>
                        </a:rPr>
                        <a:t> et </a:t>
                      </a:r>
                      <a:r>
                        <a:rPr lang="en-IN" sz="1400" dirty="0" err="1">
                          <a:effectLst/>
                        </a:rPr>
                        <a:t>fils</a:t>
                      </a:r>
                      <a:r>
                        <a:rPr lang="en-IN" sz="1400" dirty="0">
                          <a:effectLst/>
                        </a:rPr>
                        <a:t>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</a:tr>
              <a:tr h="270179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>
                          <a:effectLst/>
                        </a:rPr>
                        <a:t>8 </a:t>
                      </a:r>
                    </a:p>
                  </a:txBody>
                  <a:tcPr marL="57403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dirty="0" err="1">
                          <a:effectLst/>
                        </a:rPr>
                        <a:t>Bólido</a:t>
                      </a:r>
                      <a:r>
                        <a:rPr lang="en-IN" sz="1400" dirty="0">
                          <a:effectLst/>
                        </a:rPr>
                        <a:t> </a:t>
                      </a:r>
                      <a:r>
                        <a:rPr lang="en-IN" sz="1400" dirty="0" err="1">
                          <a:effectLst/>
                        </a:rPr>
                        <a:t>Comidas</a:t>
                      </a:r>
                      <a:r>
                        <a:rPr lang="en-IN" sz="1400" dirty="0">
                          <a:effectLst/>
                        </a:rPr>
                        <a:t> </a:t>
                      </a:r>
                      <a:r>
                        <a:rPr lang="en-IN" sz="1400" dirty="0" err="1">
                          <a:effectLst/>
                        </a:rPr>
                        <a:t>preparadas</a:t>
                      </a:r>
                      <a:r>
                        <a:rPr lang="en-IN" sz="1400" dirty="0">
                          <a:effectLst/>
                        </a:rPr>
                        <a:t>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0179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>
                          <a:effectLst/>
                        </a:rPr>
                        <a:t>9 </a:t>
                      </a:r>
                    </a:p>
                  </a:txBody>
                  <a:tcPr marL="57403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dirty="0">
                          <a:effectLst/>
                        </a:rPr>
                        <a:t>Bon app'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</a:tr>
              <a:tr h="270179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>
                          <a:effectLst/>
                        </a:rPr>
                        <a:t>10 </a:t>
                      </a:r>
                    </a:p>
                  </a:txBody>
                  <a:tcPr marL="57403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dirty="0">
                          <a:effectLst/>
                        </a:rPr>
                        <a:t>Bottom-Dollar </a:t>
                      </a:r>
                      <a:r>
                        <a:rPr lang="en-IN" sz="1400" dirty="0" err="1">
                          <a:effectLst/>
                        </a:rPr>
                        <a:t>Marketse</a:t>
                      </a:r>
                      <a:r>
                        <a:rPr lang="en-IN" sz="1400" dirty="0">
                          <a:effectLst/>
                        </a:rPr>
                        <a:t> </a:t>
                      </a:r>
                    </a:p>
                  </a:txBody>
                  <a:tcPr marL="28701" marR="28701" marT="28701" marB="2870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965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143001"/>
            <a:ext cx="8229600" cy="1069975"/>
          </a:xfrm>
        </p:spPr>
        <p:txBody>
          <a:bodyPr/>
          <a:lstStyle/>
          <a:p>
            <a:pPr eaLnBrk="1" hangingPunct="1"/>
            <a:r>
              <a:rPr lang="en-US" dirty="0" smtClean="0"/>
              <a:t>Where Clause </a:t>
            </a: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1527858" y="2592729"/>
            <a:ext cx="8682942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9pPr>
          </a:lstStyle>
          <a:p>
            <a:pPr marL="342900" indent="-342900">
              <a:spcBef>
                <a:spcPct val="50000"/>
              </a:spcBef>
              <a:buClrTx/>
            </a:pPr>
            <a:r>
              <a:rPr lang="en-US" sz="2400" dirty="0">
                <a:latin typeface="Times New Roman" panose="02020603050405020304" pitchFamily="18" charset="0"/>
              </a:rPr>
              <a:t>The WHERE clause is used to specify a selection criterion.</a:t>
            </a:r>
          </a:p>
          <a:p>
            <a:pPr marL="342900" indent="-342900">
              <a:spcBef>
                <a:spcPct val="50000"/>
              </a:spcBef>
              <a:buClrTx/>
            </a:pPr>
            <a:r>
              <a:rPr lang="en-US" sz="2400" dirty="0" smtClean="0">
                <a:latin typeface="Times New Roman" panose="02020603050405020304" pitchFamily="18" charset="0"/>
              </a:rPr>
              <a:t>To </a:t>
            </a:r>
            <a:r>
              <a:rPr lang="en-US" sz="2400" dirty="0">
                <a:latin typeface="Times New Roman" panose="02020603050405020304" pitchFamily="18" charset="0"/>
              </a:rPr>
              <a:t>conditionally select data from a table, a WHERE clause can be added to the SELECT statement.</a:t>
            </a:r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1215342" y="4395487"/>
            <a:ext cx="959541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sz="1800" i="1" dirty="0">
                <a:latin typeface="Times New Roman" panose="02020603050405020304" pitchFamily="18" charset="0"/>
              </a:rPr>
              <a:t>Syntax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SELECT column FROM </a:t>
            </a: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table WHERE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column operator value </a:t>
            </a:r>
          </a:p>
        </p:txBody>
      </p:sp>
    </p:spTree>
    <p:extLst>
      <p:ext uri="{BB962C8B-B14F-4D97-AF65-F5344CB8AC3E}">
        <p14:creationId xmlns:p14="http://schemas.microsoft.com/office/powerpoint/2010/main" val="387712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9"/>
          <p:cNvSpPr>
            <a:spLocks noChangeArrowheads="1"/>
          </p:cNvSpPr>
          <p:nvPr/>
        </p:nvSpPr>
        <p:spPr bwMode="auto">
          <a:xfrm>
            <a:off x="2057400" y="762001"/>
            <a:ext cx="7772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sz="2400" dirty="0">
                <a:latin typeface="Times New Roman" panose="02020603050405020304" pitchFamily="18" charset="0"/>
              </a:rPr>
              <a:t>With the WHERE clause, the following operators can be used</a:t>
            </a:r>
            <a:r>
              <a:rPr lang="en-US" sz="2400" dirty="0" smtClean="0">
                <a:latin typeface="Times New Roman" panose="02020603050405020304" pitchFamily="18" charset="0"/>
              </a:rPr>
              <a:t>:</a:t>
            </a:r>
            <a:endParaRPr lang="en-US" sz="2400" dirty="0">
              <a:latin typeface="Times New Roman" panose="02020603050405020304" pitchFamily="18" charset="0"/>
            </a:endParaRPr>
          </a:p>
        </p:txBody>
      </p:sp>
      <p:sp>
        <p:nvSpPr>
          <p:cNvPr id="21508" name="Rectangle 75"/>
          <p:cNvSpPr>
            <a:spLocks noChangeArrowheads="1"/>
          </p:cNvSpPr>
          <p:nvPr/>
        </p:nvSpPr>
        <p:spPr bwMode="auto">
          <a:xfrm>
            <a:off x="2057400" y="5486401"/>
            <a:ext cx="822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sz="1800" b="1" i="1">
                <a:latin typeface="Times New Roman" panose="02020603050405020304" pitchFamily="18" charset="0"/>
              </a:rPr>
              <a:t>Note</a:t>
            </a:r>
            <a:r>
              <a:rPr lang="en-US" sz="1800">
                <a:latin typeface="Times New Roman" panose="02020603050405020304" pitchFamily="18" charset="0"/>
              </a:rPr>
              <a:t>: In some versions of SQL the &lt;&gt; operator may be written as !=</a:t>
            </a:r>
          </a:p>
        </p:txBody>
      </p:sp>
      <p:grpSp>
        <p:nvGrpSpPr>
          <p:cNvPr id="71" name="Group 74"/>
          <p:cNvGrpSpPr>
            <a:grpSpLocks/>
          </p:cNvGrpSpPr>
          <p:nvPr/>
        </p:nvGrpSpPr>
        <p:grpSpPr bwMode="auto">
          <a:xfrm>
            <a:off x="2631091" y="1592998"/>
            <a:ext cx="5503862" cy="2727325"/>
            <a:chOff x="-3" y="-3"/>
            <a:chExt cx="3467" cy="1718"/>
          </a:xfrm>
        </p:grpSpPr>
        <p:sp>
          <p:nvSpPr>
            <p:cNvPr id="72" name="Rectangle 10"/>
            <p:cNvSpPr>
              <a:spLocks noChangeArrowheads="1"/>
            </p:cNvSpPr>
            <p:nvPr/>
          </p:nvSpPr>
          <p:spPr bwMode="auto">
            <a:xfrm>
              <a:off x="0" y="0"/>
              <a:ext cx="2756" cy="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73" name="Group 73"/>
            <p:cNvGrpSpPr>
              <a:grpSpLocks/>
            </p:cNvGrpSpPr>
            <p:nvPr/>
          </p:nvGrpSpPr>
          <p:grpSpPr bwMode="auto">
            <a:xfrm>
              <a:off x="-3" y="-3"/>
              <a:ext cx="3467" cy="1718"/>
              <a:chOff x="-3" y="-3"/>
              <a:chExt cx="3467" cy="1718"/>
            </a:xfrm>
          </p:grpSpPr>
          <p:grpSp>
            <p:nvGrpSpPr>
              <p:cNvPr id="74" name="Group 71"/>
              <p:cNvGrpSpPr>
                <a:grpSpLocks/>
              </p:cNvGrpSpPr>
              <p:nvPr/>
            </p:nvGrpSpPr>
            <p:grpSpPr bwMode="auto">
              <a:xfrm>
                <a:off x="0" y="0"/>
                <a:ext cx="3461" cy="1712"/>
                <a:chOff x="0" y="0"/>
                <a:chExt cx="3461" cy="1712"/>
              </a:xfrm>
            </p:grpSpPr>
            <p:grpSp>
              <p:nvGrpSpPr>
                <p:cNvPr id="76" name="Group 69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3461" cy="1712"/>
                  <a:chOff x="-3" y="-3"/>
                  <a:chExt cx="3461" cy="1712"/>
                </a:xfrm>
              </p:grpSpPr>
              <p:sp>
                <p:nvSpPr>
                  <p:cNvPr id="78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0" cy="0"/>
                  </a:xfrm>
                  <a:prstGeom prst="rect">
                    <a:avLst/>
                  </a:prstGeom>
                  <a:solidFill>
                    <a:srgbClr val="F1F1F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ts val="300"/>
                      </a:spcBef>
                      <a:buClr>
                        <a:srgbClr val="A04DA3"/>
                      </a:buClr>
                      <a:buFont typeface="Georgia" panose="02040502050405020303" pitchFamily="18" charset="0"/>
                      <a:buChar char="•"/>
                      <a:defRPr sz="2800">
                        <a:solidFill>
                          <a:schemeClr val="tx1"/>
                        </a:solidFill>
                        <a:latin typeface="Georgia" panose="02040502050405020303" pitchFamily="18" charset="0"/>
                      </a:defRPr>
                    </a:lvl1pPr>
                    <a:lvl2pPr marL="742950" indent="-285750">
                      <a:spcBef>
                        <a:spcPts val="300"/>
                      </a:spcBef>
                      <a:buClr>
                        <a:schemeClr val="accent2"/>
                      </a:buClr>
                      <a:buFont typeface="Georgia" panose="02040502050405020303" pitchFamily="18" charset="0"/>
                      <a:buChar char="▫"/>
                      <a:defRPr sz="2600">
                        <a:solidFill>
                          <a:schemeClr val="accent2"/>
                        </a:solidFill>
                        <a:latin typeface="Georgia" panose="02040502050405020303" pitchFamily="18" charset="0"/>
                      </a:defRPr>
                    </a:lvl2pPr>
                    <a:lvl3pPr marL="1143000" indent="-228600">
                      <a:spcBef>
                        <a:spcPts val="300"/>
                      </a:spcBef>
                      <a:buClr>
                        <a:schemeClr val="accent1"/>
                      </a:buClr>
                      <a:buFont typeface="Wingdings 2" panose="05020102010507070707" pitchFamily="18" charset="2"/>
                      <a:buChar char=""/>
                      <a:defRPr sz="2400">
                        <a:solidFill>
                          <a:schemeClr val="accent1"/>
                        </a:solidFill>
                        <a:latin typeface="Georgia" panose="02040502050405020303" pitchFamily="18" charset="0"/>
                      </a:defRPr>
                    </a:lvl3pPr>
                    <a:lvl4pPr marL="1600200" indent="-228600">
                      <a:spcBef>
                        <a:spcPts val="300"/>
                      </a:spcBef>
                      <a:buClr>
                        <a:schemeClr val="accent1"/>
                      </a:buClr>
                      <a:buFont typeface="Wingdings 2" panose="05020102010507070707" pitchFamily="18" charset="2"/>
                      <a:buChar char=""/>
                      <a:defRPr sz="2200">
                        <a:solidFill>
                          <a:schemeClr val="accent1"/>
                        </a:solidFill>
                        <a:latin typeface="Georgia" panose="02040502050405020303" pitchFamily="18" charset="0"/>
                      </a:defRPr>
                    </a:lvl4pPr>
                    <a:lvl5pPr marL="2057400" indent="-228600">
                      <a:spcBef>
                        <a:spcPts val="300"/>
                      </a:spcBef>
                      <a:buClr>
                        <a:srgbClr val="A04DA3"/>
                      </a:buClr>
                      <a:buFont typeface="Georgia" panose="02040502050405020303" pitchFamily="18" charset="0"/>
                      <a:buChar char="▫"/>
                      <a:defRPr sz="2000">
                        <a:solidFill>
                          <a:srgbClr val="A04DA3"/>
                        </a:solidFill>
                        <a:latin typeface="Georgia" panose="02040502050405020303" pitchFamily="18" charset="0"/>
                      </a:defRPr>
                    </a:lvl5pPr>
                    <a:lvl6pPr marL="2514600" indent="-228600" eaLnBrk="0" fontAlgn="base" hangingPunct="0">
                      <a:spcBef>
                        <a:spcPts val="300"/>
                      </a:spcBef>
                      <a:spcAft>
                        <a:spcPct val="0"/>
                      </a:spcAft>
                      <a:buClr>
                        <a:srgbClr val="A04DA3"/>
                      </a:buClr>
                      <a:buFont typeface="Georgia" panose="02040502050405020303" pitchFamily="18" charset="0"/>
                      <a:buChar char="▫"/>
                      <a:defRPr sz="2000">
                        <a:solidFill>
                          <a:srgbClr val="A04DA3"/>
                        </a:solidFill>
                        <a:latin typeface="Georgia" panose="02040502050405020303" pitchFamily="18" charset="0"/>
                      </a:defRPr>
                    </a:lvl6pPr>
                    <a:lvl7pPr marL="2971800" indent="-228600" eaLnBrk="0" fontAlgn="base" hangingPunct="0">
                      <a:spcBef>
                        <a:spcPts val="300"/>
                      </a:spcBef>
                      <a:spcAft>
                        <a:spcPct val="0"/>
                      </a:spcAft>
                      <a:buClr>
                        <a:srgbClr val="A04DA3"/>
                      </a:buClr>
                      <a:buFont typeface="Georgia" panose="02040502050405020303" pitchFamily="18" charset="0"/>
                      <a:buChar char="▫"/>
                      <a:defRPr sz="2000">
                        <a:solidFill>
                          <a:srgbClr val="A04DA3"/>
                        </a:solidFill>
                        <a:latin typeface="Georgia" panose="02040502050405020303" pitchFamily="18" charset="0"/>
                      </a:defRPr>
                    </a:lvl7pPr>
                    <a:lvl8pPr marL="3429000" indent="-228600" eaLnBrk="0" fontAlgn="base" hangingPunct="0">
                      <a:spcBef>
                        <a:spcPts val="300"/>
                      </a:spcBef>
                      <a:spcAft>
                        <a:spcPct val="0"/>
                      </a:spcAft>
                      <a:buClr>
                        <a:srgbClr val="A04DA3"/>
                      </a:buClr>
                      <a:buFont typeface="Georgia" panose="02040502050405020303" pitchFamily="18" charset="0"/>
                      <a:buChar char="▫"/>
                      <a:defRPr sz="2000">
                        <a:solidFill>
                          <a:srgbClr val="A04DA3"/>
                        </a:solidFill>
                        <a:latin typeface="Georgia" panose="02040502050405020303" pitchFamily="18" charset="0"/>
                      </a:defRPr>
                    </a:lvl8pPr>
                    <a:lvl9pPr marL="3886200" indent="-228600" eaLnBrk="0" fontAlgn="base" hangingPunct="0">
                      <a:spcBef>
                        <a:spcPts val="300"/>
                      </a:spcBef>
                      <a:spcAft>
                        <a:spcPct val="0"/>
                      </a:spcAft>
                      <a:buClr>
                        <a:srgbClr val="A04DA3"/>
                      </a:buClr>
                      <a:buFont typeface="Georgia" panose="02040502050405020303" pitchFamily="18" charset="0"/>
                      <a:buChar char="▫"/>
                      <a:defRPr sz="2000">
                        <a:solidFill>
                          <a:srgbClr val="A04DA3"/>
                        </a:solidFill>
                        <a:latin typeface="Georgia" panose="02040502050405020303" pitchFamily="18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en-US" sz="2400">
                      <a:latin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79" name="Group 68"/>
                  <p:cNvGrpSpPr>
                    <a:grpSpLocks/>
                  </p:cNvGrpSpPr>
                  <p:nvPr/>
                </p:nvGrpSpPr>
                <p:grpSpPr bwMode="auto">
                  <a:xfrm>
                    <a:off x="-3" y="-3"/>
                    <a:ext cx="3461" cy="1712"/>
                    <a:chOff x="-3" y="-3"/>
                    <a:chExt cx="3461" cy="1712"/>
                  </a:xfrm>
                </p:grpSpPr>
                <p:grpSp>
                  <p:nvGrpSpPr>
                    <p:cNvPr id="80" name="Group 6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0" y="0"/>
                      <a:ext cx="3455" cy="1706"/>
                      <a:chOff x="0" y="0"/>
                      <a:chExt cx="3455" cy="1706"/>
                    </a:xfrm>
                  </p:grpSpPr>
                  <p:grpSp>
                    <p:nvGrpSpPr>
                      <p:cNvPr id="82" name="Group 31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0" y="0"/>
                        <a:ext cx="1020" cy="164"/>
                        <a:chOff x="0" y="0"/>
                        <a:chExt cx="1020" cy="164"/>
                      </a:xfrm>
                    </p:grpSpPr>
                    <p:sp>
                      <p:nvSpPr>
                        <p:cNvPr id="134" name="Rectangle 12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0"/>
                          <a:ext cx="1020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 b="1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Operator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135" name="Rectangle 30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0"/>
                          <a:ext cx="1020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83" name="Group 33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20" y="0"/>
                        <a:ext cx="2435" cy="164"/>
                        <a:chOff x="1020" y="0"/>
                        <a:chExt cx="2435" cy="164"/>
                      </a:xfrm>
                    </p:grpSpPr>
                    <p:sp>
                      <p:nvSpPr>
                        <p:cNvPr id="132" name="Rectangle 1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020" y="0"/>
                          <a:ext cx="2435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 b="1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Description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133" name="Rectangle 32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020" y="0"/>
                          <a:ext cx="2435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84" name="Group 35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0" y="164"/>
                        <a:ext cx="1020" cy="164"/>
                        <a:chOff x="0" y="164"/>
                        <a:chExt cx="1020" cy="164"/>
                      </a:xfrm>
                    </p:grpSpPr>
                    <p:sp>
                      <p:nvSpPr>
                        <p:cNvPr id="130" name="Rectangle 1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164"/>
                          <a:ext cx="1020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=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131" name="Rectangle 3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164"/>
                          <a:ext cx="1020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85" name="Group 3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20" y="164"/>
                        <a:ext cx="2435" cy="164"/>
                        <a:chOff x="1020" y="164"/>
                        <a:chExt cx="2435" cy="164"/>
                      </a:xfrm>
                    </p:grpSpPr>
                    <p:sp>
                      <p:nvSpPr>
                        <p:cNvPr id="128" name="Rectangle 1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020" y="164"/>
                          <a:ext cx="2435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Equal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129" name="Rectangle 36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020" y="164"/>
                          <a:ext cx="2435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86" name="Group 39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0" y="328"/>
                        <a:ext cx="1020" cy="164"/>
                        <a:chOff x="0" y="328"/>
                        <a:chExt cx="1020" cy="164"/>
                      </a:xfrm>
                    </p:grpSpPr>
                    <p:sp>
                      <p:nvSpPr>
                        <p:cNvPr id="126" name="Rectangle 16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328"/>
                          <a:ext cx="1020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&lt;&gt;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127" name="Rectangle 38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328"/>
                          <a:ext cx="1020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87" name="Group 41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20" y="328"/>
                        <a:ext cx="2435" cy="164"/>
                        <a:chOff x="1020" y="328"/>
                        <a:chExt cx="2435" cy="164"/>
                      </a:xfrm>
                    </p:grpSpPr>
                    <p:sp>
                      <p:nvSpPr>
                        <p:cNvPr id="124" name="Rectangle 1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020" y="328"/>
                          <a:ext cx="2435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Not equal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125" name="Rectangle 40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020" y="328"/>
                          <a:ext cx="2435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88" name="Group 43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0" y="492"/>
                        <a:ext cx="1020" cy="164"/>
                        <a:chOff x="0" y="492"/>
                        <a:chExt cx="1020" cy="164"/>
                      </a:xfrm>
                    </p:grpSpPr>
                    <p:sp>
                      <p:nvSpPr>
                        <p:cNvPr id="122" name="Rectangle 18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492"/>
                          <a:ext cx="1020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&gt;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123" name="Rectangle 42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492"/>
                          <a:ext cx="1020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89" name="Group 45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20" y="492"/>
                        <a:ext cx="2435" cy="164"/>
                        <a:chOff x="1020" y="492"/>
                        <a:chExt cx="2435" cy="164"/>
                      </a:xfrm>
                    </p:grpSpPr>
                    <p:sp>
                      <p:nvSpPr>
                        <p:cNvPr id="120" name="Rectangle 1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020" y="492"/>
                          <a:ext cx="2435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Greater than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121" name="Rectangle 4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020" y="492"/>
                          <a:ext cx="2435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90" name="Group 4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0" y="656"/>
                        <a:ext cx="1020" cy="164"/>
                        <a:chOff x="0" y="656"/>
                        <a:chExt cx="1020" cy="164"/>
                      </a:xfrm>
                    </p:grpSpPr>
                    <p:sp>
                      <p:nvSpPr>
                        <p:cNvPr id="118" name="Rectangle 20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656"/>
                          <a:ext cx="1020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&lt;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119" name="Rectangle 46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656"/>
                          <a:ext cx="1020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91" name="Group 49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20" y="656"/>
                        <a:ext cx="2435" cy="164"/>
                        <a:chOff x="1020" y="656"/>
                        <a:chExt cx="2435" cy="164"/>
                      </a:xfrm>
                    </p:grpSpPr>
                    <p:sp>
                      <p:nvSpPr>
                        <p:cNvPr id="116" name="Rectangle 2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020" y="656"/>
                          <a:ext cx="2435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Less than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117" name="Rectangle 48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020" y="656"/>
                          <a:ext cx="2435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92" name="Group 51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0" y="820"/>
                        <a:ext cx="1020" cy="164"/>
                        <a:chOff x="0" y="820"/>
                        <a:chExt cx="1020" cy="164"/>
                      </a:xfrm>
                    </p:grpSpPr>
                    <p:sp>
                      <p:nvSpPr>
                        <p:cNvPr id="114" name="Rectangle 22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820"/>
                          <a:ext cx="1020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&gt;=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115" name="Rectangle 50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820"/>
                          <a:ext cx="1020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93" name="Group 53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20" y="820"/>
                        <a:ext cx="2435" cy="164"/>
                        <a:chOff x="1020" y="820"/>
                        <a:chExt cx="2435" cy="164"/>
                      </a:xfrm>
                    </p:grpSpPr>
                    <p:sp>
                      <p:nvSpPr>
                        <p:cNvPr id="112" name="Rectangle 2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020" y="820"/>
                          <a:ext cx="2435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Greater than or equal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113" name="Rectangle 52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020" y="820"/>
                          <a:ext cx="2435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94" name="Group 55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0" y="984"/>
                        <a:ext cx="1020" cy="164"/>
                        <a:chOff x="0" y="984"/>
                        <a:chExt cx="1020" cy="164"/>
                      </a:xfrm>
                    </p:grpSpPr>
                    <p:sp>
                      <p:nvSpPr>
                        <p:cNvPr id="110" name="Rectangle 2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984"/>
                          <a:ext cx="1020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&lt;=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111" name="Rectangle 5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984"/>
                          <a:ext cx="1020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95" name="Group 5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20" y="984"/>
                        <a:ext cx="2435" cy="164"/>
                        <a:chOff x="1020" y="984"/>
                        <a:chExt cx="2435" cy="164"/>
                      </a:xfrm>
                    </p:grpSpPr>
                    <p:sp>
                      <p:nvSpPr>
                        <p:cNvPr id="108" name="Rectangle 2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020" y="984"/>
                          <a:ext cx="2435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Less than or equal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109" name="Rectangle 56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020" y="984"/>
                          <a:ext cx="2435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96" name="Group 59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0" y="1148"/>
                        <a:ext cx="1020" cy="164"/>
                        <a:chOff x="0" y="1148"/>
                        <a:chExt cx="1020" cy="164"/>
                      </a:xfrm>
                    </p:grpSpPr>
                    <p:sp>
                      <p:nvSpPr>
                        <p:cNvPr id="106" name="Rectangle 26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1148"/>
                          <a:ext cx="1020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BETWEEN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107" name="Rectangle 58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1148"/>
                          <a:ext cx="1020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97" name="Group 61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20" y="1148"/>
                        <a:ext cx="2435" cy="164"/>
                        <a:chOff x="1020" y="1148"/>
                        <a:chExt cx="2435" cy="164"/>
                      </a:xfrm>
                    </p:grpSpPr>
                    <p:sp>
                      <p:nvSpPr>
                        <p:cNvPr id="104" name="Rectangle 2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020" y="1148"/>
                          <a:ext cx="2435" cy="16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Between an inclusive range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105" name="Rectangle 60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020" y="1148"/>
                          <a:ext cx="2435" cy="16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98" name="Group 63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0" y="1312"/>
                        <a:ext cx="1020" cy="394"/>
                        <a:chOff x="0" y="1312"/>
                        <a:chExt cx="1020" cy="394"/>
                      </a:xfrm>
                    </p:grpSpPr>
                    <p:sp>
                      <p:nvSpPr>
                        <p:cNvPr id="102" name="Rectangle 28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1312"/>
                          <a:ext cx="1020" cy="39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LIKE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103" name="Rectangle 62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1312"/>
                          <a:ext cx="1020" cy="39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99" name="Group 65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20" y="1312"/>
                        <a:ext cx="2435" cy="394"/>
                        <a:chOff x="1020" y="1312"/>
                        <a:chExt cx="2435" cy="394"/>
                      </a:xfrm>
                    </p:grpSpPr>
                    <p:sp>
                      <p:nvSpPr>
                        <p:cNvPr id="100" name="Rectangle 2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020" y="1312"/>
                          <a:ext cx="2435" cy="394"/>
                        </a:xfrm>
                        <a:prstGeom prst="rect">
                          <a:avLst/>
                        </a:pr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sz="1100">
                              <a:solidFill>
                                <a:srgbClr val="000000"/>
                              </a:solidFill>
                              <a:latin typeface="Verdana" panose="020B0604030504040204" pitchFamily="34" charset="0"/>
                            </a:rPr>
                            <a:t>Search for a pattern</a:t>
                          </a: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101" name="Rectangle 6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020" y="1312"/>
                          <a:ext cx="2435" cy="39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>
                          <a:lvl1pPr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•"/>
                            <a:defRPr sz="280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defRPr>
                          </a:lvl1pPr>
                          <a:lvl2pPr marL="742950" indent="-285750">
                            <a:spcBef>
                              <a:spcPts val="300"/>
                            </a:spcBef>
                            <a:buClr>
                              <a:schemeClr val="accent2"/>
                            </a:buClr>
                            <a:buFont typeface="Georgia" panose="02040502050405020303" pitchFamily="18" charset="0"/>
                            <a:buChar char="▫"/>
                            <a:defRPr sz="2600">
                              <a:solidFill>
                                <a:schemeClr val="accent2"/>
                              </a:solidFill>
                              <a:latin typeface="Georgia" panose="02040502050405020303" pitchFamily="18" charset="0"/>
                            </a:defRPr>
                          </a:lvl2pPr>
                          <a:lvl3pPr marL="11430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4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3pPr>
                          <a:lvl4pPr marL="1600200" indent="-228600">
                            <a:spcBef>
                              <a:spcPts val="300"/>
                            </a:spcBef>
                            <a:buClr>
                              <a:schemeClr val="accent1"/>
                            </a:buClr>
                            <a:buFont typeface="Wingdings 2" panose="05020102010507070707" pitchFamily="18" charset="2"/>
                            <a:buChar char=""/>
                            <a:defRPr sz="2200">
                              <a:solidFill>
                                <a:schemeClr val="accent1"/>
                              </a:solidFill>
                              <a:latin typeface="Georgia" panose="02040502050405020303" pitchFamily="18" charset="0"/>
                            </a:defRPr>
                          </a:lvl4pPr>
                          <a:lvl5pPr marL="2057400" indent="-228600">
                            <a:spcBef>
                              <a:spcPts val="300"/>
                            </a:spcBef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ts val="300"/>
                            </a:spcBef>
                            <a:spcAft>
                              <a:spcPct val="0"/>
                            </a:spcAft>
                            <a:buClr>
                              <a:srgbClr val="A04DA3"/>
                            </a:buClr>
                            <a:buFont typeface="Georgia" panose="02040502050405020303" pitchFamily="18" charset="0"/>
                            <a:buChar char="▫"/>
                            <a:defRPr sz="2000">
                              <a:solidFill>
                                <a:srgbClr val="A04DA3"/>
                              </a:solidFill>
                              <a:latin typeface="Georgia" panose="02040502050405020303" pitchFamily="18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sz="24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81" name="Rectangle 6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-3" y="-3"/>
                      <a:ext cx="3461" cy="1712"/>
                    </a:xfrm>
                    <a:prstGeom prst="rect">
                      <a:avLst/>
                    </a:prstGeom>
                    <a:noFill/>
                    <a:ln w="9525">
                      <a:solidFill>
                        <a:srgbClr val="A0A0A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1pPr>
                      <a:lvl2pPr marL="742950" indent="-285750">
                        <a:spcBef>
                          <a:spcPts val="300"/>
                        </a:spcBef>
                        <a:buClr>
                          <a:schemeClr val="accent2"/>
                        </a:buClr>
                        <a:buFont typeface="Georgia" panose="02040502050405020303" pitchFamily="18" charset="0"/>
                        <a:buChar char="▫"/>
                        <a:defRPr sz="2600">
                          <a:solidFill>
                            <a:schemeClr val="accent2"/>
                          </a:solidFill>
                          <a:latin typeface="Georgia" panose="02040502050405020303" pitchFamily="18" charset="0"/>
                        </a:defRPr>
                      </a:lvl2pPr>
                      <a:lvl3pPr marL="1143000" indent="-22860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buChar char=""/>
                        <a:defRPr sz="2400">
                          <a:solidFill>
                            <a:schemeClr val="accent1"/>
                          </a:solidFill>
                          <a:latin typeface="Georgia" panose="02040502050405020303" pitchFamily="18" charset="0"/>
                        </a:defRPr>
                      </a:lvl3pPr>
                      <a:lvl4pPr marL="1600200" indent="-228600"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buChar char=""/>
                        <a:defRPr sz="2200">
                          <a:solidFill>
                            <a:schemeClr val="accent1"/>
                          </a:solidFill>
                          <a:latin typeface="Georgia" panose="02040502050405020303" pitchFamily="18" charset="0"/>
                        </a:defRPr>
                      </a:lvl4pPr>
                      <a:lvl5pPr marL="2057400" indent="-228600">
                        <a:spcBef>
                          <a:spcPts val="300"/>
                        </a:spcBef>
                        <a:buClr>
                          <a:srgbClr val="A04DA3"/>
                        </a:buClr>
                        <a:buFont typeface="Georgia" panose="02040502050405020303" pitchFamily="18" charset="0"/>
                        <a:buChar char="▫"/>
                        <a:defRPr sz="2000">
                          <a:solidFill>
                            <a:srgbClr val="A04DA3"/>
                          </a:solidFill>
                          <a:latin typeface="Georgia" panose="02040502050405020303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buChar char="▫"/>
                        <a:defRPr sz="2000">
                          <a:solidFill>
                            <a:srgbClr val="A04DA3"/>
                          </a:solidFill>
                          <a:latin typeface="Georgia" panose="02040502050405020303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buChar char="▫"/>
                        <a:defRPr sz="2000">
                          <a:solidFill>
                            <a:srgbClr val="A04DA3"/>
                          </a:solidFill>
                          <a:latin typeface="Georgia" panose="02040502050405020303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buChar char="▫"/>
                        <a:defRPr sz="2000">
                          <a:solidFill>
                            <a:srgbClr val="A04DA3"/>
                          </a:solidFill>
                          <a:latin typeface="Georgia" panose="02040502050405020303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Font typeface="Georgia" panose="02040502050405020303" pitchFamily="18" charset="0"/>
                        <a:buChar char="▫"/>
                        <a:defRPr sz="2000">
                          <a:solidFill>
                            <a:srgbClr val="A04DA3"/>
                          </a:solidFill>
                          <a:latin typeface="Georgia" panose="02040502050405020303" pitchFamily="18" charset="0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en-US" sz="2400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</p:grpSp>
            <p:sp>
              <p:nvSpPr>
                <p:cNvPr id="77" name="Rectangle 70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461" cy="171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spcBef>
                      <a:spcPts val="300"/>
                    </a:spcBef>
                    <a:buClr>
                      <a:srgbClr val="A04DA3"/>
                    </a:buClr>
                    <a:buFont typeface="Georgia" panose="02040502050405020303" pitchFamily="18" charset="0"/>
                    <a:buChar char="•"/>
                    <a:defRPr sz="2800">
                      <a:solidFill>
                        <a:schemeClr val="tx1"/>
                      </a:solidFill>
                      <a:latin typeface="Georgia" panose="02040502050405020303" pitchFamily="18" charset="0"/>
                    </a:defRPr>
                  </a:lvl1pPr>
                  <a:lvl2pPr marL="742950" indent="-285750">
                    <a:spcBef>
                      <a:spcPts val="300"/>
                    </a:spcBef>
                    <a:buClr>
                      <a:schemeClr val="accent2"/>
                    </a:buClr>
                    <a:buFont typeface="Georgia" panose="02040502050405020303" pitchFamily="18" charset="0"/>
                    <a:buChar char="▫"/>
                    <a:defRPr sz="2600">
                      <a:solidFill>
                        <a:schemeClr val="accent2"/>
                      </a:solidFill>
                      <a:latin typeface="Georgia" panose="02040502050405020303" pitchFamily="18" charset="0"/>
                    </a:defRPr>
                  </a:lvl2pPr>
                  <a:lvl3pPr marL="1143000" indent="-228600">
                    <a:spcBef>
                      <a:spcPts val="300"/>
                    </a:spcBef>
                    <a:buClr>
                      <a:schemeClr val="accent1"/>
                    </a:buClr>
                    <a:buFont typeface="Wingdings 2" panose="05020102010507070707" pitchFamily="18" charset="2"/>
                    <a:buChar char=""/>
                    <a:defRPr sz="2400">
                      <a:solidFill>
                        <a:schemeClr val="accent1"/>
                      </a:solidFill>
                      <a:latin typeface="Georgia" panose="02040502050405020303" pitchFamily="18" charset="0"/>
                    </a:defRPr>
                  </a:lvl3pPr>
                  <a:lvl4pPr marL="1600200" indent="-228600">
                    <a:spcBef>
                      <a:spcPts val="300"/>
                    </a:spcBef>
                    <a:buClr>
                      <a:schemeClr val="accent1"/>
                    </a:buClr>
                    <a:buFont typeface="Wingdings 2" panose="05020102010507070707" pitchFamily="18" charset="2"/>
                    <a:buChar char=""/>
                    <a:defRPr sz="2200">
                      <a:solidFill>
                        <a:schemeClr val="accent1"/>
                      </a:solidFill>
                      <a:latin typeface="Georgia" panose="02040502050405020303" pitchFamily="18" charset="0"/>
                    </a:defRPr>
                  </a:lvl4pPr>
                  <a:lvl5pPr marL="2057400" indent="-228600">
                    <a:spcBef>
                      <a:spcPts val="300"/>
                    </a:spcBef>
                    <a:buClr>
                      <a:srgbClr val="A04DA3"/>
                    </a:buClr>
                    <a:buFont typeface="Georgia" panose="02040502050405020303" pitchFamily="18" charset="0"/>
                    <a:buChar char="▫"/>
                    <a:defRPr sz="2000">
                      <a:solidFill>
                        <a:srgbClr val="A04DA3"/>
                      </a:solidFill>
                      <a:latin typeface="Georgia" panose="02040502050405020303" pitchFamily="18" charset="0"/>
                    </a:defRPr>
                  </a:lvl5pPr>
                  <a:lvl6pPr marL="2514600" indent="-228600" eaLnBrk="0" fontAlgn="base" hangingPunct="0">
                    <a:spcBef>
                      <a:spcPts val="300"/>
                    </a:spcBef>
                    <a:spcAft>
                      <a:spcPct val="0"/>
                    </a:spcAft>
                    <a:buClr>
                      <a:srgbClr val="A04DA3"/>
                    </a:buClr>
                    <a:buFont typeface="Georgia" panose="02040502050405020303" pitchFamily="18" charset="0"/>
                    <a:buChar char="▫"/>
                    <a:defRPr sz="2000">
                      <a:solidFill>
                        <a:srgbClr val="A04DA3"/>
                      </a:solidFill>
                      <a:latin typeface="Georgia" panose="02040502050405020303" pitchFamily="18" charset="0"/>
                    </a:defRPr>
                  </a:lvl6pPr>
                  <a:lvl7pPr marL="2971800" indent="-228600" eaLnBrk="0" fontAlgn="base" hangingPunct="0">
                    <a:spcBef>
                      <a:spcPts val="300"/>
                    </a:spcBef>
                    <a:spcAft>
                      <a:spcPct val="0"/>
                    </a:spcAft>
                    <a:buClr>
                      <a:srgbClr val="A04DA3"/>
                    </a:buClr>
                    <a:buFont typeface="Georgia" panose="02040502050405020303" pitchFamily="18" charset="0"/>
                    <a:buChar char="▫"/>
                    <a:defRPr sz="2000">
                      <a:solidFill>
                        <a:srgbClr val="A04DA3"/>
                      </a:solidFill>
                      <a:latin typeface="Georgia" panose="02040502050405020303" pitchFamily="18" charset="0"/>
                    </a:defRPr>
                  </a:lvl7pPr>
                  <a:lvl8pPr marL="3429000" indent="-228600" eaLnBrk="0" fontAlgn="base" hangingPunct="0">
                    <a:spcBef>
                      <a:spcPts val="300"/>
                    </a:spcBef>
                    <a:spcAft>
                      <a:spcPct val="0"/>
                    </a:spcAft>
                    <a:buClr>
                      <a:srgbClr val="A04DA3"/>
                    </a:buClr>
                    <a:buFont typeface="Georgia" panose="02040502050405020303" pitchFamily="18" charset="0"/>
                    <a:buChar char="▫"/>
                    <a:defRPr sz="2000">
                      <a:solidFill>
                        <a:srgbClr val="A04DA3"/>
                      </a:solidFill>
                      <a:latin typeface="Georgia" panose="02040502050405020303" pitchFamily="18" charset="0"/>
                    </a:defRPr>
                  </a:lvl8pPr>
                  <a:lvl9pPr marL="3886200" indent="-228600" eaLnBrk="0" fontAlgn="base" hangingPunct="0">
                    <a:spcBef>
                      <a:spcPts val="300"/>
                    </a:spcBef>
                    <a:spcAft>
                      <a:spcPct val="0"/>
                    </a:spcAft>
                    <a:buClr>
                      <a:srgbClr val="A04DA3"/>
                    </a:buClr>
                    <a:buFont typeface="Georgia" panose="02040502050405020303" pitchFamily="18" charset="0"/>
                    <a:buChar char="▫"/>
                    <a:defRPr sz="2000">
                      <a:solidFill>
                        <a:srgbClr val="A04DA3"/>
                      </a:solidFill>
                      <a:latin typeface="Georgia" panose="02040502050405020303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sz="2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75" name="Rectangle 72"/>
              <p:cNvSpPr>
                <a:spLocks noChangeArrowheads="1"/>
              </p:cNvSpPr>
              <p:nvPr/>
            </p:nvSpPr>
            <p:spPr bwMode="auto">
              <a:xfrm>
                <a:off x="-3" y="-3"/>
                <a:ext cx="3467" cy="1718"/>
              </a:xfrm>
              <a:prstGeom prst="rect">
                <a:avLst/>
              </a:prstGeom>
              <a:noFill/>
              <a:ln w="9525">
                <a:solidFill>
                  <a:srgbClr val="A0A0A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•"/>
                  <a:defRPr sz="28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spcBef>
                    <a:spcPts val="300"/>
                  </a:spcBef>
                  <a:buClr>
                    <a:schemeClr val="accent2"/>
                  </a:buClr>
                  <a:buFont typeface="Georgia" panose="02040502050405020303" pitchFamily="18" charset="0"/>
                  <a:buChar char="▫"/>
                  <a:defRPr sz="2600">
                    <a:solidFill>
                      <a:schemeClr val="accent2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400">
                    <a:solidFill>
                      <a:schemeClr val="accent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200">
                    <a:solidFill>
                      <a:schemeClr val="accent1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</a:defRPr>
                </a:lvl5pPr>
                <a:lvl6pPr marL="25146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</a:defRPr>
                </a:lvl6pPr>
                <a:lvl7pPr marL="29718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</a:defRPr>
                </a:lvl7pPr>
                <a:lvl8pPr marL="34290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</a:defRPr>
                </a:lvl8pPr>
                <a:lvl9pPr marL="38862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sz="2400">
                  <a:latin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5587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03767" y="762001"/>
            <a:ext cx="8229600" cy="1069975"/>
          </a:xfrm>
        </p:spPr>
        <p:txBody>
          <a:bodyPr/>
          <a:lstStyle/>
          <a:p>
            <a:pPr eaLnBrk="1" hangingPunct="1"/>
            <a:r>
              <a:rPr lang="en-US" dirty="0" smtClean="0"/>
              <a:t>1) Using the WHERE Clause</a:t>
            </a: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2133600" y="1831976"/>
            <a:ext cx="8153400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sz="2400" dirty="0">
                <a:latin typeface="Times New Roman" panose="02020603050405020304" pitchFamily="18" charset="0"/>
              </a:rPr>
              <a:t>To select only the persons living in the city "</a:t>
            </a:r>
            <a:r>
              <a:rPr lang="en-US" sz="2400" dirty="0" err="1">
                <a:latin typeface="Times New Roman" panose="02020603050405020304" pitchFamily="18" charset="0"/>
              </a:rPr>
              <a:t>Sandnes</a:t>
            </a:r>
            <a:r>
              <a:rPr lang="en-US" sz="2400" dirty="0">
                <a:latin typeface="Times New Roman" panose="02020603050405020304" pitchFamily="18" charset="0"/>
              </a:rPr>
              <a:t>", we add a WHERE clause to the SELECT statement: </a:t>
            </a:r>
            <a:endParaRPr lang="en-US" sz="2400" dirty="0" smtClean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endParaRPr lang="en-US" sz="2400" dirty="0" smtClean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endParaRPr lang="en-US" sz="2400" dirty="0" smtClean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endParaRPr lang="en-US" sz="2400" dirty="0" smtClean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SELECT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* FROM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Persons WHERE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City='</a:t>
            </a: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Sandnes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'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305697"/>
              </p:ext>
            </p:extLst>
          </p:nvPr>
        </p:nvGraphicFramePr>
        <p:xfrm>
          <a:off x="2133600" y="2802848"/>
          <a:ext cx="6989163" cy="12668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4884"/>
                <a:gridCol w="1548752"/>
                <a:gridCol w="1207294"/>
                <a:gridCol w="1203230"/>
                <a:gridCol w="1284529"/>
                <a:gridCol w="780474"/>
              </a:tblGrid>
              <a:tr h="1202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SrNo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LastName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FirstName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Address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City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Hansen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Ola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Timoteivn 10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Sandnes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1951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Svendson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Tove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Borgvn</a:t>
                      </a:r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23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Sandnes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1978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Svendson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Stale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Kaivn</a:t>
                      </a:r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Sandnes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1980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Pettersen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Kari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Storgt</a:t>
                      </a:r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20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Satavnager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1960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11293"/>
              </p:ext>
            </p:extLst>
          </p:nvPr>
        </p:nvGraphicFramePr>
        <p:xfrm>
          <a:off x="2133600" y="5015850"/>
          <a:ext cx="6989163" cy="10134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4884"/>
                <a:gridCol w="1548752"/>
                <a:gridCol w="1207294"/>
                <a:gridCol w="1203230"/>
                <a:gridCol w="1284529"/>
                <a:gridCol w="780474"/>
              </a:tblGrid>
              <a:tr h="1202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Sr.No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LastName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FirstName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Address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City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Hansen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Ola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Timoteivn 10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Sandnes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1951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Svendson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Tove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Borgvn</a:t>
                      </a:r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23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Sandnes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1978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Svendson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Stale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Kaivn</a:t>
                      </a:r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Sandnes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1980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403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" y="692152"/>
            <a:ext cx="8229600" cy="1069975"/>
          </a:xfrm>
        </p:spPr>
        <p:txBody>
          <a:bodyPr/>
          <a:lstStyle/>
          <a:p>
            <a:pPr eaLnBrk="1" hangingPunct="1"/>
            <a:r>
              <a:rPr lang="en-US" dirty="0" smtClean="0"/>
              <a:t>The LIKE Condition </a:t>
            </a: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1446835" y="1752601"/>
            <a:ext cx="96764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sz="2400" dirty="0">
                <a:latin typeface="Times New Roman" panose="02020603050405020304" pitchFamily="18" charset="0"/>
              </a:rPr>
              <a:t>The LIKE condition is used to specify a search for a pattern in a column. </a:t>
            </a:r>
          </a:p>
        </p:txBody>
      </p:sp>
      <p:sp>
        <p:nvSpPr>
          <p:cNvPr id="24580" name="Rectangle 17"/>
          <p:cNvSpPr>
            <a:spLocks noChangeArrowheads="1"/>
          </p:cNvSpPr>
          <p:nvPr/>
        </p:nvSpPr>
        <p:spPr bwMode="auto">
          <a:xfrm>
            <a:off x="2285999" y="2336951"/>
            <a:ext cx="8837271" cy="880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sz="2000" i="1" dirty="0">
                <a:latin typeface="Times New Roman" panose="02020603050405020304" pitchFamily="18" charset="0"/>
              </a:rPr>
              <a:t>Syntax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SELECT column FROM </a:t>
            </a: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table WHERE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column LIKE </a:t>
            </a: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pattern ;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581" name="Rectangle 18"/>
          <p:cNvSpPr>
            <a:spLocks noChangeArrowheads="1"/>
          </p:cNvSpPr>
          <p:nvPr/>
        </p:nvSpPr>
        <p:spPr bwMode="auto">
          <a:xfrm>
            <a:off x="1973483" y="3566933"/>
            <a:ext cx="8779398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9pPr>
          </a:lstStyle>
          <a:p>
            <a:pPr marL="342900" indent="-342900">
              <a:spcBef>
                <a:spcPct val="50000"/>
              </a:spcBef>
              <a:buClrTx/>
            </a:pPr>
            <a:r>
              <a:rPr lang="en-US" sz="2400" dirty="0">
                <a:latin typeface="Times New Roman" panose="02020603050405020304" pitchFamily="18" charset="0"/>
              </a:rPr>
              <a:t>A "%" sign can be used to define wildcards (missing letters in the pattern) both before and after the pattern</a:t>
            </a:r>
            <a:r>
              <a:rPr lang="en-US" sz="2400" dirty="0" smtClean="0">
                <a:latin typeface="Times New Roman" panose="02020603050405020304" pitchFamily="18" charset="0"/>
              </a:rPr>
              <a:t>.</a:t>
            </a:r>
          </a:p>
          <a:p>
            <a:pPr marL="342900" indent="-342900">
              <a:spcBef>
                <a:spcPct val="50000"/>
              </a:spcBef>
              <a:buClrTx/>
            </a:pPr>
            <a:r>
              <a:rPr lang="en-US" sz="2400" dirty="0" smtClean="0">
                <a:latin typeface="Times New Roman" panose="02020603050405020304" pitchFamily="18" charset="0"/>
              </a:rPr>
              <a:t>A “?” sign </a:t>
            </a:r>
            <a:r>
              <a:rPr lang="en-US" sz="2400" dirty="0">
                <a:latin typeface="Times New Roman" panose="02020603050405020304" pitchFamily="18" charset="0"/>
              </a:rPr>
              <a:t>can be used to define </a:t>
            </a:r>
            <a:r>
              <a:rPr lang="en-US" sz="2400" dirty="0" smtClean="0">
                <a:latin typeface="Times New Roman" panose="02020603050405020304" pitchFamily="18" charset="0"/>
              </a:rPr>
              <a:t>a single character.</a:t>
            </a:r>
            <a:endParaRPr lang="en-US" sz="24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23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06056" y="587415"/>
            <a:ext cx="8229600" cy="662651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Using LIKE</a:t>
            </a:r>
          </a:p>
        </p:txBody>
      </p:sp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1088020" y="1337842"/>
            <a:ext cx="9314727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9pPr>
          </a:lstStyle>
          <a:p>
            <a:pPr marL="342900" indent="-342900">
              <a:spcBef>
                <a:spcPct val="50000"/>
              </a:spcBef>
              <a:buClrTx/>
            </a:pPr>
            <a:r>
              <a:rPr lang="en-US" sz="2400" dirty="0">
                <a:latin typeface="Times New Roman" panose="02020603050405020304" pitchFamily="18" charset="0"/>
              </a:rPr>
              <a:t>The following SQL statement will return persons with first names that start with an 'O':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sk-SK" sz="2400" dirty="0">
                <a:latin typeface="Times New Roman" panose="02020603050405020304" pitchFamily="18" charset="0"/>
              </a:rPr>
              <a:t>	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SELECT * FROM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Persons WHERE </a:t>
            </a: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FirstName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 LIKE 'O%'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</a:rPr>
              <a:t>;</a:t>
            </a:r>
            <a:endParaRPr lang="en-US" sz="2400" dirty="0">
              <a:latin typeface="Times New Roman" panose="02020603050405020304" pitchFamily="18" charset="0"/>
            </a:endParaRPr>
          </a:p>
          <a:p>
            <a:pPr marL="342900" indent="-342900">
              <a:spcBef>
                <a:spcPct val="50000"/>
              </a:spcBef>
              <a:buClrTx/>
            </a:pPr>
            <a:r>
              <a:rPr lang="en-US" sz="2400" dirty="0" smtClean="0">
                <a:latin typeface="Times New Roman" panose="02020603050405020304" pitchFamily="18" charset="0"/>
              </a:rPr>
              <a:t>The </a:t>
            </a:r>
            <a:r>
              <a:rPr lang="en-US" sz="2400" dirty="0">
                <a:latin typeface="Times New Roman" panose="02020603050405020304" pitchFamily="18" charset="0"/>
              </a:rPr>
              <a:t>following SQL statement will return persons with first names that end with an 'a':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sk-SK" sz="2400" dirty="0">
                <a:latin typeface="Times New Roman" panose="02020603050405020304" pitchFamily="18" charset="0"/>
              </a:rPr>
              <a:t>	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SELECT * FROM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Persons WHERE </a:t>
            </a: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FirstName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 LIKE '%a'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;</a:t>
            </a:r>
          </a:p>
          <a:p>
            <a:pPr marL="342900" indent="-342900">
              <a:spcBef>
                <a:spcPct val="50000"/>
              </a:spcBef>
              <a:buClrTx/>
            </a:pPr>
            <a:r>
              <a:rPr lang="en-US" sz="2400" dirty="0">
                <a:latin typeface="Times New Roman" panose="02020603050405020304" pitchFamily="18" charset="0"/>
              </a:rPr>
              <a:t>The following SQL statement will return persons with first names that contain the pattern 'la':</a:t>
            </a:r>
          </a:p>
          <a:p>
            <a:pPr>
              <a:spcBef>
                <a:spcPct val="50000"/>
              </a:spcBef>
              <a:buClrTx/>
              <a:buNone/>
            </a:pPr>
            <a:r>
              <a:rPr lang="sk-SK" sz="2400" dirty="0">
                <a:latin typeface="Times New Roman" panose="02020603050405020304" pitchFamily="18" charset="0"/>
              </a:rPr>
              <a:t>	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SELECT * FROM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Persons WHERE </a:t>
            </a: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FirstName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 LIKE '%la%' 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99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</a:rPr>
            </a:br>
            <a:r>
              <a:rPr lang="en-US" dirty="0" smtClean="0">
                <a:latin typeface="Times New Roman" panose="02020603050405020304" pitchFamily="18" charset="0"/>
              </a:rPr>
              <a:t>A </a:t>
            </a:r>
            <a:r>
              <a:rPr lang="en-US" dirty="0">
                <a:latin typeface="Times New Roman" panose="02020603050405020304" pitchFamily="18" charset="0"/>
              </a:rPr>
              <a:t>“?” sign can be used to define a single character.</a:t>
            </a:r>
            <a:br>
              <a:rPr lang="en-US" dirty="0">
                <a:latin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SELECT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Year ,</a:t>
            </a:r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LastName</a:t>
            </a:r>
            <a:r>
              <a:rPr lang="en-I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Persons WHERE </a:t>
            </a:r>
            <a:r>
              <a:rPr lang="en-IN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LastName</a:t>
            </a:r>
            <a:r>
              <a:rPr lang="en-I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like ‘H?’;</a:t>
            </a:r>
          </a:p>
          <a:p>
            <a:r>
              <a:rPr lang="en-IN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:   </a:t>
            </a:r>
          </a:p>
          <a:p>
            <a:endParaRPr lang="en-IN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258267"/>
              </p:ext>
            </p:extLst>
          </p:nvPr>
        </p:nvGraphicFramePr>
        <p:xfrm>
          <a:off x="3015848" y="3439073"/>
          <a:ext cx="5931382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0450"/>
                <a:gridCol w="4060932"/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1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+mn-cs"/>
                        </a:rPr>
                        <a:t>         </a:t>
                      </a:r>
                      <a:r>
                        <a:rPr lang="en-IN" sz="2400" b="1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LastName</a:t>
                      </a:r>
                      <a:r>
                        <a:rPr lang="en-IN" sz="24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IN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1951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H</a:t>
                      </a:r>
                      <a:endParaRPr lang="en-IN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784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61098" y="670424"/>
            <a:ext cx="8850775" cy="351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buNone/>
            </a:pPr>
            <a:r>
              <a:rPr lang="en-US" sz="2400" b="1" u="sng" dirty="0" smtClean="0"/>
              <a:t>Example: </a:t>
            </a:r>
          </a:p>
          <a:p>
            <a:pPr>
              <a:lnSpc>
                <a:spcPct val="110000"/>
              </a:lnSpc>
              <a:buNone/>
            </a:pPr>
            <a:endParaRPr lang="en-US" sz="2000" b="1" u="sng" dirty="0" smtClean="0">
              <a:solidFill>
                <a:schemeClr val="accent3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10000"/>
              </a:lnSpc>
              <a:buNone/>
            </a:pPr>
            <a:r>
              <a:rPr lang="en-US" sz="2800" b="1" dirty="0" smtClean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CREATE </a:t>
            </a: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TABLE student (</a:t>
            </a:r>
            <a:r>
              <a:rPr lang="en-US" sz="2400" b="1" dirty="0" err="1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Stud_id</a:t>
            </a: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number(3), </a:t>
            </a:r>
            <a:r>
              <a:rPr lang="en-US" sz="2400" b="1" dirty="0" err="1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Stud_name</a:t>
            </a: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varchar2(20</a:t>
            </a: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), Gender varchar2(1), </a:t>
            </a:r>
            <a:r>
              <a:rPr lang="en-US" sz="2400" b="1" dirty="0" err="1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Year_of_Add</a:t>
            </a: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number(4), DOB date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);</a:t>
            </a:r>
          </a:p>
          <a:p>
            <a:pPr>
              <a:lnSpc>
                <a:spcPct val="110000"/>
              </a:lnSpc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describe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student;</a:t>
            </a:r>
          </a:p>
          <a:p>
            <a:pPr>
              <a:lnSpc>
                <a:spcPct val="110000"/>
              </a:lnSpc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10000"/>
              </a:lnSpc>
              <a:buNone/>
            </a:pPr>
            <a:r>
              <a:rPr lang="en-US" dirty="0"/>
              <a:t> 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85" y="3462728"/>
            <a:ext cx="7772400" cy="271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4146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SELECT WITH BETWEEN OPERATER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0705" y="2541942"/>
            <a:ext cx="10277005" cy="1475422"/>
          </a:xfrm>
        </p:spPr>
        <p:txBody>
          <a:bodyPr>
            <a:normAutofit lnSpcReduction="10000"/>
          </a:bodyPr>
          <a:lstStyle/>
          <a:p>
            <a:r>
              <a:rPr lang="en-IN" b="1" dirty="0" smtClean="0"/>
              <a:t>Between :  search </a:t>
            </a:r>
            <a:r>
              <a:rPr lang="en-IN" b="1" dirty="0" err="1" smtClean="0"/>
              <a:t>rannge</a:t>
            </a:r>
            <a:r>
              <a:rPr lang="en-IN" b="1" dirty="0" smtClean="0"/>
              <a:t> from given database .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SELECT </a:t>
            </a:r>
            <a:r>
              <a:rPr lang="en-I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FirstName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FROM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Persons where </a:t>
            </a:r>
            <a:r>
              <a:rPr lang="en-I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SrNo</a:t>
            </a:r>
            <a:r>
              <a:rPr lang="en-IN" b="1" dirty="0" smtClean="0"/>
              <a:t> BETWEEN 2 AND 4;</a:t>
            </a:r>
          </a:p>
          <a:p>
            <a:r>
              <a:rPr lang="en-IN" b="1" dirty="0" smtClean="0"/>
              <a:t> RESULT : </a:t>
            </a:r>
          </a:p>
          <a:p>
            <a:endParaRPr lang="en-IN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229710"/>
              </p:ext>
            </p:extLst>
          </p:nvPr>
        </p:nvGraphicFramePr>
        <p:xfrm>
          <a:off x="2974298" y="4017364"/>
          <a:ext cx="4850567" cy="1257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50567"/>
              </a:tblGrid>
              <a:tr h="1202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FirstName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Tove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Stale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Kari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789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/>
              <a:t>SELECT </a:t>
            </a:r>
            <a:r>
              <a:rPr lang="en-IN" sz="3600" b="1" dirty="0" smtClean="0"/>
              <a:t>WITH LOGICAL OPERATOR </a:t>
            </a:r>
            <a:endParaRPr lang="en-IN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3"/>
            <a:ext cx="9601196" cy="740903"/>
          </a:xfrm>
        </p:spPr>
        <p:txBody>
          <a:bodyPr>
            <a:noAutofit/>
          </a:bodyPr>
          <a:lstStyle/>
          <a:p>
            <a:r>
              <a:rPr lang="en-IN" b="1" dirty="0" smtClean="0"/>
              <a:t>AND,OR,NOT </a:t>
            </a:r>
          </a:p>
          <a:p>
            <a:r>
              <a:rPr lang="en-IN" sz="2000" b="1" dirty="0" smtClean="0">
                <a:solidFill>
                  <a:srgbClr val="FF0000"/>
                </a:solidFill>
              </a:rPr>
              <a:t>1) 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SELECT  </a:t>
            </a:r>
            <a:r>
              <a:rPr lang="en-US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</a:rPr>
              <a:t>SrNo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,</a:t>
            </a:r>
            <a:r>
              <a:rPr lang="en-IN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FirstName</a:t>
            </a:r>
            <a:r>
              <a:rPr lang="en-I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FROM Persons where Year =1951 OR Year= 1980 ;</a:t>
            </a:r>
            <a:endParaRPr lang="en-US" sz="1600" b="1" dirty="0" smtClean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	Result :</a:t>
            </a:r>
            <a:r>
              <a:rPr lang="en-US" sz="16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endParaRPr lang="en-IN" sz="1600" dirty="0">
              <a:solidFill>
                <a:srgbClr val="FF000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299012"/>
              </p:ext>
            </p:extLst>
          </p:nvPr>
        </p:nvGraphicFramePr>
        <p:xfrm>
          <a:off x="3424001" y="3546988"/>
          <a:ext cx="4430843" cy="9429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186"/>
                <a:gridCol w="2462657"/>
              </a:tblGrid>
              <a:tr h="1202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SrNo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FirstName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Ola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Stale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089175"/>
              </p:ext>
            </p:extLst>
          </p:nvPr>
        </p:nvGraphicFramePr>
        <p:xfrm>
          <a:off x="4613222" y="5296153"/>
          <a:ext cx="2716967" cy="8515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6880"/>
                <a:gridCol w="1510087"/>
              </a:tblGrid>
              <a:tr h="1202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SrNo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FirstName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Ola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Kari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944380" y="4649822"/>
            <a:ext cx="106580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2) SELECT  </a:t>
            </a: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SrNo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,</a:t>
            </a:r>
            <a:r>
              <a:rPr lang="en-I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FirstName</a:t>
            </a:r>
            <a:r>
              <a:rPr lang="en-I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 FROM Persons where </a:t>
            </a:r>
            <a:r>
              <a:rPr lang="en-IN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LastName</a:t>
            </a:r>
            <a:r>
              <a:rPr lang="en-I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NOT like </a:t>
            </a:r>
            <a:r>
              <a:rPr lang="en-I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Svendson</a:t>
            </a:r>
            <a:endParaRPr lang="en-I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02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2) ORDER BY CLAUSE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The </a:t>
            </a:r>
            <a:r>
              <a:rPr lang="en-GB" b="1" dirty="0"/>
              <a:t>SQL ORDER BY clause</a:t>
            </a:r>
            <a:r>
              <a:rPr lang="en-GB" dirty="0"/>
              <a:t> is used to sort the data in either ascending or descending order, based on one or more </a:t>
            </a:r>
            <a:r>
              <a:rPr lang="en-GB" dirty="0" smtClean="0"/>
              <a:t>columns.</a:t>
            </a:r>
          </a:p>
          <a:p>
            <a:r>
              <a:rPr lang="en-GB" dirty="0"/>
              <a:t>The ORDER BY keyword sorts the records in ascending order by default. To sort the records in descending order, use the DESC keyword</a:t>
            </a:r>
            <a:r>
              <a:rPr lang="en-GB" dirty="0" smtClean="0"/>
              <a:t>.</a:t>
            </a:r>
          </a:p>
          <a:p>
            <a:r>
              <a:rPr lang="en-GB" dirty="0"/>
              <a:t>ORDER BY is used with the SQL SELECT statement and is usually specified after the WHERE, HAVING, and GROUP BY clauses, if present in the query.</a:t>
            </a:r>
          </a:p>
          <a:p>
            <a:pPr marL="0" indent="0">
              <a:buNone/>
            </a:pPr>
            <a:r>
              <a:rPr lang="en-GB" b="1" u="sng" dirty="0"/>
              <a:t>Note −</a:t>
            </a:r>
          </a:p>
          <a:p>
            <a:r>
              <a:rPr lang="en-GB" dirty="0"/>
              <a:t>Some databases sort the query results in an ascending order by default.</a:t>
            </a:r>
          </a:p>
          <a:p>
            <a:r>
              <a:rPr lang="en-GB" dirty="0"/>
              <a:t>To sort the data in ascending order, we use the keyword </a:t>
            </a:r>
            <a:r>
              <a:rPr lang="en-GB" b="1" dirty="0"/>
              <a:t>ASC</a:t>
            </a:r>
            <a:r>
              <a:rPr lang="en-GB" dirty="0"/>
              <a:t>.</a:t>
            </a:r>
          </a:p>
          <a:p>
            <a:r>
              <a:rPr lang="en-GB" dirty="0"/>
              <a:t>To sort the data in descending order, we use the keyword </a:t>
            </a:r>
            <a:r>
              <a:rPr lang="en-GB" b="1" dirty="0"/>
              <a:t>DESC</a:t>
            </a:r>
            <a:endParaRPr lang="en-GB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324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167091" y="3446915"/>
            <a:ext cx="10361294" cy="784830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SELECT column-list FROM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table_name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[ORDER BY column1, column2, ..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columnN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] [ASC | DESC];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92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51345" y="716745"/>
            <a:ext cx="2386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BY with ASC</a:t>
            </a:r>
            <a:endParaRPr lang="en-IN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61652" y="1083076"/>
            <a:ext cx="71234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/>
              <a:t>SELECT * FROM CUSTOMERS ORDER BY </a:t>
            </a:r>
            <a:r>
              <a:rPr lang="en-GB" sz="2000" b="1" dirty="0" err="1" smtClean="0"/>
              <a:t>first_name</a:t>
            </a:r>
            <a:r>
              <a:rPr lang="en-GB" sz="2000" b="1" dirty="0" smtClean="0"/>
              <a:t> ASC ;</a:t>
            </a:r>
            <a:endParaRPr lang="en-IN" sz="2000" b="1" dirty="0"/>
          </a:p>
        </p:txBody>
      </p:sp>
      <p:pic>
        <p:nvPicPr>
          <p:cNvPr id="4" name="Picture 2" descr="How to use ORDER BY in SQ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397" y="2104649"/>
            <a:ext cx="4839580" cy="394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68511" y="1393807"/>
            <a:ext cx="6319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 smtClean="0"/>
              <a:t> OR</a:t>
            </a:r>
            <a:endParaRPr lang="en-IN" sz="2000" b="1" dirty="0"/>
          </a:p>
        </p:txBody>
      </p:sp>
      <p:sp>
        <p:nvSpPr>
          <p:cNvPr id="6" name="Rectangle 5"/>
          <p:cNvSpPr/>
          <p:nvPr/>
        </p:nvSpPr>
        <p:spPr>
          <a:xfrm>
            <a:off x="484186" y="1849517"/>
            <a:ext cx="67788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 smtClean="0"/>
              <a:t>  SELECT </a:t>
            </a:r>
            <a:r>
              <a:rPr lang="en-GB" sz="2000" b="1" dirty="0"/>
              <a:t>* FROM CUSTOMERS ORDER BY </a:t>
            </a:r>
            <a:r>
              <a:rPr lang="en-GB" sz="2000" b="1" dirty="0" err="1" smtClean="0"/>
              <a:t>first_name</a:t>
            </a:r>
            <a:r>
              <a:rPr lang="en-GB" sz="2000" b="1" dirty="0" smtClean="0"/>
              <a:t> ;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324295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939446" y="1295640"/>
            <a:ext cx="10378127" cy="49244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;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sz="3200" dirty="0">
                <a:latin typeface="Droid Sans Mono"/>
              </a:rPr>
              <a:t>SELECT * FROM Customers ORDER BY age ASC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0" name="Picture 2" descr="How to use ORDER BY with ASC in SQ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788082"/>
            <a:ext cx="6400071" cy="426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13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68032" y="883646"/>
            <a:ext cx="2452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BY with DESC</a:t>
            </a:r>
            <a:endParaRPr lang="en-IN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68622" y="1647467"/>
            <a:ext cx="5994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rgbClr val="0714B7"/>
                </a:solidFill>
                <a:latin typeface="Liberation Mono"/>
              </a:rPr>
              <a:t>SELECT</a:t>
            </a:r>
            <a:r>
              <a:rPr lang="en-GB" dirty="0" smtClean="0">
                <a:solidFill>
                  <a:srgbClr val="000000"/>
                </a:solidFill>
                <a:latin typeface="Liberation Mono"/>
              </a:rPr>
              <a:t> </a:t>
            </a:r>
            <a:r>
              <a:rPr lang="en-GB" dirty="0">
                <a:solidFill>
                  <a:srgbClr val="9A6E3A"/>
                </a:solidFill>
                <a:latin typeface="Liberation Mono"/>
              </a:rPr>
              <a:t>*</a:t>
            </a:r>
            <a:r>
              <a:rPr lang="en-GB" dirty="0">
                <a:solidFill>
                  <a:srgbClr val="000000"/>
                </a:solidFill>
                <a:latin typeface="Liberation Mono"/>
              </a:rPr>
              <a:t> </a:t>
            </a:r>
            <a:r>
              <a:rPr lang="en-GB" dirty="0">
                <a:solidFill>
                  <a:srgbClr val="0714B7"/>
                </a:solidFill>
                <a:latin typeface="Liberation Mono"/>
              </a:rPr>
              <a:t>FROM</a:t>
            </a:r>
            <a:r>
              <a:rPr lang="en-GB" dirty="0">
                <a:solidFill>
                  <a:srgbClr val="000000"/>
                </a:solidFill>
                <a:latin typeface="Liberation Mono"/>
              </a:rPr>
              <a:t> CUSTOMERS </a:t>
            </a:r>
            <a:r>
              <a:rPr lang="en-GB" dirty="0">
                <a:solidFill>
                  <a:srgbClr val="0714B7"/>
                </a:solidFill>
                <a:latin typeface="Liberation Mono"/>
              </a:rPr>
              <a:t>ORDER</a:t>
            </a:r>
            <a:r>
              <a:rPr lang="en-GB" dirty="0">
                <a:solidFill>
                  <a:srgbClr val="000000"/>
                </a:solidFill>
                <a:latin typeface="Liberation Mono"/>
              </a:rPr>
              <a:t> </a:t>
            </a:r>
            <a:r>
              <a:rPr lang="en-GB" dirty="0">
                <a:solidFill>
                  <a:srgbClr val="0714B7"/>
                </a:solidFill>
                <a:latin typeface="Liberation Mono"/>
              </a:rPr>
              <a:t>BY</a:t>
            </a:r>
            <a:r>
              <a:rPr lang="en-GB" dirty="0">
                <a:solidFill>
                  <a:srgbClr val="000000"/>
                </a:solidFill>
                <a:latin typeface="Liberation Mono"/>
              </a:rPr>
              <a:t> </a:t>
            </a:r>
            <a:r>
              <a:rPr lang="en-GB" dirty="0" smtClean="0">
                <a:solidFill>
                  <a:srgbClr val="000000"/>
                </a:solidFill>
                <a:latin typeface="Liberation Mono"/>
              </a:rPr>
              <a:t>age </a:t>
            </a:r>
            <a:r>
              <a:rPr lang="en-GB" dirty="0">
                <a:solidFill>
                  <a:srgbClr val="0714B7"/>
                </a:solidFill>
                <a:latin typeface="Liberation Mono"/>
              </a:rPr>
              <a:t>DESC</a:t>
            </a:r>
            <a:r>
              <a:rPr lang="en-GB" dirty="0">
                <a:solidFill>
                  <a:srgbClr val="999999"/>
                </a:solidFill>
                <a:latin typeface="Liberation Mono"/>
              </a:rPr>
              <a:t>;</a:t>
            </a:r>
            <a:endParaRPr lang="en-IN" dirty="0"/>
          </a:p>
        </p:txBody>
      </p:sp>
      <p:pic>
        <p:nvPicPr>
          <p:cNvPr id="3077" name="Picture 5" descr="How to use ORDER BY with DSC in SQ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674" y="2272392"/>
            <a:ext cx="7449192" cy="370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57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047034" y="872834"/>
            <a:ext cx="10450422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effectLst/>
                <a:latin typeface="Droid Sans Mono"/>
              </a:rPr>
              <a:t>SELECT * FROM Customers ORDER BY </a:t>
            </a:r>
            <a:r>
              <a:rPr kumimoji="0" lang="en-US" sz="2800" b="0" i="0" u="none" strike="noStrike" cap="none" normalizeH="0" baseline="0" dirty="0" err="1" smtClean="0">
                <a:ln>
                  <a:noFill/>
                </a:ln>
                <a:effectLst/>
                <a:latin typeface="Droid Sans Mono"/>
              </a:rPr>
              <a:t>first_name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effectLst/>
                <a:latin typeface="Droid Sans Mono"/>
              </a:rPr>
              <a:t>, age;</a:t>
            </a:r>
            <a:r>
              <a:rPr kumimoji="0" lang="en-US" sz="3600" b="0" i="0" u="none" strike="noStrike" cap="none" normalizeH="0" baseline="0" dirty="0" smtClean="0">
                <a:ln>
                  <a:noFill/>
                </a:ln>
                <a:effectLst/>
              </a:rPr>
              <a:t> </a:t>
            </a:r>
            <a:endParaRPr kumimoji="0" lang="en-US" sz="54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9218" name="Picture 2" descr="How to use ORDER BY with multiple columns in SQ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428" y="1426832"/>
            <a:ext cx="6307633" cy="4764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99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90313" y="883099"/>
            <a:ext cx="63216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</a:t>
            </a:r>
            <a:r>
              <a:rPr lang="en-GB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BY with WHERE clause</a:t>
            </a:r>
            <a:endParaRPr lang="en-GB" sz="2400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190313" y="1549593"/>
            <a:ext cx="9698637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effectLst/>
                <a:latin typeface="Droid Sans Mono"/>
              </a:rPr>
              <a:t>SELECT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effectLst/>
                <a:latin typeface="Droid Sans Mono"/>
              </a:rPr>
              <a:t>last_name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effectLst/>
                <a:latin typeface="Droid Sans Mono"/>
              </a:rPr>
              <a:t>, age FROM Customers WHERE NOT country = 'UK' ORDER BY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effectLst/>
                <a:latin typeface="Droid Sans Mono"/>
              </a:rPr>
              <a:t>last_name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effectLst/>
                <a:latin typeface="Droid Sans Mono"/>
              </a:rPr>
              <a:t> DESC;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effectLst/>
              </a:rPr>
              <a:t> </a:t>
            </a:r>
            <a:endParaRPr kumimoji="0" lang="en-US" sz="40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8196" name="Picture 4" descr="How to use ORDER BY with WHERE in SQ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973" y="1940079"/>
            <a:ext cx="6565693" cy="408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89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55589" y="895998"/>
            <a:ext cx="72592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b="1" dirty="0" smtClean="0"/>
              <a:t>3) Group </a:t>
            </a:r>
            <a:r>
              <a:rPr lang="en-IN" sz="2800" b="1" dirty="0"/>
              <a:t>by </a:t>
            </a:r>
            <a:r>
              <a:rPr lang="en-IN" sz="2800" b="1" dirty="0" smtClean="0"/>
              <a:t> Clause </a:t>
            </a:r>
            <a:endParaRPr lang="en-IN" sz="2800" b="1" dirty="0"/>
          </a:p>
        </p:txBody>
      </p:sp>
      <p:sp>
        <p:nvSpPr>
          <p:cNvPr id="3" name="Rectangle 2"/>
          <p:cNvSpPr/>
          <p:nvPr/>
        </p:nvSpPr>
        <p:spPr>
          <a:xfrm>
            <a:off x="1415968" y="1615987"/>
            <a:ext cx="1011241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 </a:t>
            </a:r>
            <a:r>
              <a:rPr lang="en-GB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By</a:t>
            </a:r>
            <a:r>
              <a:rPr lang="en-GB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statement is used for organizing similar data into groups. The data is further organized with the help of equivalent function. It means, if different rows in a precise column have the same values, it will arrange those rows in a group</a:t>
            </a:r>
            <a:r>
              <a:rPr lang="en-GB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GB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SELECT</a:t>
            </a: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statement is used with the </a:t>
            </a:r>
            <a:r>
              <a:rPr lang="en-GB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BY</a:t>
            </a: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clause in the SQL query.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clause is placed before the </a:t>
            </a:r>
            <a:r>
              <a:rPr lang="en-GB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BY</a:t>
            </a: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clause in </a:t>
            </a:r>
            <a:r>
              <a:rPr lang="en-GB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BY</a:t>
            </a: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clause is placed after the </a:t>
            </a:r>
            <a:r>
              <a:rPr lang="en-GB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BY</a:t>
            </a: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clause in </a:t>
            </a:r>
            <a:r>
              <a:rPr lang="en-GB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55589" y="3844081"/>
            <a:ext cx="2228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25265E"/>
                </a:solidFill>
                <a:latin typeface="euclid_circular_a"/>
              </a:rPr>
              <a:t>GROUP BY Syntax</a:t>
            </a:r>
            <a:endParaRPr lang="en-IN" b="1" i="0" dirty="0">
              <a:solidFill>
                <a:srgbClr val="25265E"/>
              </a:solidFill>
              <a:effectLst/>
              <a:latin typeface="euclid_circular_a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155589" y="4225517"/>
            <a:ext cx="866931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smtClean="0">
                <a:ln>
                  <a:noFill/>
                </a:ln>
                <a:effectLst/>
                <a:latin typeface="Droid Sans Mono"/>
              </a:rPr>
              <a:t>SELECT column1, column2, ... FROM table GROUP BY columnA, columnB, ...;</a:t>
            </a:r>
            <a:r>
              <a:rPr kumimoji="0" lang="en-US" sz="2400" b="1" i="0" u="none" strike="noStrike" cap="none" normalizeH="0" baseline="0" smtClean="0">
                <a:ln>
                  <a:noFill/>
                </a:ln>
                <a:effectLst/>
              </a:rPr>
              <a:t> </a:t>
            </a:r>
            <a:endParaRPr kumimoji="0" lang="en-US" sz="4000" b="1" i="0" u="none" strike="noStrike" cap="none" normalizeH="0" baseline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566485" y="4548074"/>
            <a:ext cx="9961898" cy="1692771"/>
          </a:xfrm>
          <a:prstGeom prst="rect">
            <a:avLst/>
          </a:prstGeom>
          <a:solidFill>
            <a:srgbClr val="F9FAF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7457" tIns="0" rIns="17457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uclid_circular_a"/>
              </a:rPr>
              <a:t>Here,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roid Sans Mono"/>
              </a:rPr>
              <a:t>column1, column2 .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roid Sans Mono"/>
              </a:rPr>
              <a:t>..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uclid_circular_a"/>
              </a:rPr>
              <a:t> are the columns of the table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roid Sans Mono"/>
              </a:rPr>
              <a:t>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roid Sans Mono"/>
              </a:rPr>
              <a:t>able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uclid_circular_a"/>
              </a:rPr>
              <a:t> is the name of the table from where the rows are selected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Droid Sans Mono"/>
              </a:rPr>
              <a:t>columnA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roid Sans Mono"/>
              </a:rPr>
              <a:t>,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Droid Sans Mono"/>
              </a:rPr>
              <a:t>columnB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roid Sans Mono"/>
              </a:rPr>
              <a:t>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roid Sans Mono"/>
              </a:rPr>
              <a:t>...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uclid_circular_a"/>
              </a:rPr>
              <a:t> are the column(s) based on which the rows will be grouped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79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DDL </a:t>
            </a:r>
            <a:r>
              <a:rPr lang="en-US" sz="36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6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</a:t>
            </a:r>
            <a:r>
              <a:rPr lang="en-US" sz="3600" dirty="0" smtClean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 Table</a:t>
            </a:r>
            <a:r>
              <a:rPr lang="en-US" sz="36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  <a:defRPr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Use the ALTER TABLE statement to:</a:t>
            </a:r>
          </a:p>
          <a:p>
            <a:pPr>
              <a:defRPr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Add a new column</a:t>
            </a:r>
          </a:p>
          <a:p>
            <a:pPr>
              <a:defRPr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Modify an existing column</a:t>
            </a:r>
          </a:p>
          <a:p>
            <a:pPr lvl="1">
              <a:defRPr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Change data type ,size of column</a:t>
            </a:r>
          </a:p>
          <a:p>
            <a:pPr>
              <a:defRPr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Define a default value for the new column</a:t>
            </a:r>
          </a:p>
          <a:p>
            <a:pPr>
              <a:defRPr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Drop a column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89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199213" y="1107625"/>
            <a:ext cx="10303239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 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GROUP BY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clause is used in conjunction with aggregate functions such as 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556F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MIN() and MAX()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556F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SUM() and AVG()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556F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COUNT()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etc.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99213" y="725987"/>
            <a:ext cx="12207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/>
              <a:t>NOTE</a:t>
            </a:r>
            <a:r>
              <a:rPr lang="en-IN" dirty="0"/>
              <a:t>: </a:t>
            </a:r>
          </a:p>
        </p:txBody>
      </p:sp>
      <p:pic>
        <p:nvPicPr>
          <p:cNvPr id="4" name="Picture 2" descr="How to use GROUP BY clause in SQ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604" y="1987836"/>
            <a:ext cx="9039069" cy="4323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77294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888760" y="982663"/>
            <a:ext cx="7712439" cy="485775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Example : </a:t>
            </a:r>
            <a:endParaRPr lang="en-IN" dirty="0"/>
          </a:p>
        </p:txBody>
      </p:sp>
      <p:pic>
        <p:nvPicPr>
          <p:cNvPr id="2050" name="Picture 2" descr="How to use GROUP BY clause in SQL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937" y="1598092"/>
            <a:ext cx="9039069" cy="4323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88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454046" y="1111984"/>
            <a:ext cx="1002842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effectLst/>
                <a:latin typeface="Droid Sans Mono"/>
              </a:rPr>
              <a:t>SELECT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effectLst/>
                <a:latin typeface="Droid Sans Mono"/>
              </a:rPr>
              <a:t>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effectLst/>
                <a:latin typeface="Droid Sans Mono"/>
              </a:rPr>
              <a:t>customer_id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effectLst/>
                <a:latin typeface="Droid Sans Mono"/>
              </a:rPr>
              <a:t>, SUM(amount) AS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effectLst/>
                <a:latin typeface="Droid Sans Mono"/>
              </a:rPr>
              <a:t>total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effectLst/>
                <a:latin typeface="Droid Sans Mono"/>
              </a:rPr>
              <a:t> FROM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effectLst/>
                <a:latin typeface="Droid Sans Mono"/>
              </a:rPr>
              <a:t>Orders 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effectLst/>
                <a:latin typeface="Droid Sans Mono"/>
              </a:rPr>
              <a:t>GROUP BY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effectLst/>
                <a:latin typeface="Droid Sans Mono"/>
              </a:rPr>
              <a:t>customer_id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effectLst/>
                <a:latin typeface="Droid Sans Mono"/>
              </a:rPr>
              <a:t> 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effectLst/>
                <a:latin typeface="Droid Sans Mono"/>
              </a:rPr>
              <a:t>;</a:t>
            </a: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;</a:t>
            </a:r>
            <a:r>
              <a:rPr kumimoji="0" lang="en-US" sz="1050" b="0" i="0" u="none" strike="noStrike" cap="none" normalizeH="0" dirty="0" smtClean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10121" y="1481316"/>
            <a:ext cx="1148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Example : </a:t>
            </a:r>
          </a:p>
        </p:txBody>
      </p:sp>
      <p:pic>
        <p:nvPicPr>
          <p:cNvPr id="12291" name="Picture 3" descr="How to use GROUP BY clause in SQ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046" y="1593743"/>
            <a:ext cx="8904157" cy="467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7948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982663"/>
            <a:ext cx="9601200" cy="650875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GROUP BY With Multiple Columns</a:t>
            </a:r>
            <a:br>
              <a:rPr lang="en-GB" b="1" dirty="0"/>
            </a:br>
            <a:endParaRPr lang="en-IN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274164" y="1602760"/>
            <a:ext cx="10583055" cy="369332"/>
          </a:xfrm>
          <a:prstGeom prst="rect">
            <a:avLst/>
          </a:prstGeom>
          <a:solidFill>
            <a:srgbClr val="F9FAF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7457" tIns="0" rIns="17457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roid Sans Mono"/>
              </a:rPr>
              <a:t>GROUP BY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uclid_circular_a"/>
              </a:rPr>
              <a:t> can also be used to group rows based on multiple columns.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294151" y="2157640"/>
            <a:ext cx="10208302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effectLst/>
                <a:latin typeface="Droid Sans Mono"/>
              </a:rPr>
              <a:t>SELECT country, state, MIN(age) AS </a:t>
            </a:r>
            <a:r>
              <a:rPr kumimoji="0" lang="en-US" sz="2000" b="1" i="0" u="none" strike="noStrike" cap="none" normalizeH="0" baseline="0" dirty="0" err="1" smtClean="0">
                <a:ln>
                  <a:noFill/>
                </a:ln>
                <a:effectLst/>
                <a:latin typeface="Droid Sans Mono"/>
              </a:rPr>
              <a:t>min_age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effectLst/>
                <a:latin typeface="Droid Sans Mono"/>
              </a:rPr>
              <a:t> FROM Persons GROUP BY country, state;</a:t>
            </a:r>
            <a:r>
              <a:rPr kumimoji="0" lang="en-US" sz="2800" b="1" i="0" u="none" strike="noStrike" cap="none" normalizeH="0" baseline="0" dirty="0" smtClean="0">
                <a:ln>
                  <a:noFill/>
                </a:ln>
                <a:effectLst/>
              </a:rPr>
              <a:t> </a:t>
            </a:r>
            <a:endParaRPr kumimoji="0" lang="en-US" sz="4400" b="1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74164" y="3065090"/>
            <a:ext cx="98935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euclid_circular_a"/>
              </a:rPr>
              <a:t>Here, the SQL command groups all persons with similar </a:t>
            </a:r>
            <a:r>
              <a:rPr lang="en-GB" dirty="0">
                <a:latin typeface="Droid Sans Mono"/>
              </a:rPr>
              <a:t>country</a:t>
            </a:r>
            <a:r>
              <a:rPr lang="en-GB" dirty="0">
                <a:latin typeface="euclid_circular_a"/>
              </a:rPr>
              <a:t> and </a:t>
            </a:r>
            <a:r>
              <a:rPr lang="en-GB" dirty="0">
                <a:latin typeface="Droid Sans Mono"/>
              </a:rPr>
              <a:t>state</a:t>
            </a:r>
            <a:r>
              <a:rPr lang="en-GB" dirty="0">
                <a:latin typeface="euclid_circular_a"/>
              </a:rPr>
              <a:t>, and gives the minimum </a:t>
            </a:r>
            <a:r>
              <a:rPr lang="en-GB" dirty="0">
                <a:latin typeface="Droid Sans Mono"/>
              </a:rPr>
              <a:t>age</a:t>
            </a:r>
            <a:r>
              <a:rPr lang="en-GB" dirty="0">
                <a:latin typeface="euclid_circular_a"/>
              </a:rPr>
              <a:t> of each group.</a:t>
            </a:r>
          </a:p>
          <a:p>
            <a:r>
              <a:rPr lang="en-GB" dirty="0"/>
              <a:t/>
            </a:r>
            <a:br>
              <a:rPr lang="en-GB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925116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84420" y="787791"/>
            <a:ext cx="9601200" cy="44140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Having Clause </a:t>
            </a:r>
            <a:endParaRPr lang="en-IN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4294967295"/>
          </p:nvPr>
        </p:nvSpPr>
        <p:spPr bwMode="auto">
          <a:xfrm>
            <a:off x="884420" y="1487251"/>
            <a:ext cx="10717967" cy="615553"/>
          </a:xfrm>
          <a:prstGeom prst="rect">
            <a:avLst/>
          </a:prstGeom>
          <a:solidFill>
            <a:srgbClr val="F4F7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SQL 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HAVING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clause is used if we need to filter the result set based on aggregate functions such as 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MIN() and MAX()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SUM() and AVG()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 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COUNT()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8551" y="2282847"/>
            <a:ext cx="2420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25265E"/>
                </a:solidFill>
                <a:latin typeface="euclid_circular_a"/>
              </a:rPr>
              <a:t>SQL HAVING Syntax</a:t>
            </a:r>
            <a:endParaRPr lang="en-IN" b="1" i="0" dirty="0">
              <a:solidFill>
                <a:srgbClr val="25265E"/>
              </a:solidFill>
              <a:effectLst/>
              <a:latin typeface="euclid_circular_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426564" y="2652179"/>
            <a:ext cx="9059056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7030A0"/>
                </a:solidFill>
                <a:effectLst/>
                <a:latin typeface="Droid Sans Mono"/>
              </a:rPr>
              <a:t>SELECT AggFunc(column), extra_columns FROM table GROUP BY target_column HAVING condition</a:t>
            </a:r>
            <a:r>
              <a:rPr kumimoji="0" lang="en-US" sz="2400" b="0" i="0" u="none" strike="noStrike" cap="none" normalizeH="0" baseline="0" smtClean="0">
                <a:ln>
                  <a:noFill/>
                </a:ln>
                <a:solidFill>
                  <a:srgbClr val="7030A0"/>
                </a:solidFill>
                <a:effectLst/>
              </a:rPr>
              <a:t> </a:t>
            </a:r>
            <a:endParaRPr kumimoji="0" lang="en-US" sz="4000" b="0" i="0" u="none" strike="noStrike" cap="none" normalizeH="0" baseline="0" smtClean="0">
              <a:ln>
                <a:noFill/>
              </a:ln>
              <a:solidFill>
                <a:srgbClr val="7030A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1083038" y="3582722"/>
            <a:ext cx="10069643" cy="2277547"/>
          </a:xfrm>
          <a:prstGeom prst="rect">
            <a:avLst/>
          </a:prstGeom>
          <a:solidFill>
            <a:srgbClr val="F9FAF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7457" tIns="0" rIns="17457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uclid_circular_a"/>
              </a:rPr>
              <a:t>Here,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Droid Sans Mono"/>
              </a:rPr>
              <a:t>AggFunc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roid Sans Mono"/>
              </a:rPr>
              <a:t>(column)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uclid_circular_a"/>
              </a:rPr>
              <a:t> refers to any aggregate function applied to a column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Droid Sans Mono"/>
              </a:rPr>
              <a:t>extra_columns</a:t>
            </a: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uclid_circular_a"/>
              </a:rPr>
              <a:t> 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uclid_circular_a"/>
              </a:rPr>
              <a:t>are other extra columns to filter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roid Sans Mono"/>
              </a:rPr>
              <a:t>GROUP BY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uclid_circular_a"/>
              </a:rPr>
              <a:t> 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uclid_circular_a"/>
              </a:rPr>
              <a:t>groups the data by 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Droid Sans Mono"/>
              </a:rPr>
              <a:t>target_column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euclid_circular_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roid Sans Mono"/>
              </a:rPr>
              <a:t>HAVING condition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uclid_circular_a"/>
              </a:rPr>
              <a:t> compares the 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roid Sans Mono"/>
              </a:rPr>
              <a:t>column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uclid_circular_a"/>
              </a:rPr>
              <a:t> to certain conditions that require filtering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91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53701" y="705216"/>
            <a:ext cx="2689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25265E"/>
                </a:solidFill>
                <a:latin typeface="euclid_circular_a"/>
              </a:rPr>
              <a:t>Example: SQL HAVING</a:t>
            </a:r>
            <a:endParaRPr lang="en-IN" b="1" i="0" dirty="0">
              <a:solidFill>
                <a:srgbClr val="25265E"/>
              </a:solidFill>
              <a:effectLst/>
              <a:latin typeface="euclid_circular_a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14598" y="1074548"/>
            <a:ext cx="11021292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Droid Sans Mono"/>
              </a:rPr>
              <a:t>SELECT COUNT(</a:t>
            </a:r>
            <a:r>
              <a:rPr kumimoji="0" lang="en-US" sz="16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Droid Sans Mono"/>
              </a:rPr>
              <a:t>customer_id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Droid Sans Mono"/>
              </a:rPr>
              <a:t>), country FROM Customers GROUP BY country HAVING COUNT(</a:t>
            </a:r>
            <a:r>
              <a:rPr kumimoji="0" lang="en-US" sz="16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Droid Sans Mono"/>
              </a:rPr>
              <a:t>customer_id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Droid Sans Mono"/>
              </a:rPr>
              <a:t>) &gt; 1;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rPr>
              <a:t> </a:t>
            </a:r>
            <a:endParaRPr kumimoji="0" lang="en-US" sz="3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4598" y="1428572"/>
            <a:ext cx="912900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euclid_circular_a"/>
              </a:rPr>
              <a:t>Here, the SQL command:</a:t>
            </a:r>
          </a:p>
          <a:p>
            <a:pPr>
              <a:buFont typeface="+mj-lt"/>
              <a:buAutoNum type="arabicPeriod"/>
            </a:pPr>
            <a:r>
              <a:rPr lang="en-GB" dirty="0">
                <a:latin typeface="euclid_circular_a"/>
              </a:rPr>
              <a:t>counts the number of rows by grouping them by </a:t>
            </a:r>
            <a:r>
              <a:rPr lang="en-GB" dirty="0">
                <a:latin typeface="Droid Sans Mono"/>
              </a:rPr>
              <a:t>country</a:t>
            </a:r>
            <a:endParaRPr lang="en-GB" dirty="0">
              <a:latin typeface="euclid_circular_a"/>
            </a:endParaRPr>
          </a:p>
          <a:p>
            <a:pPr>
              <a:buFont typeface="+mj-lt"/>
              <a:buAutoNum type="arabicPeriod"/>
            </a:pPr>
            <a:r>
              <a:rPr lang="en-GB" dirty="0">
                <a:latin typeface="euclid_circular_a"/>
              </a:rPr>
              <a:t>returns the result set if their </a:t>
            </a:r>
            <a:r>
              <a:rPr lang="en-GB" b="1" dirty="0">
                <a:latin typeface="euclid_circular_a"/>
              </a:rPr>
              <a:t>count</a:t>
            </a:r>
            <a:r>
              <a:rPr lang="en-GB" dirty="0">
                <a:latin typeface="euclid_circular_a"/>
              </a:rPr>
              <a:t> is greater than </a:t>
            </a:r>
            <a:r>
              <a:rPr lang="en-GB" b="1" dirty="0">
                <a:latin typeface="euclid_circular_a"/>
              </a:rPr>
              <a:t>1</a:t>
            </a:r>
            <a:r>
              <a:rPr lang="en-GB" dirty="0">
                <a:latin typeface="euclid_circular_a"/>
              </a:rPr>
              <a:t>.</a:t>
            </a:r>
          </a:p>
          <a:p>
            <a:r>
              <a:rPr lang="en-GB" dirty="0"/>
              <a:t/>
            </a:r>
            <a:br>
              <a:rPr lang="en-GB" dirty="0"/>
            </a:br>
            <a:endParaRPr lang="en-IN" dirty="0"/>
          </a:p>
        </p:txBody>
      </p:sp>
      <p:pic>
        <p:nvPicPr>
          <p:cNvPr id="15363" name="Picture 3" descr="How to use HAVING clause in SQ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409" y="2167237"/>
            <a:ext cx="6749686" cy="403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65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Normalization 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054307" y="2566189"/>
            <a:ext cx="102332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51565E"/>
                </a:solidFill>
                <a:latin typeface="Roboto"/>
              </a:rPr>
              <a:t>Normalization is the process to eliminate data redundancy and enhance data integrity in the table. 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1054306" y="3047151"/>
            <a:ext cx="102332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latin typeface="inter-regular"/>
              </a:rPr>
              <a:t>Normalization is the process of organizing the data in the database.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latin typeface="inter-regular"/>
              </a:rPr>
              <a:t>Normalization is used to minimize the redundancy from a relation or set of relations. It is also used to eliminate undesirable characteristics like Insertion, Update, and Deletion Anomalies.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latin typeface="inter-regular"/>
              </a:rPr>
              <a:t>Normalization divides the larger table into smaller and links them using relationships.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latin typeface="inter-regular"/>
              </a:rPr>
              <a:t>The normal form is used to reduce redundancy from the database table.</a:t>
            </a:r>
            <a:endParaRPr lang="en-GB" b="0" i="0" dirty="0">
              <a:solidFill>
                <a:srgbClr val="000000"/>
              </a:solidFill>
              <a:effectLst/>
              <a:latin typeface="inter-regula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54305" y="4636109"/>
            <a:ext cx="104131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333333"/>
                </a:solidFill>
                <a:latin typeface="inter-regular"/>
              </a:rPr>
              <a:t>The main reason for normalizing the relations is removing these anomalies.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186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89879" y="1070760"/>
            <a:ext cx="65600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2800" dirty="0">
                <a:solidFill>
                  <a:srgbClr val="610B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Normal Forms:</a:t>
            </a:r>
            <a:endParaRPr lang="en-IN" sz="2800" b="0" i="0" dirty="0">
              <a:solidFill>
                <a:srgbClr val="610B38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21897" y="1787339"/>
            <a:ext cx="6096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rgbClr val="51565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Normal </a:t>
            </a:r>
            <a:r>
              <a:rPr lang="en-IN" sz="2800" dirty="0" smtClean="0">
                <a:solidFill>
                  <a:srgbClr val="51565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 (1NF) </a:t>
            </a:r>
            <a:endParaRPr lang="en-IN" sz="2800" dirty="0">
              <a:solidFill>
                <a:srgbClr val="51565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rgbClr val="51565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 Normal </a:t>
            </a:r>
            <a:r>
              <a:rPr lang="en-IN" sz="2800" dirty="0" smtClean="0">
                <a:solidFill>
                  <a:srgbClr val="51565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 (2NF) </a:t>
            </a:r>
            <a:endParaRPr lang="en-IN" sz="2800" dirty="0">
              <a:solidFill>
                <a:srgbClr val="51565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rgbClr val="51565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Third Normal </a:t>
            </a:r>
            <a:r>
              <a:rPr lang="en-IN" sz="2800" dirty="0" smtClean="0">
                <a:solidFill>
                  <a:srgbClr val="51565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 (3NF) </a:t>
            </a:r>
            <a:endParaRPr lang="en-IN" sz="2800" dirty="0">
              <a:solidFill>
                <a:srgbClr val="51565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rgbClr val="51565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Boyce </a:t>
            </a:r>
            <a:r>
              <a:rPr lang="en-IN" sz="2800" dirty="0" err="1">
                <a:solidFill>
                  <a:srgbClr val="51565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Codd</a:t>
            </a:r>
            <a:r>
              <a:rPr lang="en-IN" sz="2800" dirty="0">
                <a:solidFill>
                  <a:srgbClr val="51565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Normal </a:t>
            </a:r>
            <a:r>
              <a:rPr lang="en-IN" sz="2800" dirty="0" smtClean="0">
                <a:solidFill>
                  <a:srgbClr val="51565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 (BCNF)</a:t>
            </a:r>
            <a:endParaRPr lang="en-IN" sz="2800" dirty="0">
              <a:solidFill>
                <a:srgbClr val="51565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22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29257" y="726628"/>
            <a:ext cx="1005340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rgbClr val="FF0000"/>
                </a:solidFill>
                <a:latin typeface="Roboto"/>
              </a:rPr>
              <a:t>1st Normal Form (1NF</a:t>
            </a:r>
            <a:r>
              <a:rPr lang="en-GB" sz="2800" dirty="0" smtClean="0">
                <a:solidFill>
                  <a:srgbClr val="FF0000"/>
                </a:solidFill>
                <a:latin typeface="Roboto"/>
              </a:rPr>
              <a:t>)</a:t>
            </a:r>
          </a:p>
          <a:p>
            <a:endParaRPr lang="en-GB" sz="2800" dirty="0">
              <a:solidFill>
                <a:srgbClr val="FF0000"/>
              </a:solidFill>
              <a:latin typeface="Roboto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51565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table is referred to as being in its First Normal Form if atomicity of the table is 1</a:t>
            </a:r>
            <a:r>
              <a:rPr lang="en-GB" sz="2000" dirty="0" smtClean="0">
                <a:solidFill>
                  <a:srgbClr val="51565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GB" sz="2000" dirty="0">
              <a:solidFill>
                <a:srgbClr val="51565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51565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Here, atomicity states that </a:t>
            </a:r>
            <a:r>
              <a:rPr lang="en-GB" sz="2000" b="1" dirty="0">
                <a:solidFill>
                  <a:srgbClr val="51565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single cell cannot </a:t>
            </a:r>
            <a:r>
              <a:rPr lang="en-GB" sz="2000" b="1" dirty="0" smtClean="0">
                <a:solidFill>
                  <a:srgbClr val="51565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hold multiple values</a:t>
            </a:r>
            <a:r>
              <a:rPr lang="en-GB" sz="2000" dirty="0" smtClean="0">
                <a:solidFill>
                  <a:srgbClr val="51565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sz="2000" dirty="0">
                <a:solidFill>
                  <a:srgbClr val="51565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must hold only a single-valued attribute</a:t>
            </a:r>
            <a:r>
              <a:rPr lang="en-GB" sz="2000" dirty="0" smtClean="0">
                <a:solidFill>
                  <a:srgbClr val="51565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GB" sz="2000" dirty="0">
              <a:solidFill>
                <a:srgbClr val="51565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51565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First normal form disallows the multi-valued attribute, composite attribute, and their combinations</a:t>
            </a:r>
            <a:r>
              <a:rPr lang="en-GB" b="1" dirty="0">
                <a:solidFill>
                  <a:srgbClr val="51565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b="1" i="0" dirty="0">
              <a:solidFill>
                <a:srgbClr val="51565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410" name="Picture 2" descr="normalizationinsql_2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757" y="3978091"/>
            <a:ext cx="2678244" cy="192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normalizationinsql_3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244" y="3732551"/>
            <a:ext cx="3007349" cy="232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85679" y="4353606"/>
            <a:ext cx="1087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BEFORE</a:t>
            </a:r>
          </a:p>
        </p:txBody>
      </p:sp>
      <p:sp>
        <p:nvSpPr>
          <p:cNvPr id="4" name="Rectangle 3"/>
          <p:cNvSpPr/>
          <p:nvPr/>
        </p:nvSpPr>
        <p:spPr>
          <a:xfrm>
            <a:off x="5966790" y="4353606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AFTER Applying 1NF </a:t>
            </a:r>
          </a:p>
        </p:txBody>
      </p:sp>
    </p:spTree>
    <p:extLst>
      <p:ext uri="{BB962C8B-B14F-4D97-AF65-F5344CB8AC3E}">
        <p14:creationId xmlns:p14="http://schemas.microsoft.com/office/powerpoint/2010/main" val="190960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Second Normal Form (2NF)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1295400" y="2556932"/>
            <a:ext cx="10052153" cy="3318936"/>
          </a:xfrm>
        </p:spPr>
        <p:txBody>
          <a:bodyPr>
            <a:normAutofit/>
          </a:bodyPr>
          <a:lstStyle/>
          <a:p>
            <a:r>
              <a:rPr lang="en-GB" dirty="0"/>
              <a:t>In the 2NF, relational must be in </a:t>
            </a:r>
            <a:r>
              <a:rPr lang="en-GB" dirty="0" smtClean="0"/>
              <a:t>1NF .</a:t>
            </a:r>
            <a:endParaRPr lang="en-GB" dirty="0"/>
          </a:p>
          <a:p>
            <a:r>
              <a:rPr lang="en-GB" dirty="0"/>
              <a:t>In the second normal form, all non-key attributes are fully functional dependent on the primary </a:t>
            </a:r>
            <a:r>
              <a:rPr lang="en-GB" dirty="0" smtClean="0"/>
              <a:t>key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585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1175</TotalTime>
  <Words>6562</Words>
  <Application>Microsoft Office PowerPoint</Application>
  <PresentationFormat>Widescreen</PresentationFormat>
  <Paragraphs>1310</Paragraphs>
  <Slides>117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39" baseType="lpstr">
      <vt:lpstr>Arial Unicode MS</vt:lpstr>
      <vt:lpstr>Arial</vt:lpstr>
      <vt:lpstr>Arial MT</vt:lpstr>
      <vt:lpstr>Book Antiqua</vt:lpstr>
      <vt:lpstr>Calibri</vt:lpstr>
      <vt:lpstr>Courier New</vt:lpstr>
      <vt:lpstr>Droid Sans Mono</vt:lpstr>
      <vt:lpstr>euclid_circular_a</vt:lpstr>
      <vt:lpstr>Garamond</vt:lpstr>
      <vt:lpstr>Georgia</vt:lpstr>
      <vt:lpstr>inter-regular</vt:lpstr>
      <vt:lpstr>Liberation Mono</vt:lpstr>
      <vt:lpstr>Roboto</vt:lpstr>
      <vt:lpstr>Segoe UI</vt:lpstr>
      <vt:lpstr>Symbol</vt:lpstr>
      <vt:lpstr>Times</vt:lpstr>
      <vt:lpstr>Times New Roman</vt:lpstr>
      <vt:lpstr>var(--bs-font-monospace)</vt:lpstr>
      <vt:lpstr>Verdana</vt:lpstr>
      <vt:lpstr>Wingdings</vt:lpstr>
      <vt:lpstr>Organic</vt:lpstr>
      <vt:lpstr>Document</vt:lpstr>
      <vt:lpstr>SQL QUERIES </vt:lpstr>
      <vt:lpstr>PowerPoint Presentation</vt:lpstr>
      <vt:lpstr>PowerPoint Presentation</vt:lpstr>
      <vt:lpstr>PowerPoint Presentation</vt:lpstr>
      <vt:lpstr>DDL : Creating a Database </vt:lpstr>
      <vt:lpstr>Tables in the Oracle Database </vt:lpstr>
      <vt:lpstr>DDL : 1) Creating a Table </vt:lpstr>
      <vt:lpstr>PowerPoint Presentation</vt:lpstr>
      <vt:lpstr>DDL : 2) ALTER Table </vt:lpstr>
      <vt:lpstr>A)Adding column</vt:lpstr>
      <vt:lpstr>PowerPoint Presentation</vt:lpstr>
      <vt:lpstr>PowerPoint Presentation</vt:lpstr>
      <vt:lpstr>3)RENAME: Changing the Name of an Object</vt:lpstr>
      <vt:lpstr>4) Truncating a Table</vt:lpstr>
      <vt:lpstr>5)Dropping a Column</vt:lpstr>
      <vt:lpstr>5A)Drop Statement </vt:lpstr>
      <vt:lpstr>DML: </vt:lpstr>
      <vt:lpstr>1)Insert into </vt:lpstr>
      <vt:lpstr>Insert a New Row</vt:lpstr>
      <vt:lpstr>Insert Data in Specified Columns</vt:lpstr>
      <vt:lpstr>2) UPDATE Statement</vt:lpstr>
      <vt:lpstr>2a)Update one Column in a Row</vt:lpstr>
      <vt:lpstr>2b) Update several Columns in a Row</vt:lpstr>
      <vt:lpstr>3) The Delete Statement</vt:lpstr>
      <vt:lpstr>3a) Delete a Row</vt:lpstr>
      <vt:lpstr>3b) Delete All Rows</vt:lpstr>
      <vt:lpstr>Miscellaneous Commands :</vt:lpstr>
      <vt:lpstr>Constraints</vt:lpstr>
      <vt:lpstr>Constraints</vt:lpstr>
      <vt:lpstr>Constraints</vt:lpstr>
      <vt:lpstr>Defining Constraints</vt:lpstr>
      <vt:lpstr>TYPE OF CONSTRAINT </vt:lpstr>
      <vt:lpstr>Domain Constraints </vt:lpstr>
      <vt:lpstr>Not Null Constraint</vt:lpstr>
      <vt:lpstr>The NOT NULL Constraint</vt:lpstr>
      <vt:lpstr>The NOT NULL Constraint</vt:lpstr>
      <vt:lpstr>Unique Constraint: </vt:lpstr>
      <vt:lpstr>The UNIQUE Constraint</vt:lpstr>
      <vt:lpstr>The UNIQUE Constraint</vt:lpstr>
      <vt:lpstr>The PRIMARY KEY Constraint</vt:lpstr>
      <vt:lpstr>Primary Key </vt:lpstr>
      <vt:lpstr>The PRIMARY KEY Constraint</vt:lpstr>
      <vt:lpstr>The FOREIGN KEY Constraint</vt:lpstr>
      <vt:lpstr>Example </vt:lpstr>
      <vt:lpstr>Conti..</vt:lpstr>
      <vt:lpstr>Foreign Key Constraint: </vt:lpstr>
      <vt:lpstr>FOREIGN KEY Constraint  Keywords </vt:lpstr>
      <vt:lpstr>The FOREIGN KEY Constraint</vt:lpstr>
      <vt:lpstr>Example: </vt:lpstr>
      <vt:lpstr>PowerPoint Presentation</vt:lpstr>
      <vt:lpstr>c. Deleting Data</vt:lpstr>
      <vt:lpstr>The CHECK Constraint</vt:lpstr>
      <vt:lpstr>Adding a Constraint Syntax</vt:lpstr>
      <vt:lpstr>Adding a Constraint</vt:lpstr>
      <vt:lpstr>Dropping a Constraint</vt:lpstr>
      <vt:lpstr>Disabling Constraints</vt:lpstr>
      <vt:lpstr>Enabling Constraints</vt:lpstr>
      <vt:lpstr>Viewing Constraints</vt:lpstr>
      <vt:lpstr>Viewing the Columns Associated with Constraints</vt:lpstr>
      <vt:lpstr>Example</vt:lpstr>
      <vt:lpstr>DCL Commands </vt:lpstr>
      <vt:lpstr>DCL:1) Grant Command </vt:lpstr>
      <vt:lpstr>PowerPoint Presentation</vt:lpstr>
      <vt:lpstr>PowerPoint Presentation</vt:lpstr>
      <vt:lpstr>DCL: 2) Revoke </vt:lpstr>
      <vt:lpstr>4) TCL</vt:lpstr>
      <vt:lpstr>TCL Commands</vt:lpstr>
      <vt:lpstr>PowerPoint Presentation</vt:lpstr>
      <vt:lpstr>DQL</vt:lpstr>
      <vt:lpstr>SELECT COMMAND </vt:lpstr>
      <vt:lpstr>Table Name : customers </vt:lpstr>
      <vt:lpstr>To select whole data from table :  SELCT * FROM &lt;TABLENAME&gt;;   Ex: select * fromt SELECT  * FROM Customers;  </vt:lpstr>
      <vt:lpstr>PowerPoint Presentation</vt:lpstr>
      <vt:lpstr>Where Clause </vt:lpstr>
      <vt:lpstr>PowerPoint Presentation</vt:lpstr>
      <vt:lpstr>1) Using the WHERE Clause</vt:lpstr>
      <vt:lpstr>The LIKE Condition </vt:lpstr>
      <vt:lpstr>Using LIKE</vt:lpstr>
      <vt:lpstr> A “?” sign can be used to define a single character. </vt:lpstr>
      <vt:lpstr>SELECT WITH BETWEEN OPERATER </vt:lpstr>
      <vt:lpstr>SELECT WITH LOGICAL OPERATOR </vt:lpstr>
      <vt:lpstr>2) ORDER BY CLAUSE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: </vt:lpstr>
      <vt:lpstr>PowerPoint Presentation</vt:lpstr>
      <vt:lpstr>GROUP BY With Multiple Columns </vt:lpstr>
      <vt:lpstr>Having Clause </vt:lpstr>
      <vt:lpstr>PowerPoint Presentation</vt:lpstr>
      <vt:lpstr>Normalization </vt:lpstr>
      <vt:lpstr>PowerPoint Presentation</vt:lpstr>
      <vt:lpstr>PowerPoint Presentation</vt:lpstr>
      <vt:lpstr>Second Normal Form (2NF)</vt:lpstr>
      <vt:lpstr>In given table possesses a composite primary key cust_id, storeid.  The non-key attribute is store_location.  So, store_location only depends on storeid, which is a part of the primary key. Hence, this table does not fulfill the second normal form.</vt:lpstr>
      <vt:lpstr>Third Normal Form (3NF)</vt:lpstr>
      <vt:lpstr>Transitive Dependency </vt:lpstr>
      <vt:lpstr>PowerPoint Presentation</vt:lpstr>
      <vt:lpstr>Boyce Codd Normal Form (BCNF) </vt:lpstr>
      <vt:lpstr>PowerPoint Presentation</vt:lpstr>
      <vt:lpstr>PowerPoint Presentation</vt:lpstr>
      <vt:lpstr>PowerPoint Presentation</vt:lpstr>
      <vt:lpstr>Why we have Keys in DB?</vt:lpstr>
      <vt:lpstr>Types of Keys in Database</vt:lpstr>
      <vt:lpstr>Prim ary Key</vt:lpstr>
      <vt:lpstr>To define a field as primary key,  following conditions had to be met :</vt:lpstr>
      <vt:lpstr>Candidate Key</vt:lpstr>
      <vt:lpstr>Alternate Key</vt:lpstr>
      <vt:lpstr>Super Key</vt:lpstr>
      <vt:lpstr>Composite Key</vt:lpstr>
      <vt:lpstr>Foreign Key</vt:lpstr>
      <vt:lpstr>Unique Key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QUERIES </dc:title>
  <dc:creator>Windows User</dc:creator>
  <cp:lastModifiedBy>Windows User</cp:lastModifiedBy>
  <cp:revision>232</cp:revision>
  <dcterms:created xsi:type="dcterms:W3CDTF">2023-04-23T07:10:49Z</dcterms:created>
  <dcterms:modified xsi:type="dcterms:W3CDTF">2024-08-23T05:54:33Z</dcterms:modified>
</cp:coreProperties>
</file>